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22"/>
  </p:notesMasterIdLst>
  <p:sldIdLst>
    <p:sldId id="256" r:id="rId2"/>
    <p:sldId id="272" r:id="rId3"/>
    <p:sldId id="273" r:id="rId4"/>
    <p:sldId id="280" r:id="rId5"/>
    <p:sldId id="277" r:id="rId6"/>
    <p:sldId id="276" r:id="rId7"/>
    <p:sldId id="257" r:id="rId8"/>
    <p:sldId id="278" r:id="rId9"/>
    <p:sldId id="258" r:id="rId10"/>
    <p:sldId id="279" r:id="rId11"/>
    <p:sldId id="285" r:id="rId12"/>
    <p:sldId id="259" r:id="rId13"/>
    <p:sldId id="275" r:id="rId14"/>
    <p:sldId id="274" r:id="rId15"/>
    <p:sldId id="286" r:id="rId16"/>
    <p:sldId id="262" r:id="rId17"/>
    <p:sldId id="270" r:id="rId18"/>
    <p:sldId id="265" r:id="rId19"/>
    <p:sldId id="287" r:id="rId20"/>
    <p:sldId id="284"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7B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40" autoAdjust="0"/>
    <p:restoredTop sz="88441" autoAdjust="0"/>
  </p:normalViewPr>
  <p:slideViewPr>
    <p:cSldViewPr snapToGrid="0" snapToObjects="1">
      <p:cViewPr varScale="1">
        <p:scale>
          <a:sx n="62" d="100"/>
          <a:sy n="62" d="100"/>
        </p:scale>
        <p:origin x="163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ve\Google%20Drive\2016%20Euro%20Power%20sector%20review\EUETS%20emissions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GB"/>
              <a:t>Annual Change in Emissions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Sheet3!$Y$29</c:f>
              <c:strCache>
                <c:ptCount val="1"/>
                <c:pt idx="0">
                  <c:v>2011</c:v>
                </c:pt>
              </c:strCache>
            </c:strRef>
          </c:tx>
          <c:spPr>
            <a:solidFill>
              <a:schemeClr val="accent1"/>
            </a:solidFill>
            <a:ln>
              <a:noFill/>
            </a:ln>
            <a:effectLst/>
          </c:spPr>
          <c:invertIfNegative val="0"/>
          <c:cat>
            <c:strRef>
              <c:f>Sheet3!$X$30:$X$32</c:f>
              <c:strCache>
                <c:ptCount val="3"/>
                <c:pt idx="0">
                  <c:v>Power</c:v>
                </c:pt>
                <c:pt idx="1">
                  <c:v>Non-power</c:v>
                </c:pt>
                <c:pt idx="2">
                  <c:v>Total EUETS</c:v>
                </c:pt>
              </c:strCache>
            </c:strRef>
          </c:cat>
          <c:val>
            <c:numRef>
              <c:f>Sheet3!$Y$30:$Y$32</c:f>
              <c:numCache>
                <c:formatCode>0.0%</c:formatCode>
                <c:ptCount val="3"/>
                <c:pt idx="0">
                  <c:v>-1.955391925120209E-2</c:v>
                </c:pt>
                <c:pt idx="1">
                  <c:v>-1.3036673341447425E-2</c:v>
                </c:pt>
                <c:pt idx="2">
                  <c:v>-1.7018414404228133E-2</c:v>
                </c:pt>
              </c:numCache>
            </c:numRef>
          </c:val>
          <c:extLst xmlns:c16r2="http://schemas.microsoft.com/office/drawing/2015/06/chart">
            <c:ext xmlns:c16="http://schemas.microsoft.com/office/drawing/2014/chart" uri="{C3380CC4-5D6E-409C-BE32-E72D297353CC}">
              <c16:uniqueId val="{00000000-E00D-476B-8A89-F6E8D3007AFA}"/>
            </c:ext>
          </c:extLst>
        </c:ser>
        <c:ser>
          <c:idx val="1"/>
          <c:order val="1"/>
          <c:tx>
            <c:strRef>
              <c:f>Sheet3!$Z$29</c:f>
              <c:strCache>
                <c:ptCount val="1"/>
                <c:pt idx="0">
                  <c:v>2012</c:v>
                </c:pt>
              </c:strCache>
            </c:strRef>
          </c:tx>
          <c:spPr>
            <a:solidFill>
              <a:schemeClr val="accent2"/>
            </a:solidFill>
            <a:ln>
              <a:noFill/>
            </a:ln>
            <a:effectLst/>
          </c:spPr>
          <c:invertIfNegative val="0"/>
          <c:cat>
            <c:strRef>
              <c:f>Sheet3!$X$30:$X$32</c:f>
              <c:strCache>
                <c:ptCount val="3"/>
                <c:pt idx="0">
                  <c:v>Power</c:v>
                </c:pt>
                <c:pt idx="1">
                  <c:v>Non-power</c:v>
                </c:pt>
                <c:pt idx="2">
                  <c:v>Total EUETS</c:v>
                </c:pt>
              </c:strCache>
            </c:strRef>
          </c:cat>
          <c:val>
            <c:numRef>
              <c:f>Sheet3!$Z$30:$Z$32</c:f>
              <c:numCache>
                <c:formatCode>0.0%</c:formatCode>
                <c:ptCount val="3"/>
                <c:pt idx="0">
                  <c:v>-4.5184329832607117E-3</c:v>
                </c:pt>
                <c:pt idx="1">
                  <c:v>-4.1025105774000648E-2</c:v>
                </c:pt>
                <c:pt idx="2">
                  <c:v>-1.8778718585586662E-2</c:v>
                </c:pt>
              </c:numCache>
            </c:numRef>
          </c:val>
          <c:extLst xmlns:c16r2="http://schemas.microsoft.com/office/drawing/2015/06/chart">
            <c:ext xmlns:c16="http://schemas.microsoft.com/office/drawing/2014/chart" uri="{C3380CC4-5D6E-409C-BE32-E72D297353CC}">
              <c16:uniqueId val="{00000001-E00D-476B-8A89-F6E8D3007AFA}"/>
            </c:ext>
          </c:extLst>
        </c:ser>
        <c:ser>
          <c:idx val="2"/>
          <c:order val="2"/>
          <c:tx>
            <c:strRef>
              <c:f>Sheet3!$AA$29</c:f>
              <c:strCache>
                <c:ptCount val="1"/>
                <c:pt idx="0">
                  <c:v>2013</c:v>
                </c:pt>
              </c:strCache>
            </c:strRef>
          </c:tx>
          <c:spPr>
            <a:solidFill>
              <a:schemeClr val="accent3"/>
            </a:solidFill>
            <a:ln>
              <a:noFill/>
            </a:ln>
            <a:effectLst/>
          </c:spPr>
          <c:invertIfNegative val="0"/>
          <c:cat>
            <c:strRef>
              <c:f>Sheet3!$X$30:$X$32</c:f>
              <c:strCache>
                <c:ptCount val="3"/>
                <c:pt idx="0">
                  <c:v>Power</c:v>
                </c:pt>
                <c:pt idx="1">
                  <c:v>Non-power</c:v>
                </c:pt>
                <c:pt idx="2">
                  <c:v>Total EUETS</c:v>
                </c:pt>
              </c:strCache>
            </c:strRef>
          </c:cat>
          <c:val>
            <c:numRef>
              <c:f>Sheet3!$AA$30:$AA$32</c:f>
              <c:numCache>
                <c:formatCode>0.0%</c:formatCode>
                <c:ptCount val="3"/>
                <c:pt idx="0">
                  <c:v>-5.0561375452388369E-2</c:v>
                </c:pt>
                <c:pt idx="1">
                  <c:v>-1.8739775822828264E-2</c:v>
                </c:pt>
                <c:pt idx="2">
                  <c:v>-3.8412998582786351E-2</c:v>
                </c:pt>
              </c:numCache>
            </c:numRef>
          </c:val>
          <c:extLst xmlns:c16r2="http://schemas.microsoft.com/office/drawing/2015/06/chart">
            <c:ext xmlns:c16="http://schemas.microsoft.com/office/drawing/2014/chart" uri="{C3380CC4-5D6E-409C-BE32-E72D297353CC}">
              <c16:uniqueId val="{00000002-E00D-476B-8A89-F6E8D3007AFA}"/>
            </c:ext>
          </c:extLst>
        </c:ser>
        <c:ser>
          <c:idx val="3"/>
          <c:order val="3"/>
          <c:tx>
            <c:strRef>
              <c:f>Sheet3!$AB$29</c:f>
              <c:strCache>
                <c:ptCount val="1"/>
                <c:pt idx="0">
                  <c:v>2014</c:v>
                </c:pt>
              </c:strCache>
            </c:strRef>
          </c:tx>
          <c:spPr>
            <a:solidFill>
              <a:schemeClr val="accent4"/>
            </a:solidFill>
            <a:ln>
              <a:noFill/>
            </a:ln>
            <a:effectLst/>
          </c:spPr>
          <c:invertIfNegative val="0"/>
          <c:cat>
            <c:strRef>
              <c:f>Sheet3!$X$30:$X$32</c:f>
              <c:strCache>
                <c:ptCount val="3"/>
                <c:pt idx="0">
                  <c:v>Power</c:v>
                </c:pt>
                <c:pt idx="1">
                  <c:v>Non-power</c:v>
                </c:pt>
                <c:pt idx="2">
                  <c:v>Total EUETS</c:v>
                </c:pt>
              </c:strCache>
            </c:strRef>
          </c:cat>
          <c:val>
            <c:numRef>
              <c:f>Sheet3!$AB$30:$AB$32</c:f>
              <c:numCache>
                <c:formatCode>0.0%</c:formatCode>
                <c:ptCount val="3"/>
                <c:pt idx="0">
                  <c:v>-7.8016627746030354E-2</c:v>
                </c:pt>
                <c:pt idx="1">
                  <c:v>-4.9159121479922518E-3</c:v>
                </c:pt>
                <c:pt idx="2">
                  <c:v>-4.9538365284535701E-2</c:v>
                </c:pt>
              </c:numCache>
            </c:numRef>
          </c:val>
          <c:extLst xmlns:c16r2="http://schemas.microsoft.com/office/drawing/2015/06/chart">
            <c:ext xmlns:c16="http://schemas.microsoft.com/office/drawing/2014/chart" uri="{C3380CC4-5D6E-409C-BE32-E72D297353CC}">
              <c16:uniqueId val="{00000003-E00D-476B-8A89-F6E8D3007AFA}"/>
            </c:ext>
          </c:extLst>
        </c:ser>
        <c:ser>
          <c:idx val="4"/>
          <c:order val="4"/>
          <c:tx>
            <c:strRef>
              <c:f>Sheet3!$AC$29</c:f>
              <c:strCache>
                <c:ptCount val="1"/>
                <c:pt idx="0">
                  <c:v>2015</c:v>
                </c:pt>
              </c:strCache>
            </c:strRef>
          </c:tx>
          <c:spPr>
            <a:solidFill>
              <a:schemeClr val="accent5"/>
            </a:solidFill>
            <a:ln>
              <a:noFill/>
            </a:ln>
            <a:effectLst/>
          </c:spPr>
          <c:invertIfNegative val="0"/>
          <c:cat>
            <c:strRef>
              <c:f>Sheet3!$X$30:$X$32</c:f>
              <c:strCache>
                <c:ptCount val="3"/>
                <c:pt idx="0">
                  <c:v>Power</c:v>
                </c:pt>
                <c:pt idx="1">
                  <c:v>Non-power</c:v>
                </c:pt>
                <c:pt idx="2">
                  <c:v>Total EUETS</c:v>
                </c:pt>
              </c:strCache>
            </c:strRef>
          </c:cat>
          <c:val>
            <c:numRef>
              <c:f>Sheet3!$AC$30:$AC$32</c:f>
              <c:numCache>
                <c:formatCode>0.0%</c:formatCode>
                <c:ptCount val="3"/>
                <c:pt idx="0">
                  <c:v>-7.7007761106259176E-3</c:v>
                </c:pt>
                <c:pt idx="1">
                  <c:v>-3.6936710570871778E-3</c:v>
                </c:pt>
                <c:pt idx="2">
                  <c:v>-6.0664159077281621E-3</c:v>
                </c:pt>
              </c:numCache>
            </c:numRef>
          </c:val>
          <c:extLst xmlns:c16r2="http://schemas.microsoft.com/office/drawing/2015/06/chart">
            <c:ext xmlns:c16="http://schemas.microsoft.com/office/drawing/2014/chart" uri="{C3380CC4-5D6E-409C-BE32-E72D297353CC}">
              <c16:uniqueId val="{00000004-E00D-476B-8A89-F6E8D3007AFA}"/>
            </c:ext>
          </c:extLst>
        </c:ser>
        <c:ser>
          <c:idx val="5"/>
          <c:order val="5"/>
          <c:tx>
            <c:strRef>
              <c:f>Sheet3!$AD$29</c:f>
              <c:strCache>
                <c:ptCount val="1"/>
                <c:pt idx="0">
                  <c:v>2016</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Sheet3!$X$30:$X$32</c:f>
              <c:strCache>
                <c:ptCount val="3"/>
                <c:pt idx="0">
                  <c:v>Power</c:v>
                </c:pt>
                <c:pt idx="1">
                  <c:v>Non-power</c:v>
                </c:pt>
                <c:pt idx="2">
                  <c:v>Total EUETS</c:v>
                </c:pt>
              </c:strCache>
            </c:strRef>
          </c:cat>
          <c:val>
            <c:numRef>
              <c:f>Sheet3!$AD$30:$AD$32</c:f>
              <c:numCache>
                <c:formatCode>0.0%</c:formatCode>
                <c:ptCount val="3"/>
                <c:pt idx="0">
                  <c:v>-4.4667404274402522E-2</c:v>
                </c:pt>
                <c:pt idx="1">
                  <c:v>-1.3470241112155668E-3</c:v>
                </c:pt>
                <c:pt idx="2">
                  <c:v>-2.6956332900381241E-2</c:v>
                </c:pt>
              </c:numCache>
            </c:numRef>
          </c:val>
          <c:extLst xmlns:c16r2="http://schemas.microsoft.com/office/drawing/2015/06/chart">
            <c:ext xmlns:c16="http://schemas.microsoft.com/office/drawing/2014/chart" uri="{C3380CC4-5D6E-409C-BE32-E72D297353CC}">
              <c16:uniqueId val="{00000005-E00D-476B-8A89-F6E8D3007AFA}"/>
            </c:ext>
          </c:extLst>
        </c:ser>
        <c:dLbls>
          <c:showLegendKey val="0"/>
          <c:showVal val="0"/>
          <c:showCatName val="0"/>
          <c:showSerName val="0"/>
          <c:showPercent val="0"/>
          <c:showBubbleSize val="0"/>
        </c:dLbls>
        <c:gapWidth val="219"/>
        <c:overlap val="-27"/>
        <c:axId val="314354968"/>
        <c:axId val="314355360"/>
      </c:barChart>
      <c:catAx>
        <c:axId val="31435496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14355360"/>
        <c:crosses val="autoZero"/>
        <c:auto val="1"/>
        <c:lblAlgn val="ctr"/>
        <c:lblOffset val="100"/>
        <c:noMultiLvlLbl val="0"/>
      </c:catAx>
      <c:valAx>
        <c:axId val="3143553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14354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8E5C4F6-BD1E-1449-93F2-0B294DF5F34F}" type="datetimeFigureOut">
              <a:rPr lang="en-US" smtClean="0"/>
              <a:t>2/8/2017</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FF5210A0-48FE-3F4F-8A0D-64D579669938}" type="slidenum">
              <a:rPr lang="en-US" smtClean="0"/>
              <a:t>‹#›</a:t>
            </a:fld>
            <a:endParaRPr lang="en-US"/>
          </a:p>
        </p:txBody>
      </p:sp>
    </p:spTree>
    <p:extLst>
      <p:ext uri="{BB962C8B-B14F-4D97-AF65-F5344CB8AC3E}">
        <p14:creationId xmlns:p14="http://schemas.microsoft.com/office/powerpoint/2010/main" val="640599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0</a:t>
            </a:fld>
            <a:endParaRPr lang="en-US"/>
          </a:p>
        </p:txBody>
      </p:sp>
    </p:spTree>
    <p:extLst>
      <p:ext uri="{BB962C8B-B14F-4D97-AF65-F5344CB8AC3E}">
        <p14:creationId xmlns:p14="http://schemas.microsoft.com/office/powerpoint/2010/main" val="2113267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10</a:t>
            </a:fld>
            <a:endParaRPr lang="en-US"/>
          </a:p>
        </p:txBody>
      </p:sp>
    </p:spTree>
    <p:extLst>
      <p:ext uri="{BB962C8B-B14F-4D97-AF65-F5344CB8AC3E}">
        <p14:creationId xmlns:p14="http://schemas.microsoft.com/office/powerpoint/2010/main" val="3132940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210A0-48FE-3F4F-8A0D-64D579669938}" type="slidenum">
              <a:rPr lang="en-US" smtClean="0"/>
              <a:t>11</a:t>
            </a:fld>
            <a:endParaRPr lang="en-US"/>
          </a:p>
        </p:txBody>
      </p:sp>
    </p:spTree>
    <p:extLst>
      <p:ext uri="{BB962C8B-B14F-4D97-AF65-F5344CB8AC3E}">
        <p14:creationId xmlns:p14="http://schemas.microsoft.com/office/powerpoint/2010/main" val="268880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210A0-48FE-3F4F-8A0D-64D579669938}" type="slidenum">
              <a:rPr lang="en-US" smtClean="0"/>
              <a:t>12</a:t>
            </a:fld>
            <a:endParaRPr lang="en-US"/>
          </a:p>
        </p:txBody>
      </p:sp>
    </p:spTree>
    <p:extLst>
      <p:ext uri="{BB962C8B-B14F-4D97-AF65-F5344CB8AC3E}">
        <p14:creationId xmlns:p14="http://schemas.microsoft.com/office/powerpoint/2010/main" val="570897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13</a:t>
            </a:fld>
            <a:endParaRPr lang="en-US"/>
          </a:p>
        </p:txBody>
      </p:sp>
    </p:spTree>
    <p:extLst>
      <p:ext uri="{BB962C8B-B14F-4D97-AF65-F5344CB8AC3E}">
        <p14:creationId xmlns:p14="http://schemas.microsoft.com/office/powerpoint/2010/main" val="2831807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14</a:t>
            </a:fld>
            <a:endParaRPr lang="en-US"/>
          </a:p>
        </p:txBody>
      </p:sp>
    </p:spTree>
    <p:extLst>
      <p:ext uri="{BB962C8B-B14F-4D97-AF65-F5344CB8AC3E}">
        <p14:creationId xmlns:p14="http://schemas.microsoft.com/office/powerpoint/2010/main" val="938893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16</a:t>
            </a:fld>
            <a:endParaRPr lang="en-US"/>
          </a:p>
        </p:txBody>
      </p:sp>
    </p:spTree>
    <p:extLst>
      <p:ext uri="{BB962C8B-B14F-4D97-AF65-F5344CB8AC3E}">
        <p14:creationId xmlns:p14="http://schemas.microsoft.com/office/powerpoint/2010/main" val="1345292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17</a:t>
            </a:fld>
            <a:endParaRPr lang="en-US"/>
          </a:p>
        </p:txBody>
      </p:sp>
    </p:spTree>
    <p:extLst>
      <p:ext uri="{BB962C8B-B14F-4D97-AF65-F5344CB8AC3E}">
        <p14:creationId xmlns:p14="http://schemas.microsoft.com/office/powerpoint/2010/main" val="2538907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18</a:t>
            </a:fld>
            <a:endParaRPr lang="en-US"/>
          </a:p>
        </p:txBody>
      </p:sp>
    </p:spTree>
    <p:extLst>
      <p:ext uri="{BB962C8B-B14F-4D97-AF65-F5344CB8AC3E}">
        <p14:creationId xmlns:p14="http://schemas.microsoft.com/office/powerpoint/2010/main" val="3243039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1</a:t>
            </a:fld>
            <a:endParaRPr lang="en-US"/>
          </a:p>
        </p:txBody>
      </p:sp>
    </p:spTree>
    <p:extLst>
      <p:ext uri="{BB962C8B-B14F-4D97-AF65-F5344CB8AC3E}">
        <p14:creationId xmlns:p14="http://schemas.microsoft.com/office/powerpoint/2010/main" val="277525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2</a:t>
            </a:fld>
            <a:endParaRPr lang="en-US"/>
          </a:p>
        </p:txBody>
      </p:sp>
    </p:spTree>
    <p:extLst>
      <p:ext uri="{BB962C8B-B14F-4D97-AF65-F5344CB8AC3E}">
        <p14:creationId xmlns:p14="http://schemas.microsoft.com/office/powerpoint/2010/main" val="753824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3</a:t>
            </a:fld>
            <a:endParaRPr lang="en-US"/>
          </a:p>
        </p:txBody>
      </p:sp>
    </p:spTree>
    <p:extLst>
      <p:ext uri="{BB962C8B-B14F-4D97-AF65-F5344CB8AC3E}">
        <p14:creationId xmlns:p14="http://schemas.microsoft.com/office/powerpoint/2010/main" val="209784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4</a:t>
            </a:fld>
            <a:endParaRPr lang="en-US"/>
          </a:p>
        </p:txBody>
      </p:sp>
    </p:spTree>
    <p:extLst>
      <p:ext uri="{BB962C8B-B14F-4D97-AF65-F5344CB8AC3E}">
        <p14:creationId xmlns:p14="http://schemas.microsoft.com/office/powerpoint/2010/main" val="2554740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5210A0-48FE-3F4F-8A0D-64D579669938}" type="slidenum">
              <a:rPr lang="en-US" smtClean="0"/>
              <a:t>5</a:t>
            </a:fld>
            <a:endParaRPr lang="en-US"/>
          </a:p>
        </p:txBody>
      </p:sp>
    </p:spTree>
    <p:extLst>
      <p:ext uri="{BB962C8B-B14F-4D97-AF65-F5344CB8AC3E}">
        <p14:creationId xmlns:p14="http://schemas.microsoft.com/office/powerpoint/2010/main" val="2173007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6</a:t>
            </a:fld>
            <a:endParaRPr lang="en-US"/>
          </a:p>
        </p:txBody>
      </p:sp>
    </p:spTree>
    <p:extLst>
      <p:ext uri="{BB962C8B-B14F-4D97-AF65-F5344CB8AC3E}">
        <p14:creationId xmlns:p14="http://schemas.microsoft.com/office/powerpoint/2010/main" val="1605384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7</a:t>
            </a:fld>
            <a:endParaRPr lang="en-US"/>
          </a:p>
        </p:txBody>
      </p:sp>
    </p:spTree>
    <p:extLst>
      <p:ext uri="{BB962C8B-B14F-4D97-AF65-F5344CB8AC3E}">
        <p14:creationId xmlns:p14="http://schemas.microsoft.com/office/powerpoint/2010/main" val="3510285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210A0-48FE-3F4F-8A0D-64D579669938}" type="slidenum">
              <a:rPr lang="en-US" smtClean="0"/>
              <a:t>8</a:t>
            </a:fld>
            <a:endParaRPr lang="en-US"/>
          </a:p>
        </p:txBody>
      </p:sp>
    </p:spTree>
    <p:extLst>
      <p:ext uri="{BB962C8B-B14F-4D97-AF65-F5344CB8AC3E}">
        <p14:creationId xmlns:p14="http://schemas.microsoft.com/office/powerpoint/2010/main" val="34520974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1644" y="1122363"/>
            <a:ext cx="8460712" cy="2387600"/>
          </a:xfrm>
        </p:spPr>
        <p:txBody>
          <a:bodyPr anchor="b"/>
          <a:lstStyle>
            <a:lvl1pPr algn="l">
              <a:defRPr sz="6000">
                <a:solidFill>
                  <a:srgbClr val="327BBF"/>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341644" y="3602038"/>
            <a:ext cx="8460712" cy="1655762"/>
          </a:xfrm>
        </p:spPr>
        <p:txBody>
          <a:bodyPr/>
          <a:lstStyle>
            <a:lvl1pPr marL="0" indent="0" algn="l">
              <a:buNone/>
              <a:defRPr sz="2400" b="0" i="0">
                <a:solidFill>
                  <a:schemeClr val="tx1">
                    <a:lumMod val="65000"/>
                    <a:lumOff val="35000"/>
                  </a:schemeClr>
                </a:solidFill>
                <a:latin typeface="Calibri Light" charset="0"/>
                <a:ea typeface="Calibri Light" charset="0"/>
                <a:cs typeface="Calibri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a:xfrm>
            <a:off x="6744956" y="6121111"/>
            <a:ext cx="2057400" cy="365125"/>
          </a:xfrm>
          <a:prstGeom prst="rect">
            <a:avLst/>
          </a:prstGeom>
        </p:spPr>
        <p:txBody>
          <a:bodyPr/>
          <a:lstStyle>
            <a:lvl1pPr algn="r">
              <a:defRPr>
                <a:solidFill>
                  <a:srgbClr val="327BBF"/>
                </a:solidFill>
              </a:defRPr>
            </a:lvl1pPr>
          </a:lstStyle>
          <a:p>
            <a:fld id="{CB2FAFAD-5C88-FE40-AD66-041871FBA186}" type="datetime1">
              <a:rPr lang="en-GB" smtClean="0"/>
              <a:t>08/02/2017</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5850648"/>
            <a:ext cx="2700000" cy="739800"/>
          </a:xfrm>
          <a:prstGeom prst="rect">
            <a:avLst/>
          </a:prstGeom>
        </p:spPr>
      </p:pic>
    </p:spTree>
    <p:extLst>
      <p:ext uri="{BB962C8B-B14F-4D97-AF65-F5344CB8AC3E}">
        <p14:creationId xmlns:p14="http://schemas.microsoft.com/office/powerpoint/2010/main" val="88834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1644" y="365126"/>
            <a:ext cx="8460712" cy="1325563"/>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341644" y="1825625"/>
            <a:ext cx="8460712" cy="43513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Slide Number Placeholder 5"/>
          <p:cNvSpPr>
            <a:spLocks noGrp="1"/>
          </p:cNvSpPr>
          <p:nvPr>
            <p:ph type="sldNum" sz="quarter" idx="12"/>
          </p:nvPr>
        </p:nvSpPr>
        <p:spPr>
          <a:xfrm>
            <a:off x="6746400" y="6285600"/>
            <a:ext cx="2057400" cy="365125"/>
          </a:xfrm>
        </p:spPr>
        <p:txBody>
          <a:bodyPr/>
          <a:lstStyle>
            <a:lvl1pPr>
              <a:defRPr sz="1800"/>
            </a:lvl1pPr>
          </a:lstStyle>
          <a:p>
            <a:fld id="{1DF68A08-83F5-CC48-80DC-FE5DF9B76C5E}" type="slidenum">
              <a:rPr lang="en-US" smtClean="0"/>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90763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212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341644" y="365125"/>
            <a:ext cx="6376181"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Slide Number Placeholder 5"/>
          <p:cNvSpPr>
            <a:spLocks noGrp="1"/>
          </p:cNvSpPr>
          <p:nvPr>
            <p:ph type="sldNum" sz="quarter" idx="12"/>
          </p:nvPr>
        </p:nvSpPr>
        <p:spPr>
          <a:xfrm>
            <a:off x="6746400" y="6285600"/>
            <a:ext cx="2057400" cy="365125"/>
          </a:xfrm>
        </p:spPr>
        <p:txBody>
          <a:bodyPr/>
          <a:lstStyle>
            <a:lvl1pPr>
              <a:defRPr sz="1800"/>
            </a:lvl1pPr>
          </a:lstStyle>
          <a:p>
            <a:fld id="{1DF68A08-83F5-CC48-80DC-FE5DF9B76C5E}" type="slidenum">
              <a:rPr lang="en-US" smtClean="0"/>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99689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1644" y="984"/>
            <a:ext cx="8460712" cy="1325563"/>
          </a:xfrm>
        </p:spPr>
        <p:txBody>
          <a:bodyPr/>
          <a:lstStyle>
            <a:lvl1pPr>
              <a:defRPr>
                <a:solidFill>
                  <a:srgbClr val="327BBF"/>
                </a:solidFill>
              </a:defRPr>
            </a:lvl1pPr>
          </a:lstStyle>
          <a:p>
            <a:r>
              <a:rPr lang="en-GB" dirty="0"/>
              <a:t>Click to edit Master title style</a:t>
            </a:r>
            <a:endParaRPr lang="en-US" dirty="0"/>
          </a:p>
        </p:txBody>
      </p:sp>
      <p:sp>
        <p:nvSpPr>
          <p:cNvPr id="3" name="Content Placeholder 2"/>
          <p:cNvSpPr>
            <a:spLocks noGrp="1"/>
          </p:cNvSpPr>
          <p:nvPr>
            <p:ph idx="1"/>
          </p:nvPr>
        </p:nvSpPr>
        <p:spPr>
          <a:xfrm>
            <a:off x="341644" y="1825625"/>
            <a:ext cx="8460712"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12"/>
          </p:nvPr>
        </p:nvSpPr>
        <p:spPr>
          <a:xfrm>
            <a:off x="6744956" y="6285433"/>
            <a:ext cx="2057400" cy="365125"/>
          </a:xfrm>
        </p:spPr>
        <p:txBody>
          <a:bodyPr/>
          <a:lstStyle>
            <a:lvl1pPr>
              <a:defRPr sz="1800">
                <a:solidFill>
                  <a:srgbClr val="327BBF"/>
                </a:solidFill>
              </a:defRPr>
            </a:lvl1pPr>
          </a:lstStyle>
          <a:p>
            <a:fld id="{FDC1CA5D-5F2C-FB46-B885-B732C7EDE6ED}" type="slidenum">
              <a:rPr lang="en-US" smtClean="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119075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1644" y="1709739"/>
            <a:ext cx="8451188" cy="2852737"/>
          </a:xfrm>
        </p:spPr>
        <p:txBody>
          <a:bodyPr anchor="b"/>
          <a:lstStyle>
            <a:lvl1pPr>
              <a:defRPr sz="6000">
                <a:solidFill>
                  <a:srgbClr val="327BBF"/>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341644" y="4589464"/>
            <a:ext cx="8451188" cy="1500187"/>
          </a:xfrm>
        </p:spPr>
        <p:txBody>
          <a:bodyPr/>
          <a:lstStyle>
            <a:lvl1pPr marL="0" indent="0">
              <a:buNone/>
              <a:defRPr sz="2400">
                <a:solidFill>
                  <a:schemeClr val="tx1">
                    <a:lumMod val="65000"/>
                    <a:lumOff val="3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6" name="Slide Number Placeholder 5"/>
          <p:cNvSpPr>
            <a:spLocks noGrp="1"/>
          </p:cNvSpPr>
          <p:nvPr>
            <p:ph type="sldNum" sz="quarter" idx="12"/>
          </p:nvPr>
        </p:nvSpPr>
        <p:spPr>
          <a:xfrm>
            <a:off x="6735432" y="6285600"/>
            <a:ext cx="2057400" cy="365125"/>
          </a:xfrm>
        </p:spPr>
        <p:txBody>
          <a:bodyPr/>
          <a:lstStyle>
            <a:lvl1pPr>
              <a:defRPr sz="1800">
                <a:solidFill>
                  <a:srgbClr val="327BBF"/>
                </a:solidFill>
              </a:defRPr>
            </a:lvl1pPr>
          </a:lstStyle>
          <a:p>
            <a:fld id="{1DF68A08-83F5-CC48-80DC-FE5DF9B76C5E}"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66761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1644" y="365126"/>
            <a:ext cx="8460712" cy="1325563"/>
          </a:xfrm>
        </p:spPr>
        <p:txBody>
          <a:bodyPr/>
          <a:lstStyle/>
          <a:p>
            <a:r>
              <a:rPr lang="en-GB"/>
              <a:t>Click to edit Master title style</a:t>
            </a:r>
            <a:endParaRPr lang="en-US" dirty="0"/>
          </a:p>
        </p:txBody>
      </p:sp>
      <p:sp>
        <p:nvSpPr>
          <p:cNvPr id="3" name="Content Placeholder 2"/>
          <p:cNvSpPr>
            <a:spLocks noGrp="1"/>
          </p:cNvSpPr>
          <p:nvPr>
            <p:ph sz="half" idx="1"/>
          </p:nvPr>
        </p:nvSpPr>
        <p:spPr>
          <a:xfrm>
            <a:off x="341644" y="1825625"/>
            <a:ext cx="4173206"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4173206"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Slide Number Placeholder 6"/>
          <p:cNvSpPr>
            <a:spLocks noGrp="1"/>
          </p:cNvSpPr>
          <p:nvPr>
            <p:ph type="sldNum" sz="quarter" idx="12"/>
          </p:nvPr>
        </p:nvSpPr>
        <p:spPr>
          <a:xfrm>
            <a:off x="6744956" y="6285600"/>
            <a:ext cx="2057400" cy="365125"/>
          </a:xfrm>
        </p:spPr>
        <p:txBody>
          <a:bodyPr/>
          <a:lstStyle>
            <a:lvl1pPr>
              <a:defRPr sz="1800"/>
            </a:lvl1pPr>
          </a:lstStyle>
          <a:p>
            <a:fld id="{1DF68A08-83F5-CC48-80DC-FE5DF9B76C5E}" type="slidenum">
              <a:rPr lang="en-US" smtClean="0"/>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2645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1644" y="365126"/>
            <a:ext cx="8463094" cy="1325563"/>
          </a:xfrm>
        </p:spPr>
        <p:txBody>
          <a:bodyPr/>
          <a:lstStyle>
            <a:lvl1pPr>
              <a:defRPr>
                <a:solidFill>
                  <a:srgbClr val="327BBF"/>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341644" y="1681163"/>
            <a:ext cx="4156538" cy="823912"/>
          </a:xfrm>
        </p:spPr>
        <p:txBody>
          <a:bodyPr anchor="b"/>
          <a:lstStyle>
            <a:lvl1pPr marL="0" indent="0">
              <a:buNone/>
              <a:defRPr sz="24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341644" y="2505075"/>
            <a:ext cx="415653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4175588" cy="823912"/>
          </a:xfrm>
        </p:spPr>
        <p:txBody>
          <a:bodyPr anchor="b"/>
          <a:lstStyle>
            <a:lvl1pPr marL="0" indent="0">
              <a:buNone/>
              <a:defRPr sz="24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41755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9" name="Slide Number Placeholder 8"/>
          <p:cNvSpPr>
            <a:spLocks noGrp="1"/>
          </p:cNvSpPr>
          <p:nvPr>
            <p:ph type="sldNum" sz="quarter" idx="12"/>
          </p:nvPr>
        </p:nvSpPr>
        <p:spPr>
          <a:xfrm>
            <a:off x="6747338" y="6285600"/>
            <a:ext cx="2057400" cy="365125"/>
          </a:xfrm>
        </p:spPr>
        <p:txBody>
          <a:bodyPr/>
          <a:lstStyle>
            <a:lvl1pPr>
              <a:defRPr sz="1800">
                <a:solidFill>
                  <a:srgbClr val="327BBF"/>
                </a:solidFill>
              </a:defRPr>
            </a:lvl1pPr>
          </a:lstStyle>
          <a:p>
            <a:fld id="{1DF68A08-83F5-CC48-80DC-FE5DF9B76C5E}"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18228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1644" y="365126"/>
            <a:ext cx="8460712" cy="1325563"/>
          </a:xfrm>
        </p:spPr>
        <p:txBody>
          <a:bodyPr/>
          <a:lstStyle>
            <a:lvl1pPr>
              <a:defRPr>
                <a:solidFill>
                  <a:srgbClr val="327BBF"/>
                </a:solidFill>
              </a:defRPr>
            </a:lvl1pPr>
          </a:lstStyle>
          <a:p>
            <a:r>
              <a:rPr lang="en-GB"/>
              <a:t>Click to edit Master title style</a:t>
            </a:r>
            <a:endParaRPr lang="en-US" dirty="0"/>
          </a:p>
        </p:txBody>
      </p:sp>
      <p:sp>
        <p:nvSpPr>
          <p:cNvPr id="5" name="Slide Number Placeholder 4"/>
          <p:cNvSpPr>
            <a:spLocks noGrp="1"/>
          </p:cNvSpPr>
          <p:nvPr>
            <p:ph type="sldNum" sz="quarter" idx="12"/>
          </p:nvPr>
        </p:nvSpPr>
        <p:spPr>
          <a:xfrm>
            <a:off x="6744956" y="6285600"/>
            <a:ext cx="2057400" cy="365125"/>
          </a:xfrm>
        </p:spPr>
        <p:txBody>
          <a:bodyPr/>
          <a:lstStyle>
            <a:lvl1pPr>
              <a:defRPr sz="1800">
                <a:solidFill>
                  <a:srgbClr val="327BBF"/>
                </a:solidFill>
              </a:defRPr>
            </a:lvl1pPr>
          </a:lstStyle>
          <a:p>
            <a:fld id="{1DF68A08-83F5-CC48-80DC-FE5DF9B76C5E}" type="slidenum">
              <a:rPr lang="en-US" smtClean="0"/>
              <a:pPr/>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143492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746400" y="6285600"/>
            <a:ext cx="2057400" cy="365125"/>
          </a:xfrm>
          <a:ln>
            <a:noFill/>
          </a:ln>
        </p:spPr>
        <p:txBody>
          <a:bodyPr/>
          <a:lstStyle>
            <a:lvl1pPr>
              <a:defRPr sz="1800">
                <a:solidFill>
                  <a:srgbClr val="327BBF"/>
                </a:solidFill>
              </a:defRPr>
            </a:lvl1pPr>
          </a:lstStyle>
          <a:p>
            <a:fld id="{1DF68A08-83F5-CC48-80DC-FE5DF9B76C5E}" type="slidenum">
              <a:rPr lang="en-US" smtClean="0"/>
              <a:pPr/>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47224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1644" y="457200"/>
            <a:ext cx="3237375"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0" y="987426"/>
            <a:ext cx="4916409"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341644" y="2057400"/>
            <a:ext cx="32373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7" name="Slide Number Placeholder 6"/>
          <p:cNvSpPr>
            <a:spLocks noGrp="1"/>
          </p:cNvSpPr>
          <p:nvPr>
            <p:ph type="sldNum" sz="quarter" idx="12"/>
          </p:nvPr>
        </p:nvSpPr>
        <p:spPr>
          <a:xfrm>
            <a:off x="6746400" y="6285600"/>
            <a:ext cx="2057400" cy="365125"/>
          </a:xfrm>
        </p:spPr>
        <p:txBody>
          <a:bodyPr/>
          <a:lstStyle>
            <a:lvl1pPr>
              <a:defRPr sz="1800"/>
            </a:lvl1pPr>
          </a:lstStyle>
          <a:p>
            <a:fld id="{1DF68A08-83F5-CC48-80DC-FE5DF9B76C5E}" type="slidenum">
              <a:rPr lang="en-US" smtClean="0"/>
              <a:pPr/>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205402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1644" y="457200"/>
            <a:ext cx="3237375"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0" y="987426"/>
            <a:ext cx="4916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dirty="0"/>
          </a:p>
        </p:txBody>
      </p:sp>
      <p:sp>
        <p:nvSpPr>
          <p:cNvPr id="4" name="Text Placeholder 3"/>
          <p:cNvSpPr>
            <a:spLocks noGrp="1"/>
          </p:cNvSpPr>
          <p:nvPr>
            <p:ph type="body" sz="half" idx="2"/>
          </p:nvPr>
        </p:nvSpPr>
        <p:spPr>
          <a:xfrm>
            <a:off x="341644" y="2057400"/>
            <a:ext cx="32373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7" name="Slide Number Placeholder 6"/>
          <p:cNvSpPr>
            <a:spLocks noGrp="1"/>
          </p:cNvSpPr>
          <p:nvPr>
            <p:ph type="sldNum" sz="quarter" idx="12"/>
          </p:nvPr>
        </p:nvSpPr>
        <p:spPr>
          <a:xfrm>
            <a:off x="6746400" y="6285600"/>
            <a:ext cx="2057400" cy="365125"/>
          </a:xfrm>
        </p:spPr>
        <p:txBody>
          <a:bodyPr/>
          <a:lstStyle>
            <a:lvl1pPr>
              <a:defRPr sz="1800"/>
            </a:lvl1pPr>
          </a:lstStyle>
          <a:p>
            <a:fld id="{1DF68A08-83F5-CC48-80DC-FE5DF9B76C5E}" type="slidenum">
              <a:rPr lang="en-US" smtClean="0"/>
              <a:pPr/>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644" y="6175792"/>
            <a:ext cx="1978646" cy="542149"/>
          </a:xfrm>
          <a:prstGeom prst="rect">
            <a:avLst/>
          </a:prstGeom>
        </p:spPr>
      </p:pic>
    </p:spTree>
    <p:extLst>
      <p:ext uri="{BB962C8B-B14F-4D97-AF65-F5344CB8AC3E}">
        <p14:creationId xmlns:p14="http://schemas.microsoft.com/office/powerpoint/2010/main" val="120917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1644" y="365126"/>
            <a:ext cx="8460712"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341644" y="1825625"/>
            <a:ext cx="8460712"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6746400" y="6285600"/>
            <a:ext cx="2057400" cy="365125"/>
          </a:xfrm>
          <a:prstGeom prst="rect">
            <a:avLst/>
          </a:prstGeom>
        </p:spPr>
        <p:txBody>
          <a:bodyPr vert="horz" lIns="91440" tIns="45720" rIns="91440" bIns="45720" rtlCol="0" anchor="ctr"/>
          <a:lstStyle>
            <a:lvl1pPr algn="r">
              <a:defRPr sz="1800">
                <a:solidFill>
                  <a:srgbClr val="327BBF"/>
                </a:solidFill>
              </a:defRPr>
            </a:lvl1pPr>
          </a:lstStyle>
          <a:p>
            <a:fld id="{1DF68A08-83F5-CC48-80DC-FE5DF9B76C5E}" type="slidenum">
              <a:rPr lang="en-US" smtClean="0"/>
              <a:pPr/>
              <a:t>‹#›</a:t>
            </a:fld>
            <a:endParaRPr lang="en-US"/>
          </a:p>
        </p:txBody>
      </p:sp>
    </p:spTree>
    <p:extLst>
      <p:ext uri="{BB962C8B-B14F-4D97-AF65-F5344CB8AC3E}">
        <p14:creationId xmlns:p14="http://schemas.microsoft.com/office/powerpoint/2010/main" val="198484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rgbClr val="327BB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EU ETS in the 2020s - Status of Phase 4 reform and overlap with other policies </a:t>
            </a:r>
          </a:p>
        </p:txBody>
      </p:sp>
      <p:sp>
        <p:nvSpPr>
          <p:cNvPr id="8" name="Date Placeholder 7"/>
          <p:cNvSpPr>
            <a:spLocks noGrp="1"/>
          </p:cNvSpPr>
          <p:nvPr>
            <p:ph type="dt" sz="half" idx="10"/>
          </p:nvPr>
        </p:nvSpPr>
        <p:spPr/>
        <p:txBody>
          <a:bodyPr/>
          <a:lstStyle/>
          <a:p>
            <a:r>
              <a:rPr lang="en-US" dirty="0"/>
              <a:t>08 February 2017</a:t>
            </a:r>
          </a:p>
        </p:txBody>
      </p:sp>
      <p:sp>
        <p:nvSpPr>
          <p:cNvPr id="4" name="Subtitle 3"/>
          <p:cNvSpPr>
            <a:spLocks noGrp="1"/>
          </p:cNvSpPr>
          <p:nvPr>
            <p:ph type="subTitle" idx="1"/>
          </p:nvPr>
        </p:nvSpPr>
        <p:spPr/>
        <p:txBody>
          <a:bodyPr/>
          <a:lstStyle/>
          <a:p>
            <a:r>
              <a:rPr lang="en-GB" dirty="0"/>
              <a:t>Presentation to  British Institute of Energy Economics</a:t>
            </a:r>
          </a:p>
          <a:p>
            <a:r>
              <a:rPr lang="en-GB" dirty="0"/>
              <a:t>Climate and Energy Seminar</a:t>
            </a:r>
          </a:p>
        </p:txBody>
      </p:sp>
    </p:spTree>
    <p:extLst>
      <p:ext uri="{BB962C8B-B14F-4D97-AF65-F5344CB8AC3E}">
        <p14:creationId xmlns:p14="http://schemas.microsoft.com/office/powerpoint/2010/main" val="1953490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Emissions in Phase 4 are likely to be below the cumulative cap (without the existing surplus) even if the EUETS itself leads to little abatement</a:t>
            </a:r>
          </a:p>
        </p:txBody>
      </p:sp>
      <p:sp>
        <p:nvSpPr>
          <p:cNvPr id="4" name="Slide Number Placeholder 3"/>
          <p:cNvSpPr>
            <a:spLocks noGrp="1"/>
          </p:cNvSpPr>
          <p:nvPr>
            <p:ph type="sldNum" sz="quarter" idx="12"/>
          </p:nvPr>
        </p:nvSpPr>
        <p:spPr/>
        <p:txBody>
          <a:bodyPr/>
          <a:lstStyle/>
          <a:p>
            <a:fld id="{FDC1CA5D-5F2C-FB46-B885-B732C7EDE6ED}" type="slidenum">
              <a:rPr lang="en-US" smtClean="0"/>
              <a:pPr/>
              <a:t>9</a:t>
            </a:fld>
            <a:endParaRPr lang="en-US" dirty="0"/>
          </a:p>
        </p:txBody>
      </p:sp>
      <p:sp>
        <p:nvSpPr>
          <p:cNvPr id="9" name="TextBox 8"/>
          <p:cNvSpPr txBox="1"/>
          <p:nvPr/>
        </p:nvSpPr>
        <p:spPr>
          <a:xfrm>
            <a:off x="2667572" y="5858614"/>
            <a:ext cx="5665155" cy="584775"/>
          </a:xfrm>
          <a:prstGeom prst="rect">
            <a:avLst/>
          </a:prstGeom>
          <a:noFill/>
        </p:spPr>
        <p:txBody>
          <a:bodyPr wrap="square" rtlCol="0">
            <a:spAutoFit/>
          </a:bodyPr>
          <a:lstStyle/>
          <a:p>
            <a:pPr marL="285750" indent="-285750">
              <a:buFont typeface="Arial" panose="020B0604020202020204" pitchFamily="34" charset="0"/>
              <a:buChar char="•"/>
            </a:pPr>
            <a:r>
              <a:rPr lang="en-GB" sz="1600" b="1" i="1" dirty="0"/>
              <a:t>We consider it unlikely that emissions will be above our base case</a:t>
            </a:r>
          </a:p>
        </p:txBody>
      </p:sp>
      <p:pic>
        <p:nvPicPr>
          <p:cNvPr id="3" name="Picture 2"/>
          <p:cNvPicPr>
            <a:picLocks noChangeAspect="1"/>
          </p:cNvPicPr>
          <p:nvPr/>
        </p:nvPicPr>
        <p:blipFill>
          <a:blip r:embed="rId2"/>
          <a:stretch>
            <a:fillRect/>
          </a:stretch>
        </p:blipFill>
        <p:spPr>
          <a:xfrm>
            <a:off x="1352741" y="1612580"/>
            <a:ext cx="6438518" cy="3960000"/>
          </a:xfrm>
          <a:prstGeom prst="rect">
            <a:avLst/>
          </a:prstGeom>
        </p:spPr>
      </p:pic>
    </p:spTree>
    <p:extLst>
      <p:ext uri="{BB962C8B-B14F-4D97-AF65-F5344CB8AC3E}">
        <p14:creationId xmlns:p14="http://schemas.microsoft.com/office/powerpoint/2010/main" val="38537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r>
              <a:rPr lang="en-GB" sz="2800" b="1" dirty="0"/>
              <a:t>By 2030 the MSR will contain 3-5 billion tonnes with some surplus still available to market</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10</a:t>
            </a:fld>
            <a:endParaRPr lang="en-US"/>
          </a:p>
        </p:txBody>
      </p:sp>
      <p:sp>
        <p:nvSpPr>
          <p:cNvPr id="10" name="Content Placeholder 2"/>
          <p:cNvSpPr txBox="1">
            <a:spLocks/>
          </p:cNvSpPr>
          <p:nvPr/>
        </p:nvSpPr>
        <p:spPr>
          <a:xfrm>
            <a:off x="293689" y="5339817"/>
            <a:ext cx="8746457" cy="9522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500" i="1" dirty="0"/>
              <a:t>Consequences of large MSR are to destabilize the market by creating uncertainty about what will happen to such large volumes –total is a quarter to half of cumulative Phase 4 cap</a:t>
            </a:r>
          </a:p>
          <a:p>
            <a:r>
              <a:rPr lang="en-GB" sz="1500" i="1" dirty="0"/>
              <a:t>At current rates of release, all MSR volumes would only return to market around 2070</a:t>
            </a:r>
            <a:endParaRPr lang="en-US" sz="1500" i="1" dirty="0"/>
          </a:p>
          <a:p>
            <a:endParaRPr lang="en-US" sz="1500" i="1" dirty="0"/>
          </a:p>
        </p:txBody>
      </p:sp>
      <p:pic>
        <p:nvPicPr>
          <p:cNvPr id="5" name="Picture 4"/>
          <p:cNvPicPr>
            <a:picLocks noChangeAspect="1"/>
          </p:cNvPicPr>
          <p:nvPr/>
        </p:nvPicPr>
        <p:blipFill>
          <a:blip r:embed="rId3"/>
          <a:stretch>
            <a:fillRect/>
          </a:stretch>
        </p:blipFill>
        <p:spPr>
          <a:xfrm>
            <a:off x="1420359" y="1315518"/>
            <a:ext cx="6303281" cy="3960000"/>
          </a:xfrm>
          <a:prstGeom prst="rect">
            <a:avLst/>
          </a:prstGeom>
        </p:spPr>
      </p:pic>
    </p:spTree>
    <p:extLst>
      <p:ext uri="{BB962C8B-B14F-4D97-AF65-F5344CB8AC3E}">
        <p14:creationId xmlns:p14="http://schemas.microsoft.com/office/powerpoint/2010/main" val="228536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748"/>
            <a:ext cx="7886700" cy="1325563"/>
          </a:xfrm>
        </p:spPr>
        <p:txBody>
          <a:bodyPr>
            <a:normAutofit/>
          </a:bodyPr>
          <a:lstStyle/>
          <a:p>
            <a:r>
              <a:rPr lang="en-US" sz="2800" b="1" dirty="0"/>
              <a:t>Doubling MSR deduction rate for four years has little effect by 2030 because the surplus persists through Phase 4</a:t>
            </a:r>
          </a:p>
        </p:txBody>
      </p:sp>
      <p:sp>
        <p:nvSpPr>
          <p:cNvPr id="3" name="Content Placeholder 2"/>
          <p:cNvSpPr>
            <a:spLocks noGrp="1"/>
          </p:cNvSpPr>
          <p:nvPr>
            <p:ph idx="1"/>
          </p:nvPr>
        </p:nvSpPr>
        <p:spPr>
          <a:xfrm>
            <a:off x="628649" y="1543315"/>
            <a:ext cx="7729138" cy="876224"/>
          </a:xfrm>
        </p:spPr>
        <p:txBody>
          <a:bodyPr>
            <a:normAutofit/>
          </a:bodyPr>
          <a:lstStyle/>
          <a:p>
            <a:r>
              <a:rPr lang="en-US" sz="1800" b="1" dirty="0"/>
              <a:t>Increasing the rate at which allowances are placed in the MSR does not change the fundamental supply-demand balance by the end of the period …</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11</a:t>
            </a:fld>
            <a:endParaRPr lang="en-US"/>
          </a:p>
        </p:txBody>
      </p:sp>
      <p:sp>
        <p:nvSpPr>
          <p:cNvPr id="6" name="Content Placeholder 2"/>
          <p:cNvSpPr txBox="1">
            <a:spLocks/>
          </p:cNvSpPr>
          <p:nvPr/>
        </p:nvSpPr>
        <p:spPr>
          <a:xfrm>
            <a:off x="2461188" y="5902124"/>
            <a:ext cx="6127335" cy="908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i="1" dirty="0"/>
              <a:t>Price effect may increase surplus slightly by lowering demand, but this effect is likely small</a:t>
            </a:r>
          </a:p>
        </p:txBody>
      </p:sp>
      <p:pic>
        <p:nvPicPr>
          <p:cNvPr id="7" name="Picture 6"/>
          <p:cNvPicPr>
            <a:picLocks noChangeAspect="1"/>
          </p:cNvPicPr>
          <p:nvPr/>
        </p:nvPicPr>
        <p:blipFill>
          <a:blip r:embed="rId3"/>
          <a:stretch>
            <a:fillRect/>
          </a:stretch>
        </p:blipFill>
        <p:spPr>
          <a:xfrm>
            <a:off x="1100138" y="2071214"/>
            <a:ext cx="6621771" cy="3911359"/>
          </a:xfrm>
          <a:prstGeom prst="rect">
            <a:avLst/>
          </a:prstGeom>
        </p:spPr>
      </p:pic>
    </p:spTree>
    <p:extLst>
      <p:ext uri="{BB962C8B-B14F-4D97-AF65-F5344CB8AC3E}">
        <p14:creationId xmlns:p14="http://schemas.microsoft.com/office/powerpoint/2010/main" val="3244969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748"/>
            <a:ext cx="7886700" cy="1325563"/>
          </a:xfrm>
        </p:spPr>
        <p:txBody>
          <a:bodyPr>
            <a:normAutofit/>
          </a:bodyPr>
          <a:lstStyle/>
          <a:p>
            <a:r>
              <a:rPr lang="en-US" sz="2800" b="1" dirty="0"/>
              <a:t>Cancellation of 800Mt from MSR becomes relevant in 2050s</a:t>
            </a:r>
          </a:p>
        </p:txBody>
      </p:sp>
      <p:sp>
        <p:nvSpPr>
          <p:cNvPr id="3" name="Content Placeholder 2"/>
          <p:cNvSpPr>
            <a:spLocks noGrp="1"/>
          </p:cNvSpPr>
          <p:nvPr>
            <p:ph idx="1"/>
          </p:nvPr>
        </p:nvSpPr>
        <p:spPr>
          <a:xfrm>
            <a:off x="628649" y="1627005"/>
            <a:ext cx="7729138" cy="705844"/>
          </a:xfrm>
        </p:spPr>
        <p:txBody>
          <a:bodyPr>
            <a:normAutofit/>
          </a:bodyPr>
          <a:lstStyle/>
          <a:p>
            <a:r>
              <a:rPr lang="en-US" sz="1800" b="1" dirty="0"/>
              <a:t>Cancellation will not have an impact because the MSR will contain 3.7 – 5.4Bt by 2030 and it only returns 100Mt/yr. Effect will be felt in 30 years</a:t>
            </a:r>
          </a:p>
          <a:p>
            <a:pPr marL="0" indent="0">
              <a:buNone/>
            </a:pPr>
            <a:endParaRPr lang="en-US" sz="1800" b="1" dirty="0"/>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12</a:t>
            </a:fld>
            <a:endParaRPr lang="en-US" dirty="0"/>
          </a:p>
        </p:txBody>
      </p:sp>
      <p:pic>
        <p:nvPicPr>
          <p:cNvPr id="6" name="Picture 5"/>
          <p:cNvPicPr>
            <a:picLocks noChangeAspect="1"/>
          </p:cNvPicPr>
          <p:nvPr/>
        </p:nvPicPr>
        <p:blipFill>
          <a:blip r:embed="rId3"/>
          <a:stretch>
            <a:fillRect/>
          </a:stretch>
        </p:blipFill>
        <p:spPr>
          <a:xfrm>
            <a:off x="1285335" y="2162087"/>
            <a:ext cx="6568544" cy="3826766"/>
          </a:xfrm>
          <a:prstGeom prst="rect">
            <a:avLst/>
          </a:prstGeom>
        </p:spPr>
      </p:pic>
    </p:spTree>
    <p:extLst>
      <p:ext uri="{BB962C8B-B14F-4D97-AF65-F5344CB8AC3E}">
        <p14:creationId xmlns:p14="http://schemas.microsoft.com/office/powerpoint/2010/main" val="986336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Increasing the LRF to 2.4% has only a minor impact on the market before 2030</a:t>
            </a:r>
          </a:p>
        </p:txBody>
      </p:sp>
      <p:sp>
        <p:nvSpPr>
          <p:cNvPr id="3" name="Content Placeholder 2"/>
          <p:cNvSpPr>
            <a:spLocks noGrp="1"/>
          </p:cNvSpPr>
          <p:nvPr>
            <p:ph idx="1"/>
          </p:nvPr>
        </p:nvSpPr>
        <p:spPr>
          <a:xfrm>
            <a:off x="341644" y="1357555"/>
            <a:ext cx="8460712" cy="4351338"/>
          </a:xfrm>
        </p:spPr>
        <p:txBody>
          <a:bodyPr>
            <a:normAutofit/>
          </a:bodyPr>
          <a:lstStyle/>
          <a:p>
            <a:r>
              <a:rPr lang="en-GB" sz="1800" b="1" dirty="0"/>
              <a:t>The cumulative surplus in 2030 is reduced by 242Mt during Phase 4 (3-5% of cumulative surplus in 2020, 1.6% of cumulative cap for Phase 4). In 2030, the cap difference is 44Mt.</a:t>
            </a:r>
          </a:p>
        </p:txBody>
      </p:sp>
      <p:sp>
        <p:nvSpPr>
          <p:cNvPr id="4" name="Slide Number Placeholder 3"/>
          <p:cNvSpPr>
            <a:spLocks noGrp="1"/>
          </p:cNvSpPr>
          <p:nvPr>
            <p:ph type="sldNum" sz="quarter" idx="12"/>
          </p:nvPr>
        </p:nvSpPr>
        <p:spPr>
          <a:xfrm>
            <a:off x="6744956" y="6311899"/>
            <a:ext cx="2057400" cy="365125"/>
          </a:xfrm>
        </p:spPr>
        <p:txBody>
          <a:bodyPr/>
          <a:lstStyle/>
          <a:p>
            <a:fld id="{FDC1CA5D-5F2C-FB46-B885-B732C7EDE6ED}" type="slidenum">
              <a:rPr lang="en-US" smtClean="0"/>
              <a:pPr/>
              <a:t>13</a:t>
            </a:fld>
            <a:endParaRPr lang="en-US" dirty="0"/>
          </a:p>
        </p:txBody>
      </p:sp>
      <p:sp>
        <p:nvSpPr>
          <p:cNvPr id="6" name="Content Placeholder 2"/>
          <p:cNvSpPr txBox="1">
            <a:spLocks/>
          </p:cNvSpPr>
          <p:nvPr/>
        </p:nvSpPr>
        <p:spPr>
          <a:xfrm>
            <a:off x="2539981" y="6125035"/>
            <a:ext cx="5082867" cy="7329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i="1" dirty="0"/>
              <a:t>Assuming the same rates, the cumulative cap difference is over 2Bt by 2050</a:t>
            </a:r>
          </a:p>
        </p:txBody>
      </p:sp>
      <p:pic>
        <p:nvPicPr>
          <p:cNvPr id="5" name="Picture 4"/>
          <p:cNvPicPr>
            <a:picLocks noChangeAspect="1"/>
          </p:cNvPicPr>
          <p:nvPr/>
        </p:nvPicPr>
        <p:blipFill>
          <a:blip r:embed="rId3"/>
          <a:stretch>
            <a:fillRect/>
          </a:stretch>
        </p:blipFill>
        <p:spPr>
          <a:xfrm>
            <a:off x="1280691" y="2254467"/>
            <a:ext cx="6582617" cy="3755929"/>
          </a:xfrm>
          <a:prstGeom prst="rect">
            <a:avLst/>
          </a:prstGeom>
        </p:spPr>
      </p:pic>
    </p:spTree>
    <p:extLst>
      <p:ext uri="{BB962C8B-B14F-4D97-AF65-F5344CB8AC3E}">
        <p14:creationId xmlns:p14="http://schemas.microsoft.com/office/powerpoint/2010/main" val="4149398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313039" y="1412892"/>
            <a:ext cx="6298793" cy="4424400"/>
          </a:xfrm>
          <a:prstGeom prst="rect">
            <a:avLst/>
          </a:prstGeom>
        </p:spPr>
      </p:pic>
      <p:sp>
        <p:nvSpPr>
          <p:cNvPr id="2" name="Title 1"/>
          <p:cNvSpPr>
            <a:spLocks noGrp="1"/>
          </p:cNvSpPr>
          <p:nvPr>
            <p:ph type="title"/>
          </p:nvPr>
        </p:nvSpPr>
        <p:spPr/>
        <p:txBody>
          <a:bodyPr>
            <a:normAutofit/>
          </a:bodyPr>
          <a:lstStyle/>
          <a:p>
            <a:r>
              <a:rPr lang="en-GB" sz="2800" b="1" dirty="0"/>
              <a:t>Emissions in Phase 4 are likely to be below the cumulative cap (without the existing surplus) even if the EUETS itself leads to little abatement</a:t>
            </a:r>
            <a:endParaRPr lang="en-GB" sz="2800" b="1" dirty="0">
              <a:solidFill>
                <a:srgbClr val="FF0000"/>
              </a:solidFill>
            </a:endParaRPr>
          </a:p>
        </p:txBody>
      </p:sp>
      <p:sp>
        <p:nvSpPr>
          <p:cNvPr id="4" name="Slide Number Placeholder 3"/>
          <p:cNvSpPr>
            <a:spLocks noGrp="1"/>
          </p:cNvSpPr>
          <p:nvPr>
            <p:ph type="sldNum" sz="quarter" idx="12"/>
          </p:nvPr>
        </p:nvSpPr>
        <p:spPr/>
        <p:txBody>
          <a:bodyPr/>
          <a:lstStyle/>
          <a:p>
            <a:fld id="{FDC1CA5D-5F2C-FB46-B885-B732C7EDE6ED}" type="slidenum">
              <a:rPr lang="en-US" smtClean="0"/>
              <a:pPr/>
              <a:t>14</a:t>
            </a:fld>
            <a:endParaRPr lang="en-US" dirty="0"/>
          </a:p>
        </p:txBody>
      </p:sp>
      <p:sp>
        <p:nvSpPr>
          <p:cNvPr id="9" name="TextBox 8"/>
          <p:cNvSpPr txBox="1"/>
          <p:nvPr/>
        </p:nvSpPr>
        <p:spPr>
          <a:xfrm>
            <a:off x="2171700" y="5923638"/>
            <a:ext cx="6161027" cy="338554"/>
          </a:xfrm>
          <a:prstGeom prst="rect">
            <a:avLst/>
          </a:prstGeom>
          <a:noFill/>
        </p:spPr>
        <p:txBody>
          <a:bodyPr wrap="square" rtlCol="0">
            <a:spAutoFit/>
          </a:bodyPr>
          <a:lstStyle/>
          <a:p>
            <a:pPr marL="285750" indent="-285750">
              <a:buFont typeface="Arial" panose="020B0604020202020204" pitchFamily="34" charset="0"/>
              <a:buChar char="•"/>
            </a:pPr>
            <a:r>
              <a:rPr lang="en-GB" sz="1600" b="1" i="1" dirty="0"/>
              <a:t>We consider it unlikely that emissions will be above our base case</a:t>
            </a:r>
          </a:p>
        </p:txBody>
      </p:sp>
      <p:sp>
        <p:nvSpPr>
          <p:cNvPr id="8" name="Arrow: Curved Left 7"/>
          <p:cNvSpPr/>
          <p:nvPr/>
        </p:nvSpPr>
        <p:spPr>
          <a:xfrm>
            <a:off x="6915288" y="3533481"/>
            <a:ext cx="541034" cy="92109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Arrow: Curved Right 10"/>
          <p:cNvSpPr/>
          <p:nvPr/>
        </p:nvSpPr>
        <p:spPr>
          <a:xfrm rot="10523473">
            <a:off x="4192436" y="3733788"/>
            <a:ext cx="540000" cy="921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TextBox 11"/>
          <p:cNvSpPr txBox="1"/>
          <p:nvPr/>
        </p:nvSpPr>
        <p:spPr>
          <a:xfrm>
            <a:off x="4572000" y="3255366"/>
            <a:ext cx="1104182" cy="738664"/>
          </a:xfrm>
          <a:prstGeom prst="rect">
            <a:avLst/>
          </a:prstGeom>
          <a:noFill/>
        </p:spPr>
        <p:txBody>
          <a:bodyPr wrap="square" rtlCol="0">
            <a:spAutoFit/>
          </a:bodyPr>
          <a:lstStyle/>
          <a:p>
            <a:r>
              <a:rPr lang="en-GB" sz="1400" dirty="0"/>
              <a:t>39Mt due to MSR rate change</a:t>
            </a:r>
          </a:p>
        </p:txBody>
      </p:sp>
      <p:sp>
        <p:nvSpPr>
          <p:cNvPr id="13" name="TextBox 12"/>
          <p:cNvSpPr txBox="1"/>
          <p:nvPr/>
        </p:nvSpPr>
        <p:spPr>
          <a:xfrm>
            <a:off x="7513537" y="3255366"/>
            <a:ext cx="1104182" cy="738664"/>
          </a:xfrm>
          <a:prstGeom prst="rect">
            <a:avLst/>
          </a:prstGeom>
          <a:noFill/>
        </p:spPr>
        <p:txBody>
          <a:bodyPr wrap="square" rtlCol="0">
            <a:spAutoFit/>
          </a:bodyPr>
          <a:lstStyle/>
          <a:p>
            <a:r>
              <a:rPr lang="en-GB" sz="1400" dirty="0"/>
              <a:t>234Mt due to MSR rate change</a:t>
            </a:r>
          </a:p>
        </p:txBody>
      </p:sp>
    </p:spTree>
    <p:extLst>
      <p:ext uri="{BB962C8B-B14F-4D97-AF65-F5344CB8AC3E}">
        <p14:creationId xmlns:p14="http://schemas.microsoft.com/office/powerpoint/2010/main" val="3367122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2517"/>
            <a:ext cx="7886700" cy="1325563"/>
          </a:xfrm>
        </p:spPr>
        <p:txBody>
          <a:bodyPr>
            <a:noAutofit/>
          </a:bodyPr>
          <a:lstStyle/>
          <a:p>
            <a:r>
              <a:rPr lang="en-GB" sz="2800" b="1" dirty="0"/>
              <a:t>Rebasing the cap has immediate impact from 2021, because it addresses the surplus at source</a:t>
            </a:r>
          </a:p>
        </p:txBody>
      </p:sp>
      <p:sp>
        <p:nvSpPr>
          <p:cNvPr id="3" name="Content Placeholder 2"/>
          <p:cNvSpPr>
            <a:spLocks noGrp="1"/>
          </p:cNvSpPr>
          <p:nvPr>
            <p:ph idx="1"/>
          </p:nvPr>
        </p:nvSpPr>
        <p:spPr>
          <a:xfrm>
            <a:off x="628651" y="1422588"/>
            <a:ext cx="8241884" cy="806480"/>
          </a:xfrm>
        </p:spPr>
        <p:txBody>
          <a:bodyPr>
            <a:normAutofit/>
          </a:bodyPr>
          <a:lstStyle/>
          <a:p>
            <a:pPr>
              <a:lnSpc>
                <a:spcPct val="70000"/>
              </a:lnSpc>
            </a:pPr>
            <a:r>
              <a:rPr lang="en-GB" sz="1800" b="1" dirty="0"/>
              <a:t>A surplus is no longer being generated in Phase 4 and the existing surplus will immediately start decreasing</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15</a:t>
            </a:fld>
            <a:endParaRPr lang="en-US"/>
          </a:p>
        </p:txBody>
      </p:sp>
      <p:sp>
        <p:nvSpPr>
          <p:cNvPr id="7" name="TextBox 6"/>
          <p:cNvSpPr txBox="1"/>
          <p:nvPr/>
        </p:nvSpPr>
        <p:spPr>
          <a:xfrm>
            <a:off x="3488050" y="5605650"/>
            <a:ext cx="4415883" cy="276999"/>
          </a:xfrm>
          <a:prstGeom prst="rect">
            <a:avLst/>
          </a:prstGeom>
          <a:noFill/>
        </p:spPr>
        <p:txBody>
          <a:bodyPr wrap="square" rtlCol="0">
            <a:spAutoFit/>
          </a:bodyPr>
          <a:lstStyle/>
          <a:p>
            <a:r>
              <a:rPr lang="en-GB" sz="1200" dirty="0"/>
              <a:t>*Forecast 2020 emissions used as the new cap starting point</a:t>
            </a:r>
          </a:p>
        </p:txBody>
      </p:sp>
      <p:sp>
        <p:nvSpPr>
          <p:cNvPr id="8" name="Content Placeholder 2"/>
          <p:cNvSpPr txBox="1">
            <a:spLocks/>
          </p:cNvSpPr>
          <p:nvPr/>
        </p:nvSpPr>
        <p:spPr>
          <a:xfrm>
            <a:off x="2343150" y="6125035"/>
            <a:ext cx="5672137" cy="7329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i="1" dirty="0"/>
              <a:t>Increasing the LRF in addition to rebasing further increases stringency.</a:t>
            </a:r>
          </a:p>
        </p:txBody>
      </p:sp>
      <p:pic>
        <p:nvPicPr>
          <p:cNvPr id="10" name="Picture 9"/>
          <p:cNvPicPr>
            <a:picLocks noChangeAspect="1"/>
          </p:cNvPicPr>
          <p:nvPr/>
        </p:nvPicPr>
        <p:blipFill>
          <a:blip r:embed="rId2"/>
          <a:stretch>
            <a:fillRect/>
          </a:stretch>
        </p:blipFill>
        <p:spPr>
          <a:xfrm>
            <a:off x="1229638" y="1905500"/>
            <a:ext cx="6684725" cy="3700150"/>
          </a:xfrm>
          <a:prstGeom prst="rect">
            <a:avLst/>
          </a:prstGeom>
        </p:spPr>
      </p:pic>
    </p:spTree>
    <p:extLst>
      <p:ext uri="{BB962C8B-B14F-4D97-AF65-F5344CB8AC3E}">
        <p14:creationId xmlns:p14="http://schemas.microsoft.com/office/powerpoint/2010/main" val="3830104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03"/>
            <a:ext cx="7886700" cy="1325563"/>
          </a:xfrm>
        </p:spPr>
        <p:txBody>
          <a:bodyPr>
            <a:noAutofit/>
          </a:bodyPr>
          <a:lstStyle/>
          <a:p>
            <a:r>
              <a:rPr lang="en-GB" sz="2800" b="1" dirty="0"/>
              <a:t>Because rebasing aligns to actual emissions it is robust to different outcomes over the remainder of Phase 3</a:t>
            </a:r>
          </a:p>
        </p:txBody>
      </p:sp>
      <p:sp>
        <p:nvSpPr>
          <p:cNvPr id="3" name="Content Placeholder 2"/>
          <p:cNvSpPr>
            <a:spLocks noGrp="1"/>
          </p:cNvSpPr>
          <p:nvPr>
            <p:ph idx="1"/>
          </p:nvPr>
        </p:nvSpPr>
        <p:spPr>
          <a:xfrm>
            <a:off x="628651" y="1422588"/>
            <a:ext cx="8241884" cy="806480"/>
          </a:xfrm>
        </p:spPr>
        <p:txBody>
          <a:bodyPr>
            <a:normAutofit/>
          </a:bodyPr>
          <a:lstStyle/>
          <a:p>
            <a:r>
              <a:rPr lang="en-US" sz="1800" b="1" dirty="0"/>
              <a:t>If emissions fall faster or slower than anticipated to 2020, rebasing would still ensure that the surplus does not continue to grow throughout Phase 4</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16</a:t>
            </a:fld>
            <a:endParaRPr lang="en-US"/>
          </a:p>
        </p:txBody>
      </p:sp>
      <p:sp>
        <p:nvSpPr>
          <p:cNvPr id="8" name="Content Placeholder 2"/>
          <p:cNvSpPr txBox="1">
            <a:spLocks/>
          </p:cNvSpPr>
          <p:nvPr/>
        </p:nvSpPr>
        <p:spPr>
          <a:xfrm>
            <a:off x="2271713" y="5989868"/>
            <a:ext cx="5351136" cy="7329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i="1" dirty="0"/>
              <a:t>In the highly unlikely case of emissions above the cap in 2020 the existing cap would be an upper limit.</a:t>
            </a:r>
          </a:p>
        </p:txBody>
      </p:sp>
      <p:sp>
        <p:nvSpPr>
          <p:cNvPr id="10" name="TextBox 9"/>
          <p:cNvSpPr txBox="1"/>
          <p:nvPr/>
        </p:nvSpPr>
        <p:spPr>
          <a:xfrm>
            <a:off x="3488050" y="5501766"/>
            <a:ext cx="4415883" cy="276999"/>
          </a:xfrm>
          <a:prstGeom prst="rect">
            <a:avLst/>
          </a:prstGeom>
          <a:noFill/>
        </p:spPr>
        <p:txBody>
          <a:bodyPr wrap="square" rtlCol="0">
            <a:spAutoFit/>
          </a:bodyPr>
          <a:lstStyle/>
          <a:p>
            <a:r>
              <a:rPr lang="en-GB" sz="1200" dirty="0"/>
              <a:t>*Forecast 2020 emissions used as the new cap starting point</a:t>
            </a:r>
          </a:p>
        </p:txBody>
      </p:sp>
      <p:pic>
        <p:nvPicPr>
          <p:cNvPr id="7" name="Picture 6"/>
          <p:cNvPicPr>
            <a:picLocks noChangeAspect="1"/>
          </p:cNvPicPr>
          <p:nvPr/>
        </p:nvPicPr>
        <p:blipFill>
          <a:blip r:embed="rId3"/>
          <a:stretch>
            <a:fillRect/>
          </a:stretch>
        </p:blipFill>
        <p:spPr>
          <a:xfrm>
            <a:off x="1327249" y="1973013"/>
            <a:ext cx="6489502" cy="3592090"/>
          </a:xfrm>
          <a:prstGeom prst="rect">
            <a:avLst/>
          </a:prstGeom>
        </p:spPr>
      </p:pic>
    </p:spTree>
    <p:extLst>
      <p:ext uri="{BB962C8B-B14F-4D97-AF65-F5344CB8AC3E}">
        <p14:creationId xmlns:p14="http://schemas.microsoft.com/office/powerpoint/2010/main" val="1293924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Autofit/>
          </a:bodyPr>
          <a:lstStyle/>
          <a:p>
            <a:r>
              <a:rPr lang="en-GB" sz="2800" b="1" dirty="0"/>
              <a:t>Price impact is moderate.  Even with rebasing prices, reach the expected Ph 3 level of €30/t only around 2030.</a:t>
            </a:r>
          </a:p>
        </p:txBody>
      </p:sp>
      <p:sp>
        <p:nvSpPr>
          <p:cNvPr id="4" name="Slide Number Placeholder 3"/>
          <p:cNvSpPr>
            <a:spLocks noGrp="1"/>
          </p:cNvSpPr>
          <p:nvPr>
            <p:ph type="sldNum" sz="quarter" idx="12"/>
          </p:nvPr>
        </p:nvSpPr>
        <p:spPr>
          <a:xfrm>
            <a:off x="6772007" y="6326485"/>
            <a:ext cx="2057400" cy="365125"/>
          </a:xfrm>
        </p:spPr>
        <p:txBody>
          <a:bodyPr>
            <a:normAutofit/>
          </a:bodyPr>
          <a:lstStyle/>
          <a:p>
            <a:pPr>
              <a:lnSpc>
                <a:spcPct val="90000"/>
              </a:lnSpc>
            </a:pPr>
            <a:fld id="{FDC1CA5D-5F2C-FB46-B885-B732C7EDE6ED}" type="slidenum">
              <a:rPr lang="en-US" smtClean="0"/>
              <a:pPr>
                <a:lnSpc>
                  <a:spcPct val="90000"/>
                </a:lnSpc>
              </a:pPr>
              <a:t>17</a:t>
            </a:fld>
            <a:endParaRPr lang="en-US"/>
          </a:p>
        </p:txBody>
      </p:sp>
      <p:sp>
        <p:nvSpPr>
          <p:cNvPr id="10" name="TextBox 9"/>
          <p:cNvSpPr txBox="1"/>
          <p:nvPr/>
        </p:nvSpPr>
        <p:spPr>
          <a:xfrm>
            <a:off x="945071" y="5707842"/>
            <a:ext cx="7112000" cy="523220"/>
          </a:xfrm>
          <a:prstGeom prst="rect">
            <a:avLst/>
          </a:prstGeom>
          <a:noFill/>
        </p:spPr>
        <p:txBody>
          <a:bodyPr wrap="square" rtlCol="0">
            <a:spAutoFit/>
          </a:bodyPr>
          <a:lstStyle/>
          <a:p>
            <a:r>
              <a:rPr lang="en-GB" sz="1400" b="1" dirty="0"/>
              <a:t>Note:  Price scenarios are indicative only, based on analysis of the supply demand balance and abatement cost assumptions.  They are for the purposes of comparing reform options only.</a:t>
            </a:r>
          </a:p>
        </p:txBody>
      </p:sp>
      <p:pic>
        <p:nvPicPr>
          <p:cNvPr id="11" name="Picture 10"/>
          <p:cNvPicPr>
            <a:picLocks noChangeAspect="1"/>
          </p:cNvPicPr>
          <p:nvPr/>
        </p:nvPicPr>
        <p:blipFill>
          <a:blip r:embed="rId3"/>
          <a:stretch>
            <a:fillRect/>
          </a:stretch>
        </p:blipFill>
        <p:spPr>
          <a:xfrm>
            <a:off x="1239924" y="1356702"/>
            <a:ext cx="6664152" cy="4320000"/>
          </a:xfrm>
          <a:prstGeom prst="rect">
            <a:avLst/>
          </a:prstGeom>
        </p:spPr>
      </p:pic>
    </p:spTree>
    <p:extLst>
      <p:ext uri="{BB962C8B-B14F-4D97-AF65-F5344CB8AC3E}">
        <p14:creationId xmlns:p14="http://schemas.microsoft.com/office/powerpoint/2010/main" val="1054071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03"/>
            <a:ext cx="7886700" cy="1325563"/>
          </a:xfrm>
        </p:spPr>
        <p:txBody>
          <a:bodyPr>
            <a:normAutofit/>
          </a:bodyPr>
          <a:lstStyle/>
          <a:p>
            <a:r>
              <a:rPr lang="en-GB" sz="2800" b="1" dirty="0"/>
              <a:t>Weak ETS is likely to lead to more “overlapping” action, but this may still reduce cumulative emissions</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18</a:t>
            </a:fld>
            <a:endParaRPr lang="en-US"/>
          </a:p>
        </p:txBody>
      </p:sp>
      <p:sp>
        <p:nvSpPr>
          <p:cNvPr id="6" name="Content Placeholder 2"/>
          <p:cNvSpPr>
            <a:spLocks noGrp="1"/>
          </p:cNvSpPr>
          <p:nvPr>
            <p:ph idx="1"/>
          </p:nvPr>
        </p:nvSpPr>
        <p:spPr>
          <a:xfrm>
            <a:off x="341644" y="1326547"/>
            <a:ext cx="8460712" cy="4850416"/>
          </a:xfrm>
        </p:spPr>
        <p:txBody>
          <a:bodyPr>
            <a:normAutofit fontScale="92500"/>
          </a:bodyPr>
          <a:lstStyle/>
          <a:p>
            <a:r>
              <a:rPr lang="en-GB" sz="2400" dirty="0"/>
              <a:t>A weak ETS, with prices too low to stimulate necessary investment, is likely to lead to more actions by Member States (or the EU) concerned about appropriate long term trajectories</a:t>
            </a:r>
          </a:p>
          <a:p>
            <a:endParaRPr lang="en-GB" sz="2400" dirty="0"/>
          </a:p>
          <a:p>
            <a:r>
              <a:rPr lang="en-GB" sz="2400" dirty="0"/>
              <a:t>The traditional view is that such “overlapping” policies do not decrease cumulative emissions, which are fixed by the cap</a:t>
            </a:r>
          </a:p>
          <a:p>
            <a:endParaRPr lang="en-GB" sz="2000" dirty="0"/>
          </a:p>
          <a:p>
            <a:r>
              <a:rPr lang="en-GB" sz="2400" dirty="0"/>
              <a:t>However the surplus means that this view is unlikely to hold in practice</a:t>
            </a:r>
          </a:p>
          <a:p>
            <a:pPr lvl="1"/>
            <a:r>
              <a:rPr lang="en-GB" sz="2000" dirty="0"/>
              <a:t>Additional actions increase the surplus</a:t>
            </a:r>
          </a:p>
          <a:p>
            <a:pPr lvl="1"/>
            <a:r>
              <a:rPr lang="en-GB" sz="2000" dirty="0"/>
              <a:t>The majority of this is absorbed into the MSR</a:t>
            </a:r>
          </a:p>
          <a:p>
            <a:pPr lvl="1"/>
            <a:r>
              <a:rPr lang="en-GB" sz="2000" dirty="0"/>
              <a:t>This is likely to lead to reduced emissions over time, either because further volumes are cancelled from the MSR, or because they enable tighter caps (especially as they would take several decades to return)</a:t>
            </a:r>
          </a:p>
          <a:p>
            <a:pPr lvl="1"/>
            <a:r>
              <a:rPr lang="en-GB" sz="2000" dirty="0"/>
              <a:t>These factors apply to some extent even without a surplus</a:t>
            </a:r>
          </a:p>
          <a:p>
            <a:endParaRPr lang="en-GB" sz="2400" dirty="0"/>
          </a:p>
        </p:txBody>
      </p:sp>
    </p:spTree>
    <p:extLst>
      <p:ext uri="{BB962C8B-B14F-4D97-AF65-F5344CB8AC3E}">
        <p14:creationId xmlns:p14="http://schemas.microsoft.com/office/powerpoint/2010/main" val="185342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EU ETS state of play</a:t>
            </a:r>
          </a:p>
        </p:txBody>
      </p:sp>
      <p:sp>
        <p:nvSpPr>
          <p:cNvPr id="3" name="Content Placeholder 2"/>
          <p:cNvSpPr>
            <a:spLocks noGrp="1"/>
          </p:cNvSpPr>
          <p:nvPr>
            <p:ph idx="1"/>
          </p:nvPr>
        </p:nvSpPr>
        <p:spPr/>
        <p:txBody>
          <a:bodyPr>
            <a:normAutofit fontScale="92500" lnSpcReduction="20000"/>
          </a:bodyPr>
          <a:lstStyle/>
          <a:p>
            <a:r>
              <a:rPr lang="en-GB" dirty="0"/>
              <a:t>Compliance with targets (cap &amp; trade), but consistently low prices </a:t>
            </a:r>
          </a:p>
          <a:p>
            <a:pPr lvl="1"/>
            <a:r>
              <a:rPr lang="en-GB" dirty="0"/>
              <a:t>Phase 1 – 2005-2007</a:t>
            </a:r>
          </a:p>
          <a:p>
            <a:pPr lvl="1"/>
            <a:r>
              <a:rPr lang="en-GB" dirty="0"/>
              <a:t>Phase 2 – 2008-2012</a:t>
            </a:r>
          </a:p>
          <a:p>
            <a:pPr lvl="1"/>
            <a:r>
              <a:rPr lang="en-GB" dirty="0"/>
              <a:t>Phase 3 – 2013-2020</a:t>
            </a:r>
          </a:p>
          <a:p>
            <a:r>
              <a:rPr lang="en-GB" dirty="0"/>
              <a:t>Structural reform – backloading as temporary measure, then the MSR as the permanent fix to surplus</a:t>
            </a:r>
          </a:p>
          <a:p>
            <a:r>
              <a:rPr lang="en-GB" dirty="0"/>
              <a:t>Latest chapter – Phase 4 of the ETS starting in 2021</a:t>
            </a:r>
          </a:p>
          <a:p>
            <a:pPr lvl="1"/>
            <a:r>
              <a:rPr lang="en-GB" dirty="0"/>
              <a:t>EC proposal released Jul15</a:t>
            </a:r>
          </a:p>
          <a:p>
            <a:pPr lvl="1"/>
            <a:r>
              <a:rPr lang="en-GB" dirty="0"/>
              <a:t>Ordinary legislative procedure (co-decision)</a:t>
            </a:r>
          </a:p>
          <a:p>
            <a:pPr lvl="2"/>
            <a:r>
              <a:rPr lang="en-GB" dirty="0"/>
              <a:t>EP Committee (ENVI) vote Dec16</a:t>
            </a:r>
          </a:p>
          <a:p>
            <a:pPr lvl="2"/>
            <a:r>
              <a:rPr lang="en-GB" dirty="0"/>
              <a:t>EP Plenary vote Feb17</a:t>
            </a:r>
          </a:p>
          <a:p>
            <a:pPr lvl="2"/>
            <a:r>
              <a:rPr lang="en-GB" dirty="0" err="1"/>
              <a:t>Trilogues</a:t>
            </a:r>
            <a:r>
              <a:rPr lang="en-GB" dirty="0"/>
              <a:t> – Mar-May17?</a:t>
            </a:r>
          </a:p>
          <a:p>
            <a:pPr lvl="2"/>
            <a:r>
              <a:rPr lang="en-GB" dirty="0"/>
              <a:t>Council decision Jun17?</a:t>
            </a:r>
          </a:p>
          <a:p>
            <a:endParaRPr lang="en-GB" dirty="0"/>
          </a:p>
          <a:p>
            <a:endParaRPr lang="en-GB" dirty="0"/>
          </a:p>
        </p:txBody>
      </p:sp>
      <p:sp>
        <p:nvSpPr>
          <p:cNvPr id="4" name="Slide Number Placeholder 3"/>
          <p:cNvSpPr>
            <a:spLocks noGrp="1"/>
          </p:cNvSpPr>
          <p:nvPr>
            <p:ph type="sldNum" sz="quarter" idx="12"/>
          </p:nvPr>
        </p:nvSpPr>
        <p:spPr/>
        <p:txBody>
          <a:bodyPr/>
          <a:lstStyle/>
          <a:p>
            <a:fld id="{FDC1CA5D-5F2C-FB46-B885-B732C7EDE6ED}" type="slidenum">
              <a:rPr lang="en-US" smtClean="0"/>
              <a:pPr/>
              <a:t>1</a:t>
            </a:fld>
            <a:endParaRPr lang="en-US" dirty="0"/>
          </a:p>
        </p:txBody>
      </p:sp>
    </p:spTree>
    <p:extLst>
      <p:ext uri="{BB962C8B-B14F-4D97-AF65-F5344CB8AC3E}">
        <p14:creationId xmlns:p14="http://schemas.microsoft.com/office/powerpoint/2010/main" val="351254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Conclusions</a:t>
            </a:r>
          </a:p>
        </p:txBody>
      </p:sp>
      <p:sp>
        <p:nvSpPr>
          <p:cNvPr id="3" name="Content Placeholder 2"/>
          <p:cNvSpPr>
            <a:spLocks noGrp="1"/>
          </p:cNvSpPr>
          <p:nvPr>
            <p:ph idx="1"/>
          </p:nvPr>
        </p:nvSpPr>
        <p:spPr/>
        <p:txBody>
          <a:bodyPr/>
          <a:lstStyle/>
          <a:p>
            <a:r>
              <a:rPr lang="en-GB" dirty="0"/>
              <a:t>Emissions expected to continue declining</a:t>
            </a:r>
          </a:p>
          <a:p>
            <a:r>
              <a:rPr lang="en-GB" dirty="0"/>
              <a:t>ETS design not robust enough to avoid another decade of irrelevant prices</a:t>
            </a:r>
          </a:p>
          <a:p>
            <a:r>
              <a:rPr lang="en-GB" dirty="0"/>
              <a:t>Proposal includes sensible small steps to fix system, but unlikely to restore scarcity before end of 2020s</a:t>
            </a:r>
          </a:p>
          <a:p>
            <a:r>
              <a:rPr lang="en-GB" dirty="0"/>
              <a:t>More policy overlap likely as prices stay depressed until surplus is removed while MS try to comply with long term trajectory</a:t>
            </a:r>
          </a:p>
        </p:txBody>
      </p:sp>
      <p:sp>
        <p:nvSpPr>
          <p:cNvPr id="4" name="Slide Number Placeholder 3"/>
          <p:cNvSpPr>
            <a:spLocks noGrp="1"/>
          </p:cNvSpPr>
          <p:nvPr>
            <p:ph type="sldNum" sz="quarter" idx="12"/>
          </p:nvPr>
        </p:nvSpPr>
        <p:spPr/>
        <p:txBody>
          <a:bodyPr/>
          <a:lstStyle/>
          <a:p>
            <a:fld id="{FDC1CA5D-5F2C-FB46-B885-B732C7EDE6ED}" type="slidenum">
              <a:rPr lang="en-US" smtClean="0"/>
              <a:pPr/>
              <a:t>19</a:t>
            </a:fld>
            <a:endParaRPr lang="en-US" dirty="0"/>
          </a:p>
        </p:txBody>
      </p:sp>
    </p:spTree>
    <p:extLst>
      <p:ext uri="{BB962C8B-B14F-4D97-AF65-F5344CB8AC3E}">
        <p14:creationId xmlns:p14="http://schemas.microsoft.com/office/powerpoint/2010/main" val="160250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Market Stability Reserve – the one structural reform</a:t>
            </a:r>
          </a:p>
        </p:txBody>
      </p:sp>
      <p:sp>
        <p:nvSpPr>
          <p:cNvPr id="3" name="Content Placeholder 2"/>
          <p:cNvSpPr>
            <a:spLocks noGrp="1"/>
          </p:cNvSpPr>
          <p:nvPr>
            <p:ph idx="1"/>
          </p:nvPr>
        </p:nvSpPr>
        <p:spPr/>
        <p:txBody>
          <a:bodyPr/>
          <a:lstStyle/>
          <a:p>
            <a:r>
              <a:rPr lang="en-GB" dirty="0"/>
              <a:t>To start in 2019 – reduces auctioning volumes in a given year by 12% of surplus from previous year</a:t>
            </a:r>
          </a:p>
          <a:p>
            <a:pPr lvl="1">
              <a:buFont typeface="Wingdings" panose="05000000000000000000" pitchFamily="2" charset="2"/>
              <a:buChar char="Ø"/>
            </a:pPr>
            <a:endParaRPr lang="en-GB" dirty="0"/>
          </a:p>
          <a:p>
            <a:pPr lvl="1"/>
            <a:r>
              <a:rPr lang="en-GB" dirty="0"/>
              <a:t>Min 100 Mt annual withdrawal so effectively withdraws when surplus above 833Mt (100/0.12) </a:t>
            </a:r>
          </a:p>
          <a:p>
            <a:pPr lvl="1"/>
            <a:r>
              <a:rPr lang="en-GB" dirty="0"/>
              <a:t>Lower surplus limit of 400Mt below which allowances begin to return</a:t>
            </a:r>
          </a:p>
          <a:p>
            <a:pPr lvl="1"/>
            <a:r>
              <a:rPr lang="en-GB" dirty="0"/>
              <a:t>Fixed return rate of 100Mt annually</a:t>
            </a:r>
          </a:p>
          <a:p>
            <a:pPr marL="457200" lvl="1" indent="0">
              <a:buNone/>
            </a:pPr>
            <a:endParaRPr lang="en-GB" dirty="0"/>
          </a:p>
          <a:p>
            <a:pPr lvl="1">
              <a:buFont typeface="Wingdings" panose="05000000000000000000" pitchFamily="2" charset="2"/>
              <a:buChar char="Ø"/>
            </a:pPr>
            <a:endParaRPr lang="en-GB" dirty="0"/>
          </a:p>
        </p:txBody>
      </p:sp>
      <p:sp>
        <p:nvSpPr>
          <p:cNvPr id="4" name="Slide Number Placeholder 3"/>
          <p:cNvSpPr>
            <a:spLocks noGrp="1"/>
          </p:cNvSpPr>
          <p:nvPr>
            <p:ph type="sldNum" sz="quarter" idx="12"/>
          </p:nvPr>
        </p:nvSpPr>
        <p:spPr/>
        <p:txBody>
          <a:bodyPr/>
          <a:lstStyle/>
          <a:p>
            <a:fld id="{FDC1CA5D-5F2C-FB46-B885-B732C7EDE6ED}" type="slidenum">
              <a:rPr lang="en-US" smtClean="0"/>
              <a:pPr/>
              <a:t>2</a:t>
            </a:fld>
            <a:endParaRPr lang="en-US" dirty="0"/>
          </a:p>
        </p:txBody>
      </p:sp>
    </p:spTree>
    <p:extLst>
      <p:ext uri="{BB962C8B-B14F-4D97-AF65-F5344CB8AC3E}">
        <p14:creationId xmlns:p14="http://schemas.microsoft.com/office/powerpoint/2010/main" val="1387152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03"/>
            <a:ext cx="7886700" cy="1325563"/>
          </a:xfrm>
        </p:spPr>
        <p:txBody>
          <a:bodyPr>
            <a:normAutofit/>
          </a:bodyPr>
          <a:lstStyle/>
          <a:p>
            <a:r>
              <a:rPr lang="en-US" sz="2800" b="1" dirty="0"/>
              <a:t>Preliminary data shows emissions in 2016 down 49Mt compared to LRF of 38Mt - structural surplus above 3Bt for the first time</a:t>
            </a:r>
          </a:p>
        </p:txBody>
      </p:sp>
      <p:sp>
        <p:nvSpPr>
          <p:cNvPr id="3" name="Content Placeholder 2"/>
          <p:cNvSpPr>
            <a:spLocks noGrp="1"/>
          </p:cNvSpPr>
          <p:nvPr>
            <p:ph idx="1"/>
          </p:nvPr>
        </p:nvSpPr>
        <p:spPr>
          <a:xfrm>
            <a:off x="4659861" y="1466692"/>
            <a:ext cx="4270493" cy="1003033"/>
          </a:xfrm>
        </p:spPr>
        <p:txBody>
          <a:bodyPr>
            <a:noAutofit/>
          </a:bodyPr>
          <a:lstStyle/>
          <a:p>
            <a:r>
              <a:rPr lang="en-US" sz="1800" b="1" dirty="0"/>
              <a:t>Structural surplus in ETS</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3</a:t>
            </a:fld>
            <a:endParaRPr lang="en-US"/>
          </a:p>
        </p:txBody>
      </p:sp>
      <p:sp>
        <p:nvSpPr>
          <p:cNvPr id="7" name="Content Placeholder 2"/>
          <p:cNvSpPr txBox="1">
            <a:spLocks/>
          </p:cNvSpPr>
          <p:nvPr/>
        </p:nvSpPr>
        <p:spPr>
          <a:xfrm>
            <a:off x="310492" y="1466692"/>
            <a:ext cx="3794333" cy="10030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Emissions have been consistently below the cap</a:t>
            </a:r>
          </a:p>
        </p:txBody>
      </p:sp>
      <p:sp>
        <p:nvSpPr>
          <p:cNvPr id="6" name="Right Arrow 5"/>
          <p:cNvSpPr/>
          <p:nvPr/>
        </p:nvSpPr>
        <p:spPr>
          <a:xfrm>
            <a:off x="4322559" y="3089875"/>
            <a:ext cx="337302" cy="9827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p:cNvPicPr>
            <a:picLocks noChangeAspect="1"/>
          </p:cNvPicPr>
          <p:nvPr/>
        </p:nvPicPr>
        <p:blipFill>
          <a:blip r:embed="rId3"/>
          <a:stretch>
            <a:fillRect/>
          </a:stretch>
        </p:blipFill>
        <p:spPr>
          <a:xfrm>
            <a:off x="4692379" y="2441951"/>
            <a:ext cx="4321207" cy="2592074"/>
          </a:xfrm>
          <a:prstGeom prst="rect">
            <a:avLst/>
          </a:prstGeom>
        </p:spPr>
      </p:pic>
      <p:pic>
        <p:nvPicPr>
          <p:cNvPr id="5" name="Picture 4"/>
          <p:cNvPicPr>
            <a:picLocks noChangeAspect="1"/>
          </p:cNvPicPr>
          <p:nvPr/>
        </p:nvPicPr>
        <p:blipFill>
          <a:blip r:embed="rId4"/>
          <a:stretch>
            <a:fillRect/>
          </a:stretch>
        </p:blipFill>
        <p:spPr>
          <a:xfrm>
            <a:off x="-1" y="2441951"/>
            <a:ext cx="4322559" cy="2635565"/>
          </a:xfrm>
          <a:prstGeom prst="rect">
            <a:avLst/>
          </a:prstGeom>
        </p:spPr>
      </p:pic>
    </p:spTree>
    <p:extLst>
      <p:ext uri="{BB962C8B-B14F-4D97-AF65-F5344CB8AC3E}">
        <p14:creationId xmlns:p14="http://schemas.microsoft.com/office/powerpoint/2010/main" val="211874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03"/>
            <a:ext cx="7886700" cy="1325563"/>
          </a:xfrm>
        </p:spPr>
        <p:txBody>
          <a:bodyPr>
            <a:normAutofit/>
          </a:bodyPr>
          <a:lstStyle/>
          <a:p>
            <a:r>
              <a:rPr lang="en-US" sz="2800" b="1" dirty="0"/>
              <a:t>Reductions to date due to power sector policies – no incentive for economy wide decarbonization due to persistent surplus and low price</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4</a:t>
            </a:fld>
            <a:endParaRPr lang="en-US"/>
          </a:p>
        </p:txBody>
      </p:sp>
      <p:graphicFrame>
        <p:nvGraphicFramePr>
          <p:cNvPr id="11" name="Chart 10">
            <a:extLst>
              <a:ext uri="{FF2B5EF4-FFF2-40B4-BE49-F238E27FC236}">
                <a16:creationId xmlns:a16="http://schemas.microsoft.com/office/drawing/2014/main" xmlns="" id="{2CB1A8D2-2850-4228-84F3-1CCBC82D48E2}"/>
              </a:ext>
            </a:extLst>
          </p:cNvPr>
          <p:cNvGraphicFramePr/>
          <p:nvPr>
            <p:extLst>
              <p:ext uri="{D42A27DB-BD31-4B8C-83A1-F6EECF244321}">
                <p14:modId xmlns:p14="http://schemas.microsoft.com/office/powerpoint/2010/main" val="2558530662"/>
              </p:ext>
            </p:extLst>
          </p:nvPr>
        </p:nvGraphicFramePr>
        <p:xfrm>
          <a:off x="548640" y="1481328"/>
          <a:ext cx="7966710" cy="42428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600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Price history – alternatively driven by regulatory changes and other commodity markets rather than system supply &amp; demand</a:t>
            </a:r>
          </a:p>
        </p:txBody>
      </p:sp>
      <p:pic>
        <p:nvPicPr>
          <p:cNvPr id="5" name="Content Placeholder 4"/>
          <p:cNvPicPr>
            <a:picLocks noGrp="1" noChangeAspect="1"/>
          </p:cNvPicPr>
          <p:nvPr>
            <p:ph idx="1"/>
          </p:nvPr>
        </p:nvPicPr>
        <p:blipFill>
          <a:blip r:embed="rId3"/>
          <a:stretch>
            <a:fillRect/>
          </a:stretch>
        </p:blipFill>
        <p:spPr>
          <a:xfrm>
            <a:off x="826630" y="1585913"/>
            <a:ext cx="7723539" cy="4031318"/>
          </a:xfrm>
          <a:prstGeom prst="rect">
            <a:avLst/>
          </a:prstGeom>
        </p:spPr>
      </p:pic>
      <p:sp>
        <p:nvSpPr>
          <p:cNvPr id="4" name="Slide Number Placeholder 3"/>
          <p:cNvSpPr>
            <a:spLocks noGrp="1"/>
          </p:cNvSpPr>
          <p:nvPr>
            <p:ph type="sldNum" sz="quarter" idx="12"/>
          </p:nvPr>
        </p:nvSpPr>
        <p:spPr/>
        <p:txBody>
          <a:bodyPr/>
          <a:lstStyle/>
          <a:p>
            <a:fld id="{FDC1CA5D-5F2C-FB46-B885-B732C7EDE6ED}" type="slidenum">
              <a:rPr lang="en-US" smtClean="0"/>
              <a:pPr/>
              <a:t>5</a:t>
            </a:fld>
            <a:endParaRPr lang="en-US" dirty="0"/>
          </a:p>
        </p:txBody>
      </p:sp>
      <p:cxnSp>
        <p:nvCxnSpPr>
          <p:cNvPr id="7" name="Straight Arrow Connector 6"/>
          <p:cNvCxnSpPr/>
          <p:nvPr/>
        </p:nvCxnSpPr>
        <p:spPr>
          <a:xfrm flipH="1">
            <a:off x="2371725" y="2143125"/>
            <a:ext cx="785813" cy="985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cxnSpLocks/>
          </p:cNvCxnSpPr>
          <p:nvPr/>
        </p:nvCxnSpPr>
        <p:spPr>
          <a:xfrm flipH="1">
            <a:off x="4138003" y="2238226"/>
            <a:ext cx="757512" cy="11174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7529513" y="2971800"/>
            <a:ext cx="214312" cy="957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541394" y="3201522"/>
            <a:ext cx="171450" cy="800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094046" y="1724316"/>
            <a:ext cx="2512855" cy="461665"/>
          </a:xfrm>
          <a:prstGeom prst="rect">
            <a:avLst/>
          </a:prstGeom>
          <a:noFill/>
        </p:spPr>
        <p:txBody>
          <a:bodyPr wrap="square" rtlCol="0">
            <a:spAutoFit/>
          </a:bodyPr>
          <a:lstStyle/>
          <a:p>
            <a:r>
              <a:rPr lang="en-GB" sz="1200" dirty="0"/>
              <a:t>Recession leads to fall in emissions, market realizes surplus will last…</a:t>
            </a:r>
          </a:p>
        </p:txBody>
      </p:sp>
      <p:sp>
        <p:nvSpPr>
          <p:cNvPr id="10" name="TextBox 9"/>
          <p:cNvSpPr txBox="1"/>
          <p:nvPr/>
        </p:nvSpPr>
        <p:spPr>
          <a:xfrm>
            <a:off x="4944347" y="2823655"/>
            <a:ext cx="2512855" cy="461665"/>
          </a:xfrm>
          <a:prstGeom prst="rect">
            <a:avLst/>
          </a:prstGeom>
          <a:noFill/>
        </p:spPr>
        <p:txBody>
          <a:bodyPr wrap="square" rtlCol="0">
            <a:spAutoFit/>
          </a:bodyPr>
          <a:lstStyle/>
          <a:p>
            <a:r>
              <a:rPr lang="en-GB" sz="1200" dirty="0"/>
              <a:t>Initial rejection of backloading by EP Plenary</a:t>
            </a:r>
          </a:p>
        </p:txBody>
      </p:sp>
      <p:sp>
        <p:nvSpPr>
          <p:cNvPr id="12" name="TextBox 11"/>
          <p:cNvSpPr txBox="1"/>
          <p:nvPr/>
        </p:nvSpPr>
        <p:spPr>
          <a:xfrm>
            <a:off x="4844997" y="1840360"/>
            <a:ext cx="2512855" cy="276999"/>
          </a:xfrm>
          <a:prstGeom prst="rect">
            <a:avLst/>
          </a:prstGeom>
          <a:noFill/>
        </p:spPr>
        <p:txBody>
          <a:bodyPr wrap="square" rtlCol="0">
            <a:spAutoFit/>
          </a:bodyPr>
          <a:lstStyle/>
          <a:p>
            <a:r>
              <a:rPr lang="en-GB" sz="1200" dirty="0"/>
              <a:t>COM Energy Efficiency Proposal</a:t>
            </a:r>
          </a:p>
        </p:txBody>
      </p:sp>
      <p:sp>
        <p:nvSpPr>
          <p:cNvPr id="14" name="TextBox 13"/>
          <p:cNvSpPr txBox="1"/>
          <p:nvPr/>
        </p:nvSpPr>
        <p:spPr>
          <a:xfrm>
            <a:off x="6583797" y="2573934"/>
            <a:ext cx="2512855" cy="276999"/>
          </a:xfrm>
          <a:prstGeom prst="rect">
            <a:avLst/>
          </a:prstGeom>
          <a:noFill/>
        </p:spPr>
        <p:txBody>
          <a:bodyPr wrap="square" rtlCol="0">
            <a:spAutoFit/>
          </a:bodyPr>
          <a:lstStyle/>
          <a:p>
            <a:r>
              <a:rPr lang="en-GB" sz="1200" dirty="0"/>
              <a:t>Commodity markets fall led by oil</a:t>
            </a:r>
          </a:p>
        </p:txBody>
      </p:sp>
      <p:cxnSp>
        <p:nvCxnSpPr>
          <p:cNvPr id="8" name="Straight Connector 7"/>
          <p:cNvCxnSpPr/>
          <p:nvPr/>
        </p:nvCxnSpPr>
        <p:spPr>
          <a:xfrm>
            <a:off x="1657350" y="2185981"/>
            <a:ext cx="6486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878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03"/>
            <a:ext cx="7886700" cy="1325563"/>
          </a:xfrm>
        </p:spPr>
        <p:txBody>
          <a:bodyPr>
            <a:normAutofit/>
          </a:bodyPr>
          <a:lstStyle/>
          <a:p>
            <a:r>
              <a:rPr lang="en-GB" sz="2800" b="1" dirty="0"/>
              <a:t>Emissions continue to be below the cap during the rest of Phase 3 …</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6</a:t>
            </a:fld>
            <a:endParaRPr lang="en-US"/>
          </a:p>
        </p:txBody>
      </p:sp>
      <p:pic>
        <p:nvPicPr>
          <p:cNvPr id="5" name="Picture 4"/>
          <p:cNvPicPr>
            <a:picLocks noChangeAspect="1"/>
          </p:cNvPicPr>
          <p:nvPr/>
        </p:nvPicPr>
        <p:blipFill>
          <a:blip r:embed="rId3"/>
          <a:stretch>
            <a:fillRect/>
          </a:stretch>
        </p:blipFill>
        <p:spPr>
          <a:xfrm>
            <a:off x="1069111" y="1388865"/>
            <a:ext cx="7005778" cy="4680000"/>
          </a:xfrm>
          <a:prstGeom prst="rect">
            <a:avLst/>
          </a:prstGeom>
        </p:spPr>
      </p:pic>
    </p:spTree>
    <p:extLst>
      <p:ext uri="{BB962C8B-B14F-4D97-AF65-F5344CB8AC3E}">
        <p14:creationId xmlns:p14="http://schemas.microsoft.com/office/powerpoint/2010/main" val="1429163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03"/>
            <a:ext cx="7886700" cy="1325563"/>
          </a:xfrm>
        </p:spPr>
        <p:txBody>
          <a:bodyPr>
            <a:normAutofit/>
          </a:bodyPr>
          <a:lstStyle/>
          <a:p>
            <a:r>
              <a:rPr lang="en-GB" sz="2800" b="1" dirty="0"/>
              <a:t>…so the total surplus will be 3.8-4.4 billion tonnes by 2020 …</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7</a:t>
            </a:fld>
            <a:endParaRPr lang="en-US"/>
          </a:p>
        </p:txBody>
      </p:sp>
      <p:pic>
        <p:nvPicPr>
          <p:cNvPr id="3" name="Picture 2"/>
          <p:cNvPicPr>
            <a:picLocks noChangeAspect="1"/>
          </p:cNvPicPr>
          <p:nvPr/>
        </p:nvPicPr>
        <p:blipFill>
          <a:blip r:embed="rId3"/>
          <a:stretch>
            <a:fillRect/>
          </a:stretch>
        </p:blipFill>
        <p:spPr>
          <a:xfrm>
            <a:off x="1138687" y="1721449"/>
            <a:ext cx="6866625" cy="4168643"/>
          </a:xfrm>
          <a:prstGeom prst="rect">
            <a:avLst/>
          </a:prstGeom>
        </p:spPr>
      </p:pic>
    </p:spTree>
    <p:extLst>
      <p:ext uri="{BB962C8B-B14F-4D97-AF65-F5344CB8AC3E}">
        <p14:creationId xmlns:p14="http://schemas.microsoft.com/office/powerpoint/2010/main" val="4068763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r>
              <a:rPr lang="en-GB" sz="2800" b="1" dirty="0"/>
              <a:t>With current EC proposals annual surpluses will be generated until late in Phase 4 and possibly throughout …</a:t>
            </a:r>
          </a:p>
        </p:txBody>
      </p:sp>
      <p:sp>
        <p:nvSpPr>
          <p:cNvPr id="4" name="Slide Number Placeholder 3"/>
          <p:cNvSpPr>
            <a:spLocks noGrp="1"/>
          </p:cNvSpPr>
          <p:nvPr>
            <p:ph type="sldNum" sz="quarter" idx="12"/>
          </p:nvPr>
        </p:nvSpPr>
        <p:spPr>
          <a:xfrm>
            <a:off x="6457950" y="6356351"/>
            <a:ext cx="2057400" cy="365125"/>
          </a:xfrm>
        </p:spPr>
        <p:txBody>
          <a:bodyPr>
            <a:normAutofit/>
          </a:bodyPr>
          <a:lstStyle/>
          <a:p>
            <a:pPr>
              <a:lnSpc>
                <a:spcPct val="90000"/>
              </a:lnSpc>
            </a:pPr>
            <a:fld id="{FDC1CA5D-5F2C-FB46-B885-B732C7EDE6ED}" type="slidenum">
              <a:rPr lang="en-US" smtClean="0"/>
              <a:pPr>
                <a:lnSpc>
                  <a:spcPct val="90000"/>
                </a:lnSpc>
              </a:pPr>
              <a:t>8</a:t>
            </a:fld>
            <a:endParaRPr lang="en-US"/>
          </a:p>
        </p:txBody>
      </p:sp>
      <p:sp>
        <p:nvSpPr>
          <p:cNvPr id="13" name="Content Placeholder 2"/>
          <p:cNvSpPr txBox="1">
            <a:spLocks/>
          </p:cNvSpPr>
          <p:nvPr/>
        </p:nvSpPr>
        <p:spPr>
          <a:xfrm>
            <a:off x="293689" y="5451499"/>
            <a:ext cx="8746457" cy="8405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i="1" dirty="0"/>
              <a:t>Sandbag estimates of renewables generation &amp; power demand to 2020</a:t>
            </a:r>
          </a:p>
          <a:p>
            <a:r>
              <a:rPr lang="en-GB" sz="1500" i="1" dirty="0"/>
              <a:t>Base emissions scenario then EU Reference Scenario for the period 2021-2030</a:t>
            </a:r>
          </a:p>
        </p:txBody>
      </p:sp>
      <p:pic>
        <p:nvPicPr>
          <p:cNvPr id="3" name="Picture 2"/>
          <p:cNvPicPr>
            <a:picLocks noChangeAspect="1"/>
          </p:cNvPicPr>
          <p:nvPr/>
        </p:nvPicPr>
        <p:blipFill>
          <a:blip r:embed="rId3"/>
          <a:stretch>
            <a:fillRect/>
          </a:stretch>
        </p:blipFill>
        <p:spPr>
          <a:xfrm>
            <a:off x="1030857" y="1389862"/>
            <a:ext cx="7082286" cy="3968055"/>
          </a:xfrm>
          <a:prstGeom prst="rect">
            <a:avLst/>
          </a:prstGeom>
        </p:spPr>
      </p:pic>
    </p:spTree>
    <p:extLst>
      <p:ext uri="{BB962C8B-B14F-4D97-AF65-F5344CB8AC3E}">
        <p14:creationId xmlns:p14="http://schemas.microsoft.com/office/powerpoint/2010/main" val="2619294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8314</TotalTime>
  <Words>1102</Words>
  <Application>Microsoft Office PowerPoint</Application>
  <PresentationFormat>On-screen Show (4:3)</PresentationFormat>
  <Paragraphs>116</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The EU ETS in the 2020s - Status of Phase 4 reform and overlap with other policies </vt:lpstr>
      <vt:lpstr>EU ETS state of play</vt:lpstr>
      <vt:lpstr>Market Stability Reserve – the one structural reform</vt:lpstr>
      <vt:lpstr>Preliminary data shows emissions in 2016 down 49Mt compared to LRF of 38Mt - structural surplus above 3Bt for the first time</vt:lpstr>
      <vt:lpstr>Reductions to date due to power sector policies – no incentive for economy wide decarbonization due to persistent surplus and low price</vt:lpstr>
      <vt:lpstr>Price history – alternatively driven by regulatory changes and other commodity markets rather than system supply &amp; demand</vt:lpstr>
      <vt:lpstr>Emissions continue to be below the cap during the rest of Phase 3 …</vt:lpstr>
      <vt:lpstr>…so the total surplus will be 3.8-4.4 billion tonnes by 2020 …</vt:lpstr>
      <vt:lpstr>With current EC proposals annual surpluses will be generated until late in Phase 4 and possibly throughout …</vt:lpstr>
      <vt:lpstr>Emissions in Phase 4 are likely to be below the cumulative cap (without the existing surplus) even if the EUETS itself leads to little abatement</vt:lpstr>
      <vt:lpstr>By 2030 the MSR will contain 3-5 billion tonnes with some surplus still available to market</vt:lpstr>
      <vt:lpstr>Doubling MSR deduction rate for four years has little effect by 2030 because the surplus persists through Phase 4</vt:lpstr>
      <vt:lpstr>Cancellation of 800Mt from MSR becomes relevant in 2050s</vt:lpstr>
      <vt:lpstr>Increasing the LRF to 2.4% has only a minor impact on the market before 2030</vt:lpstr>
      <vt:lpstr>Emissions in Phase 4 are likely to be below the cumulative cap (without the existing surplus) even if the EUETS itself leads to little abatement</vt:lpstr>
      <vt:lpstr>Rebasing the cap has immediate impact from 2021, because it addresses the surplus at source</vt:lpstr>
      <vt:lpstr>Because rebasing aligns to actual emissions it is robust to different outcomes over the remainder of Phase 3</vt:lpstr>
      <vt:lpstr>Price impact is moderate.  Even with rebasing prices, reach the expected Ph 3 level of €30/t only around 2030.</vt:lpstr>
      <vt:lpstr>Weak ETS is likely to lead to more “overlapping” action, but this may still reduce cumulative emissions</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Lytton, Wilfrid</dc:creator>
  <cp:lastModifiedBy>Debbie Heywood</cp:lastModifiedBy>
  <cp:revision>285</cp:revision>
  <cp:lastPrinted>2016-11-16T08:47:42Z</cp:lastPrinted>
  <dcterms:created xsi:type="dcterms:W3CDTF">2015-11-26T16:28:54Z</dcterms:created>
  <dcterms:modified xsi:type="dcterms:W3CDTF">2017-02-08T18:19:03Z</dcterms:modified>
</cp:coreProperties>
</file>