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8" r:id="rId3"/>
    <p:sldId id="279" r:id="rId4"/>
    <p:sldId id="280" r:id="rId5"/>
    <p:sldId id="297" r:id="rId6"/>
    <p:sldId id="291" r:id="rId7"/>
    <p:sldId id="292" r:id="rId8"/>
    <p:sldId id="295" r:id="rId9"/>
    <p:sldId id="298" r:id="rId10"/>
    <p:sldId id="310" r:id="rId11"/>
    <p:sldId id="300" r:id="rId12"/>
    <p:sldId id="308" r:id="rId13"/>
    <p:sldId id="307" r:id="rId14"/>
    <p:sldId id="309" r:id="rId15"/>
    <p:sldId id="302"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122" d="100"/>
          <a:sy n="122" d="100"/>
        </p:scale>
        <p:origin x="10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2A181-E19D-4BB8-97B7-76767BE711A0}" type="datetimeFigureOut">
              <a:rPr lang="en-GB" smtClean="0"/>
              <a:t>11/09/2018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C75BB-6565-409E-B4B0-D71C65BDA5FE}" type="slidenum">
              <a:rPr lang="en-GB" smtClean="0"/>
              <a:t>‹#›</a:t>
            </a:fld>
            <a:endParaRPr lang="en-GB"/>
          </a:p>
        </p:txBody>
      </p:sp>
    </p:spTree>
    <p:extLst>
      <p:ext uri="{BB962C8B-B14F-4D97-AF65-F5344CB8AC3E}">
        <p14:creationId xmlns:p14="http://schemas.microsoft.com/office/powerpoint/2010/main" val="41081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2</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8980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11</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5670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12</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6005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13</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319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14</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183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15</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6696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16</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0326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3</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0816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4</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4891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5</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632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6</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9661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7</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6945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8</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23917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9</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535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fld id="{4005B8B0-D28A-4DE9-98D4-71B6A6A9A306}" type="slidenum">
              <a:rPr lang="en-GB" altLang="en-US" sz="1200">
                <a:solidFill>
                  <a:srgbClr val="000000"/>
                </a:solidFill>
              </a:rPr>
              <a:pPr/>
              <a:t>10</a:t>
            </a:fld>
            <a:endParaRPr lang="en-GB" altLang="en-US" sz="120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8244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t>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t>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t>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t>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t>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A97C-6094-44F3-9AD2-0A11796E8BE7}" type="datetimeFigureOut">
              <a:rPr lang="en-US" smtClean="0"/>
              <a:t>9/11/2018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D163-8FEE-4B6A-977D-600E3843CE6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g.taylor@leeds.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made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ahUKEwiGocSwrcvQAhVF6xQKHfFqBngQjRwIBw&amp;url=https://commons.wikimedia.org/wiki/File:Blocks_of_Flats,_Cherry_Row,_Mabgate,_Leeds_-_DSC07564.JPG&amp;bvm=bv.139782543,d.ZGg&amp;psig=AFQjCNFUxgEJ2VNC4XYwW6Y4HyiiNQWRCw&amp;ust=1480419103411551"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s://www.google.co.uk/url?sa=i&amp;rct=j&amp;q=&amp;esrc=s&amp;frm=1&amp;source=images&amp;cd=&amp;cad=rja&amp;uact=8&amp;ved=0ahUKEwib26PRrcvQAhXJwxQKHfHnB3gQjRwIBw&amp;url=https://commons.wikimedia.org/wiki/File:Solar_panels_on_a_roof.jpg&amp;bvm=bv.139782543,d.ZGg&amp;psig=AFQjCNHCSm6vpq4CgW7pwM5yU6yM_HH-4A&amp;ust=1480419242974147"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2130425"/>
            <a:ext cx="8496944" cy="1470025"/>
          </a:xfrm>
        </p:spPr>
        <p:txBody>
          <a:bodyPr>
            <a:normAutofit fontScale="90000"/>
          </a:bodyPr>
          <a:lstStyle/>
          <a:p>
            <a:r>
              <a:rPr lang="en-GB" b="1" dirty="0"/>
              <a:t>The role of consumers in the uptake of decentralised energy storage technologies</a:t>
            </a:r>
            <a:endParaRPr lang="en-GB" dirty="0"/>
          </a:p>
        </p:txBody>
      </p:sp>
      <p:sp>
        <p:nvSpPr>
          <p:cNvPr id="5" name="Subtitle 4"/>
          <p:cNvSpPr>
            <a:spLocks noGrp="1"/>
          </p:cNvSpPr>
          <p:nvPr>
            <p:ph type="subTitle" idx="1"/>
          </p:nvPr>
        </p:nvSpPr>
        <p:spPr>
          <a:xfrm>
            <a:off x="251519" y="3886200"/>
            <a:ext cx="8640961" cy="2711152"/>
          </a:xfrm>
        </p:spPr>
        <p:txBody>
          <a:bodyPr>
            <a:normAutofit/>
          </a:bodyPr>
          <a:lstStyle/>
          <a:p>
            <a:r>
              <a:rPr lang="en-GB" sz="2400" i="1" dirty="0">
                <a:solidFill>
                  <a:schemeClr val="tx1"/>
                </a:solidFill>
              </a:rPr>
              <a:t>Catherine S. E. </a:t>
            </a:r>
            <a:r>
              <a:rPr lang="en-GB" sz="2400" i="1" dirty="0" smtClean="0">
                <a:solidFill>
                  <a:schemeClr val="tx1"/>
                </a:solidFill>
              </a:rPr>
              <a:t>Bale</a:t>
            </a:r>
            <a:r>
              <a:rPr lang="en-GB" sz="2400" i="1" baseline="30000" dirty="0">
                <a:solidFill>
                  <a:schemeClr val="tx1"/>
                </a:solidFill>
              </a:rPr>
              <a:t>1</a:t>
            </a:r>
            <a:r>
              <a:rPr lang="en-GB" sz="2400" i="1" dirty="0" smtClean="0">
                <a:solidFill>
                  <a:schemeClr val="tx1"/>
                </a:solidFill>
              </a:rPr>
              <a:t>, </a:t>
            </a:r>
            <a:r>
              <a:rPr lang="en-GB" sz="2400" i="1" dirty="0">
                <a:solidFill>
                  <a:schemeClr val="tx1"/>
                </a:solidFill>
              </a:rPr>
              <a:t>Pepa Ambrosio-Albala</a:t>
            </a:r>
            <a:r>
              <a:rPr lang="en-GB" sz="2400" i="1" baseline="30000" dirty="0">
                <a:solidFill>
                  <a:schemeClr val="tx1"/>
                </a:solidFill>
              </a:rPr>
              <a:t>1</a:t>
            </a:r>
            <a:r>
              <a:rPr lang="en-GB" sz="2400" i="1" dirty="0">
                <a:solidFill>
                  <a:schemeClr val="tx1"/>
                </a:solidFill>
              </a:rPr>
              <a:t>, Andrew Burlinson</a:t>
            </a:r>
            <a:r>
              <a:rPr lang="en-GB" sz="2400" i="1" baseline="30000" dirty="0">
                <a:solidFill>
                  <a:schemeClr val="tx1"/>
                </a:solidFill>
              </a:rPr>
              <a:t>2</a:t>
            </a:r>
            <a:r>
              <a:rPr lang="en-GB" sz="2400" i="1" dirty="0">
                <a:solidFill>
                  <a:schemeClr val="tx1"/>
                </a:solidFill>
              </a:rPr>
              <a:t>, Monica Guilietti</a:t>
            </a:r>
            <a:r>
              <a:rPr lang="en-GB" sz="2400" i="1" baseline="30000" dirty="0">
                <a:solidFill>
                  <a:schemeClr val="tx1"/>
                </a:solidFill>
              </a:rPr>
              <a:t>2</a:t>
            </a:r>
            <a:r>
              <a:rPr lang="en-GB" sz="2400" i="1" dirty="0">
                <a:solidFill>
                  <a:schemeClr val="tx1"/>
                </a:solidFill>
              </a:rPr>
              <a:t>, Daniel Murrant</a:t>
            </a:r>
            <a:r>
              <a:rPr lang="en-GB" sz="2400" i="1" baseline="30000" dirty="0">
                <a:solidFill>
                  <a:schemeClr val="tx1"/>
                </a:solidFill>
              </a:rPr>
              <a:t>3</a:t>
            </a:r>
            <a:r>
              <a:rPr lang="en-GB" sz="2400" i="1" dirty="0">
                <a:solidFill>
                  <a:schemeClr val="tx1"/>
                </a:solidFill>
              </a:rPr>
              <a:t>, Jonathan Radcliffe</a:t>
            </a:r>
            <a:r>
              <a:rPr lang="en-GB" sz="2400" i="1" baseline="30000" dirty="0">
                <a:solidFill>
                  <a:schemeClr val="tx1"/>
                </a:solidFill>
              </a:rPr>
              <a:t>3</a:t>
            </a:r>
            <a:r>
              <a:rPr lang="en-GB" sz="2400" i="1" dirty="0">
                <a:solidFill>
                  <a:schemeClr val="tx1"/>
                </a:solidFill>
              </a:rPr>
              <a:t>, </a:t>
            </a:r>
            <a:r>
              <a:rPr lang="en-GB" sz="2400" i="1" dirty="0" smtClean="0">
                <a:solidFill>
                  <a:schemeClr val="tx1"/>
                </a:solidFill>
              </a:rPr>
              <a:t/>
            </a:r>
            <a:br>
              <a:rPr lang="en-GB" sz="2400" i="1" dirty="0" smtClean="0">
                <a:solidFill>
                  <a:schemeClr val="tx1"/>
                </a:solidFill>
              </a:rPr>
            </a:br>
            <a:r>
              <a:rPr lang="en-GB" sz="2400" i="1" dirty="0" smtClean="0">
                <a:solidFill>
                  <a:schemeClr val="tx1"/>
                </a:solidFill>
              </a:rPr>
              <a:t>Paul </a:t>
            </a:r>
            <a:r>
              <a:rPr lang="en-GB" sz="2400" i="1" dirty="0">
                <a:solidFill>
                  <a:schemeClr val="tx1"/>
                </a:solidFill>
              </a:rPr>
              <a:t>Upham</a:t>
            </a:r>
            <a:r>
              <a:rPr lang="en-GB" sz="2400" i="1" baseline="30000" dirty="0">
                <a:solidFill>
                  <a:schemeClr val="tx1"/>
                </a:solidFill>
              </a:rPr>
              <a:t>4</a:t>
            </a:r>
            <a:r>
              <a:rPr lang="en-GB" sz="2400" i="1" dirty="0">
                <a:solidFill>
                  <a:schemeClr val="tx1"/>
                </a:solidFill>
              </a:rPr>
              <a:t> and Peter G. </a:t>
            </a:r>
            <a:r>
              <a:rPr lang="en-GB" sz="2400" i="1" dirty="0" smtClean="0">
                <a:solidFill>
                  <a:schemeClr val="tx1"/>
                </a:solidFill>
              </a:rPr>
              <a:t>Taylor</a:t>
            </a:r>
            <a:r>
              <a:rPr lang="en-GB" sz="2400" i="1" baseline="30000" dirty="0" smtClean="0">
                <a:solidFill>
                  <a:schemeClr val="tx1"/>
                </a:solidFill>
              </a:rPr>
              <a:t>1</a:t>
            </a:r>
          </a:p>
          <a:p>
            <a:endParaRPr lang="en-GB" sz="2400" i="1" baseline="30000" dirty="0">
              <a:solidFill>
                <a:schemeClr val="tx1"/>
              </a:solidFill>
            </a:endParaRPr>
          </a:p>
          <a:p>
            <a:endParaRPr lang="en-GB" sz="2400" i="1" baseline="30000" dirty="0" smtClean="0">
              <a:solidFill>
                <a:schemeClr val="tx1"/>
              </a:solidFill>
            </a:endParaRPr>
          </a:p>
          <a:p>
            <a:endParaRPr lang="en-GB" sz="2400" i="1" baseline="30000" dirty="0" smtClean="0">
              <a:solidFill>
                <a:schemeClr val="tx1"/>
              </a:solidFill>
            </a:endParaRPr>
          </a:p>
          <a:p>
            <a:r>
              <a:rPr lang="en-GB" sz="2400" baseline="30000" dirty="0" smtClean="0">
                <a:solidFill>
                  <a:schemeClr val="tx1"/>
                </a:solidFill>
              </a:rPr>
              <a:t>1 University </a:t>
            </a:r>
            <a:r>
              <a:rPr lang="en-GB" sz="2400" baseline="30000" dirty="0">
                <a:solidFill>
                  <a:schemeClr val="tx1"/>
                </a:solidFill>
              </a:rPr>
              <a:t>of Leeds; 2</a:t>
            </a:r>
            <a:r>
              <a:rPr lang="en-GB" sz="2400" baseline="-25000" dirty="0">
                <a:solidFill>
                  <a:schemeClr val="tx1"/>
                </a:solidFill>
              </a:rPr>
              <a:t> ­</a:t>
            </a:r>
            <a:r>
              <a:rPr lang="en-GB" sz="2400" baseline="30000" dirty="0">
                <a:solidFill>
                  <a:schemeClr val="tx1"/>
                </a:solidFill>
              </a:rPr>
              <a:t>Loughborough University; 3 University of Birmingham; 4 </a:t>
            </a:r>
            <a:r>
              <a:rPr lang="en-GB" sz="2400" baseline="30000" dirty="0" err="1">
                <a:solidFill>
                  <a:schemeClr val="tx1"/>
                </a:solidFill>
              </a:rPr>
              <a:t>Leuphana</a:t>
            </a:r>
            <a:r>
              <a:rPr lang="en-GB" sz="2400" baseline="30000" dirty="0">
                <a:solidFill>
                  <a:schemeClr val="tx1"/>
                </a:solidFill>
              </a:rPr>
              <a:t> University</a:t>
            </a:r>
          </a:p>
        </p:txBody>
      </p:sp>
      <p:pic>
        <p:nvPicPr>
          <p:cNvPr id="1026" name="Picture 2" descr="https://www.epsrc.ac.uk/files/aboutus/logos-and-indentity/colour-sponsorship-logo-high-resol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57172"/>
            <a:ext cx="1626778" cy="6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85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1295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4479"/>
            <a:ext cx="1872498" cy="9362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11791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Business models (1)</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endParaRPr lang="en-GB" sz="2000"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
        <p:nvSpPr>
          <p:cNvPr id="3" name="Rectangle 2"/>
          <p:cNvSpPr/>
          <p:nvPr/>
        </p:nvSpPr>
        <p:spPr>
          <a:xfrm>
            <a:off x="179512" y="1340768"/>
            <a:ext cx="4536951" cy="470000"/>
          </a:xfrm>
          <a:prstGeom prst="rect">
            <a:avLst/>
          </a:prstGeom>
        </p:spPr>
        <p:txBody>
          <a:bodyPr wrap="square">
            <a:spAutoFit/>
          </a:bodyPr>
          <a:lstStyle/>
          <a:p>
            <a:pPr>
              <a:lnSpc>
                <a:spcPct val="107000"/>
              </a:lnSpc>
              <a:spcAft>
                <a:spcPts val="600"/>
              </a:spcAft>
            </a:pPr>
            <a:r>
              <a:rPr lang="en-GB" sz="2400" b="1" dirty="0" smtClean="0">
                <a:latin typeface="Calibri" panose="020F0502020204030204" pitchFamily="34" charset="0"/>
                <a:ea typeface="Calibri" panose="020F0502020204030204" pitchFamily="34" charset="0"/>
                <a:cs typeface="Times New Roman" panose="02020603050405020304" pitchFamily="18" charset="0"/>
              </a:rPr>
              <a:t>Stacking revenue schemes</a:t>
            </a:r>
          </a:p>
        </p:txBody>
      </p:sp>
      <p:pic>
        <p:nvPicPr>
          <p:cNvPr id="12" name="Picture 11"/>
          <p:cNvPicPr/>
          <p:nvPr/>
        </p:nvPicPr>
        <p:blipFill rotWithShape="1">
          <a:blip r:embed="rId4" cstate="screen">
            <a:extLst>
              <a:ext uri="{28A0092B-C50C-407E-A947-70E740481C1C}">
                <a14:useLocalDpi xmlns:a14="http://schemas.microsoft.com/office/drawing/2010/main"/>
              </a:ext>
            </a:extLst>
          </a:blip>
          <a:srcRect/>
          <a:stretch/>
        </p:blipFill>
        <p:spPr bwMode="auto">
          <a:xfrm>
            <a:off x="2195736" y="1916162"/>
            <a:ext cx="4968552" cy="4608511"/>
          </a:xfrm>
          <a:prstGeom prst="rect">
            <a:avLst/>
          </a:prstGeom>
          <a:ln>
            <a:noFill/>
          </a:ln>
          <a:extLst>
            <a:ext uri="{53640926-AAD7-44D8-BBD7-CCE9431645EC}">
              <a14:shadowObscured xmlns:a14="http://schemas.microsoft.com/office/drawing/2010/main"/>
            </a:ext>
          </a:extLst>
        </p:spPr>
      </p:pic>
      <p:sp>
        <p:nvSpPr>
          <p:cNvPr id="13" name="Rectangle 12"/>
          <p:cNvSpPr>
            <a:spLocks noChangeArrowheads="1"/>
          </p:cNvSpPr>
          <p:nvPr/>
        </p:nvSpPr>
        <p:spPr bwMode="auto">
          <a:xfrm>
            <a:off x="144463" y="1916385"/>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Aft>
                <a:spcPts val="800"/>
              </a:spcAft>
              <a:buClr>
                <a:srgbClr val="CC0066"/>
              </a:buClr>
            </a:pPr>
            <a:r>
              <a:rPr lang="en-GB" altLang="x-none" sz="1600" b="1" dirty="0">
                <a:solidFill>
                  <a:srgbClr val="330066"/>
                </a:solidFill>
              </a:rPr>
              <a:t>Connected demand</a:t>
            </a:r>
          </a:p>
          <a:p>
            <a:pPr eaLnBrk="1" hangingPunct="1">
              <a:spcAft>
                <a:spcPts val="800"/>
              </a:spcAft>
              <a:buClr>
                <a:srgbClr val="CC0066"/>
              </a:buClr>
              <a:buFont typeface="Arial" charset="0"/>
              <a:buChar char="•"/>
            </a:pPr>
            <a:r>
              <a:rPr lang="en-GB" altLang="x-none" sz="1600" b="1" dirty="0"/>
              <a:t> </a:t>
            </a:r>
            <a:r>
              <a:rPr lang="en-GB" altLang="x-none" sz="1600" dirty="0">
                <a:solidFill>
                  <a:srgbClr val="330066"/>
                </a:solidFill>
              </a:rPr>
              <a:t>Backup power</a:t>
            </a:r>
          </a:p>
          <a:p>
            <a:pPr eaLnBrk="1" hangingPunct="1">
              <a:spcAft>
                <a:spcPts val="800"/>
              </a:spcAft>
              <a:buClr>
                <a:srgbClr val="CC0066"/>
              </a:buClr>
              <a:buFont typeface="Arial" charset="0"/>
              <a:buChar char="•"/>
            </a:pPr>
            <a:r>
              <a:rPr lang="en-GB" altLang="x-none" sz="1600" dirty="0">
                <a:solidFill>
                  <a:srgbClr val="330066"/>
                </a:solidFill>
              </a:rPr>
              <a:t> RE self consumption</a:t>
            </a:r>
          </a:p>
          <a:p>
            <a:pPr eaLnBrk="1" hangingPunct="1">
              <a:spcAft>
                <a:spcPts val="800"/>
              </a:spcAft>
              <a:buClr>
                <a:srgbClr val="CC0066"/>
              </a:buClr>
              <a:buFont typeface="Arial" charset="0"/>
              <a:buChar char="•"/>
            </a:pPr>
            <a:r>
              <a:rPr lang="en-GB" altLang="x-none" sz="1600" dirty="0">
                <a:solidFill>
                  <a:srgbClr val="330066"/>
                </a:solidFill>
              </a:rPr>
              <a:t> Retail market arbitrage</a:t>
            </a:r>
          </a:p>
        </p:txBody>
      </p:sp>
      <p:sp>
        <p:nvSpPr>
          <p:cNvPr id="14" name="Rectangle 13"/>
          <p:cNvSpPr>
            <a:spLocks noChangeArrowheads="1"/>
          </p:cNvSpPr>
          <p:nvPr/>
        </p:nvSpPr>
        <p:spPr bwMode="auto">
          <a:xfrm>
            <a:off x="4500563" y="1811610"/>
            <a:ext cx="45720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spcAft>
                <a:spcPts val="800"/>
              </a:spcAft>
              <a:buClr>
                <a:srgbClr val="CC0066"/>
              </a:buClr>
            </a:pPr>
            <a:r>
              <a:rPr lang="en-GB" altLang="x-none" sz="1600" b="1" dirty="0">
                <a:solidFill>
                  <a:srgbClr val="330066"/>
                </a:solidFill>
              </a:rPr>
              <a:t>System &amp; network operators</a:t>
            </a:r>
          </a:p>
          <a:p>
            <a:pPr algn="r" eaLnBrk="1" hangingPunct="1">
              <a:spcAft>
                <a:spcPts val="800"/>
              </a:spcAft>
              <a:buClr>
                <a:srgbClr val="CC0066"/>
              </a:buClr>
              <a:buFont typeface="Arial" charset="0"/>
              <a:buChar char="•"/>
            </a:pPr>
            <a:r>
              <a:rPr lang="en-GB" altLang="x-none" sz="1600" b="1" dirty="0"/>
              <a:t> </a:t>
            </a:r>
            <a:r>
              <a:rPr lang="en-GB" altLang="x-none" sz="1600" dirty="0">
                <a:solidFill>
                  <a:srgbClr val="330066"/>
                </a:solidFill>
              </a:rPr>
              <a:t>ST operating service</a:t>
            </a:r>
          </a:p>
          <a:p>
            <a:pPr algn="r" eaLnBrk="1" hangingPunct="1">
              <a:spcAft>
                <a:spcPts val="800"/>
              </a:spcAft>
              <a:buClr>
                <a:srgbClr val="CC0066"/>
              </a:buClr>
              <a:buFont typeface="Arial" charset="0"/>
              <a:buChar char="•"/>
            </a:pPr>
            <a:r>
              <a:rPr lang="en-GB" altLang="x-none" sz="1600" dirty="0">
                <a:solidFill>
                  <a:srgbClr val="330066"/>
                </a:solidFill>
              </a:rPr>
              <a:t> Capacity mechanism </a:t>
            </a:r>
          </a:p>
          <a:p>
            <a:pPr algn="r" eaLnBrk="1" hangingPunct="1">
              <a:spcAft>
                <a:spcPts val="800"/>
              </a:spcAft>
              <a:buClr>
                <a:srgbClr val="CC0066"/>
              </a:buClr>
              <a:buFont typeface="Arial" charset="0"/>
              <a:buChar char="•"/>
            </a:pPr>
            <a:r>
              <a:rPr lang="en-GB" altLang="x-none" sz="1600" dirty="0">
                <a:solidFill>
                  <a:srgbClr val="330066"/>
                </a:solidFill>
              </a:rPr>
              <a:t> Black start</a:t>
            </a:r>
          </a:p>
          <a:p>
            <a:pPr algn="r" eaLnBrk="1" hangingPunct="1">
              <a:spcAft>
                <a:spcPts val="800"/>
              </a:spcAft>
              <a:buClr>
                <a:srgbClr val="CC0066"/>
              </a:buClr>
              <a:buFont typeface="Arial" charset="0"/>
              <a:buChar char="•"/>
            </a:pPr>
            <a:r>
              <a:rPr lang="en-GB" altLang="x-none" sz="1600" dirty="0">
                <a:solidFill>
                  <a:srgbClr val="330066"/>
                </a:solidFill>
              </a:rPr>
              <a:t>Fast reserve</a:t>
            </a:r>
          </a:p>
          <a:p>
            <a:pPr algn="r" eaLnBrk="1" hangingPunct="1">
              <a:spcAft>
                <a:spcPts val="800"/>
              </a:spcAft>
              <a:buClr>
                <a:srgbClr val="CC0066"/>
              </a:buClr>
              <a:buFont typeface="Arial" charset="0"/>
              <a:buChar char="•"/>
            </a:pPr>
            <a:r>
              <a:rPr lang="en-GB" altLang="x-none" sz="1600" dirty="0">
                <a:solidFill>
                  <a:srgbClr val="330066"/>
                </a:solidFill>
              </a:rPr>
              <a:t> FFR</a:t>
            </a:r>
          </a:p>
          <a:p>
            <a:pPr algn="r" eaLnBrk="1" hangingPunct="1">
              <a:spcAft>
                <a:spcPts val="800"/>
              </a:spcAft>
              <a:buClr>
                <a:srgbClr val="CC0066"/>
              </a:buClr>
              <a:buFont typeface="Arial" charset="0"/>
              <a:buChar char="•"/>
            </a:pPr>
            <a:r>
              <a:rPr lang="en-GB" altLang="x-none" sz="1600" dirty="0">
                <a:solidFill>
                  <a:srgbClr val="330066"/>
                </a:solidFill>
              </a:rPr>
              <a:t> EFR</a:t>
            </a:r>
          </a:p>
          <a:p>
            <a:pPr algn="r" eaLnBrk="1" hangingPunct="1">
              <a:spcAft>
                <a:spcPts val="800"/>
              </a:spcAft>
              <a:buClr>
                <a:srgbClr val="CC0066"/>
              </a:buClr>
              <a:buFont typeface="Arial" charset="0"/>
              <a:buChar char="•"/>
            </a:pPr>
            <a:r>
              <a:rPr lang="en-GB" altLang="x-none" sz="1600" dirty="0">
                <a:solidFill>
                  <a:srgbClr val="330066"/>
                </a:solidFill>
              </a:rPr>
              <a:t> Triads </a:t>
            </a:r>
          </a:p>
          <a:p>
            <a:pPr algn="r" eaLnBrk="1" hangingPunct="1">
              <a:spcAft>
                <a:spcPts val="800"/>
              </a:spcAft>
              <a:buClr>
                <a:srgbClr val="CC0066"/>
              </a:buClr>
              <a:buFont typeface="Arial" charset="0"/>
              <a:buChar char="•"/>
            </a:pPr>
            <a:r>
              <a:rPr lang="en-GB" altLang="x-none" sz="1600" dirty="0">
                <a:solidFill>
                  <a:srgbClr val="330066"/>
                </a:solidFill>
              </a:rPr>
              <a:t> Red zone avoidance </a:t>
            </a:r>
          </a:p>
        </p:txBody>
      </p:sp>
      <p:sp>
        <p:nvSpPr>
          <p:cNvPr id="15" name="Rectangle 14"/>
          <p:cNvSpPr>
            <a:spLocks noChangeArrowheads="1"/>
          </p:cNvSpPr>
          <p:nvPr/>
        </p:nvSpPr>
        <p:spPr bwMode="auto">
          <a:xfrm>
            <a:off x="144463" y="5157192"/>
            <a:ext cx="457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spcAft>
                <a:spcPts val="800"/>
              </a:spcAft>
              <a:buClr>
                <a:srgbClr val="CC0066"/>
              </a:buClr>
            </a:pPr>
            <a:r>
              <a:rPr lang="en-GB" altLang="x-none" sz="1600" b="1" dirty="0">
                <a:solidFill>
                  <a:srgbClr val="330066"/>
                </a:solidFill>
              </a:rPr>
              <a:t>Connected generation</a:t>
            </a:r>
          </a:p>
          <a:p>
            <a:pPr eaLnBrk="1" hangingPunct="1">
              <a:spcAft>
                <a:spcPts val="800"/>
              </a:spcAft>
              <a:buClr>
                <a:srgbClr val="CC0066"/>
              </a:buClr>
              <a:buFont typeface="Arial" charset="0"/>
              <a:buChar char="•"/>
            </a:pPr>
            <a:r>
              <a:rPr lang="en-GB" altLang="x-none" sz="1600" b="1" dirty="0"/>
              <a:t> </a:t>
            </a:r>
            <a:r>
              <a:rPr lang="en-GB" altLang="x-none" sz="1600" dirty="0">
                <a:solidFill>
                  <a:srgbClr val="330066"/>
                </a:solidFill>
              </a:rPr>
              <a:t>Wholesale market arbitrage</a:t>
            </a:r>
          </a:p>
          <a:p>
            <a:pPr eaLnBrk="1" hangingPunct="1">
              <a:spcAft>
                <a:spcPts val="800"/>
              </a:spcAft>
              <a:buClr>
                <a:srgbClr val="CC0066"/>
              </a:buClr>
              <a:buFont typeface="Arial" charset="0"/>
              <a:buChar char="•"/>
            </a:pPr>
            <a:r>
              <a:rPr lang="en-GB" altLang="x-none" sz="1600" dirty="0">
                <a:solidFill>
                  <a:srgbClr val="330066"/>
                </a:solidFill>
              </a:rPr>
              <a:t> Correct forecasting inaccuracy</a:t>
            </a:r>
          </a:p>
          <a:p>
            <a:pPr eaLnBrk="1" hangingPunct="1">
              <a:spcAft>
                <a:spcPts val="800"/>
              </a:spcAft>
              <a:buClr>
                <a:srgbClr val="CC0066"/>
              </a:buClr>
              <a:buFont typeface="Arial" charset="0"/>
              <a:buChar char="•"/>
            </a:pPr>
            <a:r>
              <a:rPr lang="en-GB" altLang="x-none" sz="1600" dirty="0">
                <a:solidFill>
                  <a:srgbClr val="330066"/>
                </a:solidFill>
              </a:rPr>
              <a:t> Capture spilt energy</a:t>
            </a:r>
          </a:p>
        </p:txBody>
      </p:sp>
      <p:sp>
        <p:nvSpPr>
          <p:cNvPr id="16" name="Rectangle 15">
            <a:extLst>
              <a:ext uri="{FF2B5EF4-FFF2-40B4-BE49-F238E27FC236}">
                <a16:creationId xmlns:a16="http://schemas.microsoft.com/office/drawing/2014/main" xmlns="" id="{E45DA603-4C58-494D-A0F3-2D542D54EF52}"/>
              </a:ext>
            </a:extLst>
          </p:cNvPr>
          <p:cNvSpPr/>
          <p:nvPr/>
        </p:nvSpPr>
        <p:spPr>
          <a:xfrm>
            <a:off x="522312" y="3450029"/>
            <a:ext cx="7956501" cy="1107996"/>
          </a:xfrm>
          <a:prstGeom prst="rect">
            <a:avLst/>
          </a:prstGeom>
          <a:solidFill>
            <a:schemeClr val="bg1"/>
          </a:solidFill>
          <a:ln w="38100">
            <a:solidFill>
              <a:srgbClr val="330066"/>
            </a:solidFill>
          </a:ln>
        </p:spPr>
        <p:txBody>
          <a:bodyPr wrap="square">
            <a:spAutoFit/>
          </a:bodyPr>
          <a:lstStyle/>
          <a:p>
            <a:pPr algn="just">
              <a:spcAft>
                <a:spcPts val="1200"/>
              </a:spcAft>
            </a:pPr>
            <a:r>
              <a:rPr lang="en-GB" sz="2200" i="1" dirty="0">
                <a:ea typeface="Calibri" charset="0"/>
                <a:cs typeface="Arial" charset="0"/>
              </a:rPr>
              <a:t>“…one of the things that has been revealed is that behind-the-meter storage has much greater access to stacking revenues …”  -- (Chris Wright, </a:t>
            </a:r>
            <a:r>
              <a:rPr lang="en-GB" sz="2200" i="1" dirty="0" err="1">
                <a:ea typeface="Calibri" charset="0"/>
                <a:cs typeface="Arial" charset="0"/>
              </a:rPr>
              <a:t>Moixa</a:t>
            </a:r>
            <a:r>
              <a:rPr lang="en-GB" sz="2200" i="1" dirty="0">
                <a:ea typeface="Calibri" charset="0"/>
                <a:cs typeface="Arial" charset="0"/>
              </a:rPr>
              <a:t>)</a:t>
            </a:r>
            <a:endParaRPr lang="en-US" sz="2200" dirty="0">
              <a:effectLst/>
              <a:ea typeface="Calibri" charset="0"/>
              <a:cs typeface="Arial" charset="0"/>
            </a:endParaRPr>
          </a:p>
        </p:txBody>
      </p:sp>
      <p:sp>
        <p:nvSpPr>
          <p:cNvPr id="17" name="TextBox 16"/>
          <p:cNvSpPr txBox="1"/>
          <p:nvPr/>
        </p:nvSpPr>
        <p:spPr>
          <a:xfrm>
            <a:off x="0" y="6562609"/>
            <a:ext cx="3131840" cy="276999"/>
          </a:xfrm>
          <a:prstGeom prst="rect">
            <a:avLst/>
          </a:prstGeom>
          <a:noFill/>
        </p:spPr>
        <p:txBody>
          <a:bodyPr wrap="square" rtlCol="0">
            <a:spAutoFit/>
          </a:bodyPr>
          <a:lstStyle/>
          <a:p>
            <a:r>
              <a:rPr lang="en-GB" sz="1200" dirty="0" smtClean="0"/>
              <a:t>Source: </a:t>
            </a:r>
            <a:r>
              <a:rPr lang="en-GB" sz="1200" dirty="0"/>
              <a:t>b</a:t>
            </a:r>
            <a:r>
              <a:rPr lang="en-GB" sz="1200" dirty="0" smtClean="0"/>
              <a:t>ased on </a:t>
            </a:r>
            <a:r>
              <a:rPr lang="en-GB" sz="1200" dirty="0" err="1" smtClean="0"/>
              <a:t>Everose</a:t>
            </a:r>
            <a:r>
              <a:rPr lang="en-GB" sz="1200" dirty="0" smtClean="0"/>
              <a:t> (2016)</a:t>
            </a:r>
            <a:endParaRPr lang="en-GB" sz="1200" dirty="0"/>
          </a:p>
        </p:txBody>
      </p:sp>
    </p:spTree>
    <p:extLst>
      <p:ext uri="{BB962C8B-B14F-4D97-AF65-F5344CB8AC3E}">
        <p14:creationId xmlns:p14="http://schemas.microsoft.com/office/powerpoint/2010/main" val="21793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11791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Business models (2)</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endParaRPr lang="en-GB" sz="2000"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005003097"/>
              </p:ext>
            </p:extLst>
          </p:nvPr>
        </p:nvGraphicFramePr>
        <p:xfrm>
          <a:off x="395536" y="2204864"/>
          <a:ext cx="8352927" cy="1167904"/>
        </p:xfrm>
        <a:graphic>
          <a:graphicData uri="http://schemas.openxmlformats.org/drawingml/2006/table">
            <a:tbl>
              <a:tblPr firstRow="1" bandRow="1">
                <a:tableStyleId>{125E5076-3810-47DD-B79F-674D7AD40C01}</a:tableStyleId>
              </a:tblPr>
              <a:tblGrid>
                <a:gridCol w="928103">
                  <a:extLst>
                    <a:ext uri="{9D8B030D-6E8A-4147-A177-3AD203B41FA5}">
                      <a16:colId xmlns="" xmlns:a16="http://schemas.microsoft.com/office/drawing/2014/main" val="20000"/>
                    </a:ext>
                  </a:extLst>
                </a:gridCol>
                <a:gridCol w="2474941">
                  <a:extLst>
                    <a:ext uri="{9D8B030D-6E8A-4147-A177-3AD203B41FA5}">
                      <a16:colId xmlns="" xmlns:a16="http://schemas.microsoft.com/office/drawing/2014/main" val="20001"/>
                    </a:ext>
                  </a:extLst>
                </a:gridCol>
                <a:gridCol w="2474942">
                  <a:extLst>
                    <a:ext uri="{9D8B030D-6E8A-4147-A177-3AD203B41FA5}">
                      <a16:colId xmlns="" xmlns:a16="http://schemas.microsoft.com/office/drawing/2014/main" val="20002"/>
                    </a:ext>
                  </a:extLst>
                </a:gridCol>
                <a:gridCol w="2474941">
                  <a:extLst>
                    <a:ext uri="{9D8B030D-6E8A-4147-A177-3AD203B41FA5}">
                      <a16:colId xmlns="" xmlns:a16="http://schemas.microsoft.com/office/drawing/2014/main" val="20003"/>
                    </a:ext>
                  </a:extLst>
                </a:gridCol>
              </a:tblGrid>
              <a:tr h="1167904">
                <a:tc>
                  <a:txBody>
                    <a:bodyPr/>
                    <a:lstStyle/>
                    <a:p>
                      <a:pPr algn="ctr"/>
                      <a:r>
                        <a:rPr lang="en-US" dirty="0"/>
                        <a:t>LAYE</a:t>
                      </a:r>
                      <a:r>
                        <a:rPr lang="en-US" baseline="0" dirty="0"/>
                        <a:t>R 1</a:t>
                      </a:r>
                      <a:endParaRPr lang="en-US" b="1" dirty="0">
                        <a:solidFill>
                          <a:schemeClr val="tx1">
                            <a:lumMod val="95000"/>
                            <a:lumOff val="5000"/>
                          </a:schemeClr>
                        </a:solidFill>
                      </a:endParaRPr>
                    </a:p>
                  </a:txBody>
                  <a:tcPr vert="vert27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endParaRPr lang="en-US" dirty="0"/>
                    </a:p>
                    <a:p>
                      <a:pPr algn="ctr"/>
                      <a:r>
                        <a:rPr lang="en-US" dirty="0"/>
                        <a:t>Off Grid</a:t>
                      </a:r>
                    </a:p>
                    <a:p>
                      <a:pPr algn="ctr"/>
                      <a:r>
                        <a:rPr lang="en-US" dirty="0"/>
                        <a:t>Consumers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endParaRPr lang="en-US" dirty="0"/>
                    </a:p>
                    <a:p>
                      <a:pPr algn="ctr"/>
                      <a:r>
                        <a:rPr lang="en-US" dirty="0"/>
                        <a:t>On-Grid</a:t>
                      </a:r>
                    </a:p>
                    <a:p>
                      <a:pPr algn="ctr"/>
                      <a:r>
                        <a:rPr lang="en-US" dirty="0"/>
                        <a:t>Consumers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a:endParaRPr lang="en-US" dirty="0"/>
                    </a:p>
                    <a:p>
                      <a:pPr algn="ctr"/>
                      <a:r>
                        <a:rPr lang="en-US" dirty="0"/>
                        <a:t>Private wire</a:t>
                      </a:r>
                    </a:p>
                    <a:p>
                      <a:pPr algn="ctr"/>
                      <a:r>
                        <a:rPr lang="en-US" dirty="0"/>
                        <a:t>Consumers</a:t>
                      </a:r>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82418868"/>
              </p:ext>
            </p:extLst>
          </p:nvPr>
        </p:nvGraphicFramePr>
        <p:xfrm>
          <a:off x="395534" y="3372768"/>
          <a:ext cx="8352927" cy="1641553"/>
        </p:xfrm>
        <a:graphic>
          <a:graphicData uri="http://schemas.openxmlformats.org/drawingml/2006/table">
            <a:tbl>
              <a:tblPr firstRow="1" bandRow="1">
                <a:tableStyleId>{125E5076-3810-47DD-B79F-674D7AD40C01}</a:tableStyleId>
              </a:tblPr>
              <a:tblGrid>
                <a:gridCol w="928103">
                  <a:extLst>
                    <a:ext uri="{9D8B030D-6E8A-4147-A177-3AD203B41FA5}">
                      <a16:colId xmlns="" xmlns:a16="http://schemas.microsoft.com/office/drawing/2014/main" val="20000"/>
                    </a:ext>
                  </a:extLst>
                </a:gridCol>
                <a:gridCol w="1376155">
                  <a:extLst>
                    <a:ext uri="{9D8B030D-6E8A-4147-A177-3AD203B41FA5}">
                      <a16:colId xmlns="" xmlns:a16="http://schemas.microsoft.com/office/drawing/2014/main" val="20001"/>
                    </a:ext>
                  </a:extLst>
                </a:gridCol>
                <a:gridCol w="1098786">
                  <a:extLst>
                    <a:ext uri="{9D8B030D-6E8A-4147-A177-3AD203B41FA5}">
                      <a16:colId xmlns="" xmlns:a16="http://schemas.microsoft.com/office/drawing/2014/main" val="20002"/>
                    </a:ext>
                  </a:extLst>
                </a:gridCol>
                <a:gridCol w="494988">
                  <a:extLst>
                    <a:ext uri="{9D8B030D-6E8A-4147-A177-3AD203B41FA5}">
                      <a16:colId xmlns="" xmlns:a16="http://schemas.microsoft.com/office/drawing/2014/main" val="20003"/>
                    </a:ext>
                  </a:extLst>
                </a:gridCol>
                <a:gridCol w="1484966">
                  <a:extLst>
                    <a:ext uri="{9D8B030D-6E8A-4147-A177-3AD203B41FA5}">
                      <a16:colId xmlns="" xmlns:a16="http://schemas.microsoft.com/office/drawing/2014/main" val="20004"/>
                    </a:ext>
                  </a:extLst>
                </a:gridCol>
                <a:gridCol w="494988">
                  <a:extLst>
                    <a:ext uri="{9D8B030D-6E8A-4147-A177-3AD203B41FA5}">
                      <a16:colId xmlns="" xmlns:a16="http://schemas.microsoft.com/office/drawing/2014/main" val="20005"/>
                    </a:ext>
                  </a:extLst>
                </a:gridCol>
                <a:gridCol w="989976">
                  <a:extLst>
                    <a:ext uri="{9D8B030D-6E8A-4147-A177-3AD203B41FA5}">
                      <a16:colId xmlns="" xmlns:a16="http://schemas.microsoft.com/office/drawing/2014/main" val="20006"/>
                    </a:ext>
                  </a:extLst>
                </a:gridCol>
                <a:gridCol w="1484965">
                  <a:extLst>
                    <a:ext uri="{9D8B030D-6E8A-4147-A177-3AD203B41FA5}">
                      <a16:colId xmlns="" xmlns:a16="http://schemas.microsoft.com/office/drawing/2014/main" val="20007"/>
                    </a:ext>
                  </a:extLst>
                </a:gridCol>
              </a:tblGrid>
              <a:tr h="1641553">
                <a:tc>
                  <a:txBody>
                    <a:bodyPr/>
                    <a:lstStyle/>
                    <a:p>
                      <a:pPr algn="ctr"/>
                      <a:r>
                        <a:rPr lang="en-US" sz="1800" dirty="0">
                          <a:ln>
                            <a:solidFill>
                              <a:schemeClr val="bg1"/>
                            </a:solidFill>
                          </a:ln>
                        </a:rPr>
                        <a:t>LAYER 2</a:t>
                      </a:r>
                      <a:endParaRPr lang="en-US" sz="1800" b="1" dirty="0">
                        <a:ln>
                          <a:solidFill>
                            <a:schemeClr val="bg1"/>
                          </a:solidFill>
                        </a:ln>
                        <a:solidFill>
                          <a:schemeClr val="tx1">
                            <a:lumMod val="95000"/>
                            <a:lumOff val="5000"/>
                          </a:schemeClr>
                        </a:solidFill>
                      </a:endParaRPr>
                    </a:p>
                  </a:txBody>
                  <a:tcPr vert="vert27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endParaRPr lang="en-US" sz="1800" dirty="0">
                        <a:ln>
                          <a:solidFill>
                            <a:schemeClr val="bg1"/>
                          </a:solidFill>
                        </a:ln>
                      </a:endParaRPr>
                    </a:p>
                    <a:p>
                      <a:pPr algn="ctr"/>
                      <a:r>
                        <a:rPr lang="en-US" sz="1800" dirty="0">
                          <a:ln>
                            <a:solidFill>
                              <a:schemeClr val="bg1"/>
                            </a:solidFill>
                          </a:ln>
                        </a:rPr>
                        <a:t>Prosumer</a:t>
                      </a:r>
                    </a:p>
                    <a:p>
                      <a:pPr algn="ctr"/>
                      <a:endParaRPr lang="en-US" sz="1800" dirty="0">
                        <a:ln>
                          <a:solidFill>
                            <a:schemeClr val="bg1"/>
                          </a:solidFill>
                        </a:ln>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gridSpan="2">
                  <a:txBody>
                    <a:bodyPr/>
                    <a:lstStyle/>
                    <a:p>
                      <a:pPr algn="ctr"/>
                      <a:endParaRPr lang="en-US" sz="1800" dirty="0">
                        <a:ln>
                          <a:solidFill>
                            <a:schemeClr val="bg1"/>
                          </a:solidFill>
                        </a:ln>
                      </a:endParaRPr>
                    </a:p>
                    <a:p>
                      <a:pPr algn="ctr"/>
                      <a:r>
                        <a:rPr lang="en-US" sz="1800" dirty="0">
                          <a:ln>
                            <a:solidFill>
                              <a:schemeClr val="bg1"/>
                            </a:solidFill>
                          </a:ln>
                        </a:rPr>
                        <a:t>Aggregators</a:t>
                      </a:r>
                    </a:p>
                    <a:p>
                      <a:pPr algn="ctr"/>
                      <a:r>
                        <a:rPr lang="en-US" sz="1800" dirty="0">
                          <a:ln>
                            <a:solidFill>
                              <a:schemeClr val="bg1"/>
                            </a:solidFill>
                          </a:ln>
                        </a:rPr>
                        <a: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a:endParaRPr lang="en-US" sz="1800" dirty="0">
                        <a:ln>
                          <a:solidFill>
                            <a:schemeClr val="bg1"/>
                          </a:solidFill>
                        </a:ln>
                      </a:endParaRPr>
                    </a:p>
                    <a:p>
                      <a:pPr algn="ctr"/>
                      <a:r>
                        <a:rPr lang="en-US" sz="1800" dirty="0">
                          <a:ln>
                            <a:solidFill>
                              <a:schemeClr val="bg1"/>
                            </a:solidFill>
                          </a:ln>
                        </a:rPr>
                        <a:t>Community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gridSpan="2">
                  <a:txBody>
                    <a:bodyPr/>
                    <a:lstStyle/>
                    <a:p>
                      <a:pPr algn="ctr"/>
                      <a:endParaRPr lang="en-US" sz="1800" dirty="0">
                        <a:ln>
                          <a:solidFill>
                            <a:schemeClr val="bg1"/>
                          </a:solidFill>
                        </a:ln>
                      </a:endParaRPr>
                    </a:p>
                    <a:p>
                      <a:pPr algn="ctr"/>
                      <a:r>
                        <a:rPr lang="en-US" sz="1800" dirty="0">
                          <a:ln>
                            <a:solidFill>
                              <a:schemeClr val="bg1"/>
                            </a:solidFill>
                          </a:ln>
                        </a:rPr>
                        <a:t>Municipal Suppliers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a:endParaRPr lang="en-US" sz="1800" dirty="0">
                        <a:ln>
                          <a:solidFill>
                            <a:schemeClr val="bg1"/>
                          </a:solidFill>
                        </a:ln>
                      </a:endParaRPr>
                    </a:p>
                    <a:p>
                      <a:pPr algn="ctr"/>
                      <a:r>
                        <a:rPr lang="en-US" sz="1800" dirty="0">
                          <a:ln>
                            <a:solidFill>
                              <a:schemeClr val="bg1"/>
                            </a:solidFill>
                          </a:ln>
                        </a:rPr>
                        <a:t>DNO 3</a:t>
                      </a:r>
                      <a:r>
                        <a:rPr lang="en-US" sz="1800" baseline="30000" dirty="0">
                          <a:ln>
                            <a:solidFill>
                              <a:schemeClr val="bg1"/>
                            </a:solidFill>
                          </a:ln>
                        </a:rPr>
                        <a:t>rd</a:t>
                      </a:r>
                      <a:r>
                        <a:rPr lang="en-US" sz="1800" dirty="0">
                          <a:ln>
                            <a:solidFill>
                              <a:schemeClr val="bg1"/>
                            </a:solidFill>
                          </a:ln>
                        </a:rPr>
                        <a:t> Parties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7421643"/>
              </p:ext>
            </p:extLst>
          </p:nvPr>
        </p:nvGraphicFramePr>
        <p:xfrm>
          <a:off x="395535" y="5028952"/>
          <a:ext cx="8352927" cy="1296144"/>
        </p:xfrm>
        <a:graphic>
          <a:graphicData uri="http://schemas.openxmlformats.org/drawingml/2006/table">
            <a:tbl>
              <a:tblPr firstRow="1" bandRow="1">
                <a:tableStyleId>{125E5076-3810-47DD-B79F-674D7AD40C01}</a:tableStyleId>
              </a:tblPr>
              <a:tblGrid>
                <a:gridCol w="928103">
                  <a:extLst>
                    <a:ext uri="{9D8B030D-6E8A-4147-A177-3AD203B41FA5}">
                      <a16:colId xmlns="" xmlns:a16="http://schemas.microsoft.com/office/drawing/2014/main" val="20000"/>
                    </a:ext>
                  </a:extLst>
                </a:gridCol>
                <a:gridCol w="1160130">
                  <a:extLst>
                    <a:ext uri="{9D8B030D-6E8A-4147-A177-3AD203B41FA5}">
                      <a16:colId xmlns="" xmlns:a16="http://schemas.microsoft.com/office/drawing/2014/main" val="20001"/>
                    </a:ext>
                  </a:extLst>
                </a:gridCol>
                <a:gridCol w="324835">
                  <a:extLst>
                    <a:ext uri="{9D8B030D-6E8A-4147-A177-3AD203B41FA5}">
                      <a16:colId xmlns="" xmlns:a16="http://schemas.microsoft.com/office/drawing/2014/main" val="20002"/>
                    </a:ext>
                  </a:extLst>
                </a:gridCol>
                <a:gridCol w="1368124">
                  <a:extLst>
                    <a:ext uri="{9D8B030D-6E8A-4147-A177-3AD203B41FA5}">
                      <a16:colId xmlns="" xmlns:a16="http://schemas.microsoft.com/office/drawing/2014/main" val="20003"/>
                    </a:ext>
                  </a:extLst>
                </a:gridCol>
                <a:gridCol w="116840">
                  <a:extLst>
                    <a:ext uri="{9D8B030D-6E8A-4147-A177-3AD203B41FA5}">
                      <a16:colId xmlns="" xmlns:a16="http://schemas.microsoft.com/office/drawing/2014/main" val="20004"/>
                    </a:ext>
                  </a:extLst>
                </a:gridCol>
                <a:gridCol w="1358553">
                  <a:extLst>
                    <a:ext uri="{9D8B030D-6E8A-4147-A177-3AD203B41FA5}">
                      <a16:colId xmlns="" xmlns:a16="http://schemas.microsoft.com/office/drawing/2014/main" val="20005"/>
                    </a:ext>
                  </a:extLst>
                </a:gridCol>
                <a:gridCol w="126413">
                  <a:extLst>
                    <a:ext uri="{9D8B030D-6E8A-4147-A177-3AD203B41FA5}">
                      <a16:colId xmlns="" xmlns:a16="http://schemas.microsoft.com/office/drawing/2014/main" val="20006"/>
                    </a:ext>
                  </a:extLst>
                </a:gridCol>
                <a:gridCol w="1601779">
                  <a:extLst>
                    <a:ext uri="{9D8B030D-6E8A-4147-A177-3AD203B41FA5}">
                      <a16:colId xmlns="" xmlns:a16="http://schemas.microsoft.com/office/drawing/2014/main" val="20007"/>
                    </a:ext>
                  </a:extLst>
                </a:gridCol>
                <a:gridCol w="1368150">
                  <a:extLst>
                    <a:ext uri="{9D8B030D-6E8A-4147-A177-3AD203B41FA5}">
                      <a16:colId xmlns="" xmlns:a16="http://schemas.microsoft.com/office/drawing/2014/main" val="20008"/>
                    </a:ext>
                  </a:extLst>
                </a:gridCol>
              </a:tblGrid>
              <a:tr h="1296144">
                <a:tc>
                  <a:txBody>
                    <a:bodyPr/>
                    <a:lstStyle/>
                    <a:p>
                      <a:r>
                        <a:rPr lang="en-US" dirty="0"/>
                        <a:t> LAYER 3</a:t>
                      </a:r>
                      <a:endParaRPr lang="en-US" b="1" dirty="0">
                        <a:solidFill>
                          <a:schemeClr val="tx1">
                            <a:lumMod val="95000"/>
                            <a:lumOff val="5000"/>
                          </a:schemeClr>
                        </a:solidFill>
                      </a:endParaRPr>
                    </a:p>
                  </a:txBody>
                  <a:tcPr vert="vert27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a:endParaRPr lang="en-US" sz="1600" dirty="0"/>
                    </a:p>
                    <a:p>
                      <a:pPr algn="ctr"/>
                      <a:r>
                        <a:rPr lang="en-GB" sz="1600" noProof="0" dirty="0"/>
                        <a:t>Licence</a:t>
                      </a:r>
                      <a:r>
                        <a:rPr lang="en-US" sz="1600" baseline="0" dirty="0"/>
                        <a:t> Lite Providers</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gridSpan="2">
                  <a:txBody>
                    <a:bodyPr/>
                    <a:lstStyle/>
                    <a:p>
                      <a:pPr algn="ctr"/>
                      <a:endParaRPr lang="en-US" sz="1600" dirty="0"/>
                    </a:p>
                    <a:p>
                      <a:pPr algn="ctr"/>
                      <a:r>
                        <a:rPr lang="en-US" sz="1600" dirty="0"/>
                        <a:t>Multiple Service</a:t>
                      </a:r>
                    </a:p>
                    <a:p>
                      <a:pPr algn="ctr"/>
                      <a:r>
                        <a:rPr lang="en-US" sz="1600" dirty="0"/>
                        <a:t>Providers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a:endParaRPr lang="en-US" sz="1600" dirty="0"/>
                    </a:p>
                    <a:p>
                      <a:pPr algn="ctr"/>
                      <a:r>
                        <a:rPr lang="en-US" sz="1600" dirty="0"/>
                        <a:t>Peer-to-Peer Specialists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a:endParaRPr lang="en-US" sz="1600" dirty="0"/>
                    </a:p>
                    <a:p>
                      <a:pPr algn="ctr"/>
                      <a:r>
                        <a:rPr lang="en-US" sz="1600" dirty="0"/>
                        <a:t>Software Specialists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hMerge="1">
                  <a:txBody>
                    <a:bodyPr/>
                    <a:lstStyle/>
                    <a:p>
                      <a:endParaRPr lang="en-US"/>
                    </a:p>
                  </a:txBody>
                  <a:tcPr/>
                </a:tc>
                <a:tc>
                  <a:txBody>
                    <a:bodyPr/>
                    <a:lstStyle/>
                    <a:p>
                      <a:pPr algn="ctr"/>
                      <a:endParaRPr lang="en-US" sz="1600" dirty="0"/>
                    </a:p>
                    <a:p>
                      <a:pPr algn="ctr"/>
                      <a:r>
                        <a:rPr lang="en-US" sz="1600" dirty="0"/>
                        <a:t>White Label Providers</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 xmlns:a16="http://schemas.microsoft.com/office/drawing/2014/main" val="10000"/>
                  </a:ext>
                </a:extLst>
              </a:tr>
            </a:tbl>
          </a:graphicData>
        </a:graphic>
      </p:graphicFrame>
      <p:sp>
        <p:nvSpPr>
          <p:cNvPr id="3" name="Rectangle 2"/>
          <p:cNvSpPr/>
          <p:nvPr/>
        </p:nvSpPr>
        <p:spPr>
          <a:xfrm>
            <a:off x="395533" y="1471016"/>
            <a:ext cx="8352927" cy="470000"/>
          </a:xfrm>
          <a:prstGeom prst="rect">
            <a:avLst/>
          </a:prstGeom>
        </p:spPr>
        <p:txBody>
          <a:bodyPr wrap="square">
            <a:spAutoFit/>
          </a:bodyPr>
          <a:lstStyle/>
          <a:p>
            <a:pPr>
              <a:lnSpc>
                <a:spcPct val="107000"/>
              </a:lnSpc>
              <a:spcAft>
                <a:spcPts val="600"/>
              </a:spcAft>
            </a:pPr>
            <a:r>
              <a:rPr lang="en-GB" sz="2400" b="1" dirty="0">
                <a:latin typeface="Calibri" panose="020F0502020204030204" pitchFamily="34" charset="0"/>
                <a:ea typeface="Calibri" panose="020F0502020204030204" pitchFamily="34" charset="0"/>
                <a:cs typeface="Times New Roman" panose="02020603050405020304" pitchFamily="18" charset="0"/>
              </a:rPr>
              <a:t>Non-traditional business models for distributed energy storage </a:t>
            </a:r>
            <a:endParaRPr lang="en-GB" sz="2400"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0" y="6562609"/>
            <a:ext cx="3131840" cy="276999"/>
          </a:xfrm>
          <a:prstGeom prst="rect">
            <a:avLst/>
          </a:prstGeom>
          <a:noFill/>
        </p:spPr>
        <p:txBody>
          <a:bodyPr wrap="square" rtlCol="0">
            <a:spAutoFit/>
          </a:bodyPr>
          <a:lstStyle/>
          <a:p>
            <a:r>
              <a:rPr lang="en-GB" sz="1200" dirty="0" smtClean="0"/>
              <a:t>Source: </a:t>
            </a:r>
            <a:r>
              <a:rPr lang="en-GB" sz="1200" dirty="0"/>
              <a:t>b</a:t>
            </a:r>
            <a:r>
              <a:rPr lang="en-GB" sz="1200" dirty="0" smtClean="0"/>
              <a:t>ased on Burlinson and Giulietti (2018)</a:t>
            </a:r>
            <a:endParaRPr lang="en-GB" sz="1200" dirty="0"/>
          </a:p>
        </p:txBody>
      </p:sp>
    </p:spTree>
    <p:extLst>
      <p:ext uri="{BB962C8B-B14F-4D97-AF65-F5344CB8AC3E}">
        <p14:creationId xmlns:p14="http://schemas.microsoft.com/office/powerpoint/2010/main" val="23104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11791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Business models (3)</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endParaRPr lang="en-GB" sz="2000"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
        <p:nvSpPr>
          <p:cNvPr id="12" name="Content Placeholder 2"/>
          <p:cNvSpPr txBox="1">
            <a:spLocks/>
          </p:cNvSpPr>
          <p:nvPr/>
        </p:nvSpPr>
        <p:spPr>
          <a:xfrm>
            <a:off x="609600" y="1752600"/>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dirty="0" smtClean="0"/>
              <a:t>Interviews with technology developers found that their key priority was maximising benefits to consumers.</a:t>
            </a:r>
          </a:p>
          <a:p>
            <a:pPr marL="0" indent="0">
              <a:buFont typeface="Arial" pitchFamily="34" charset="0"/>
              <a:buNone/>
            </a:pPr>
            <a:endParaRPr lang="en-GB" sz="2200" dirty="0"/>
          </a:p>
          <a:p>
            <a:pPr marL="400050" lvl="1" indent="0">
              <a:buNone/>
            </a:pPr>
            <a:r>
              <a:rPr lang="en-GB" sz="1800" i="1" dirty="0" smtClean="0">
                <a:ea typeface="Calibri" charset="0"/>
              </a:rPr>
              <a:t>“Our </a:t>
            </a:r>
            <a:r>
              <a:rPr lang="en-GB" sz="1800" i="1" dirty="0">
                <a:ea typeface="Calibri" charset="0"/>
              </a:rPr>
              <a:t>model works on the basis that </a:t>
            </a:r>
            <a:r>
              <a:rPr lang="en-GB" sz="1800" b="1" i="1" dirty="0">
                <a:ea typeface="Calibri" charset="0"/>
              </a:rPr>
              <a:t>we give the house everything it needs from the battery. </a:t>
            </a:r>
            <a:r>
              <a:rPr lang="en-GB" sz="1800" i="1" dirty="0">
                <a:ea typeface="Calibri" charset="0"/>
              </a:rPr>
              <a:t>So, saving all of its self-generating electricity and time-shifting off-peak electricity for the balance. Over and above that any extra battery capacity we can use for ancillary services</a:t>
            </a:r>
            <a:r>
              <a:rPr lang="en-GB" sz="1800" i="1" dirty="0" smtClean="0">
                <a:ea typeface="Calibri" charset="0"/>
              </a:rPr>
              <a:t>.” </a:t>
            </a:r>
            <a:r>
              <a:rPr lang="en-GB" sz="1800" dirty="0">
                <a:ea typeface="Calibri" charset="0"/>
              </a:rPr>
              <a:t>-- (Peter </a:t>
            </a:r>
            <a:r>
              <a:rPr lang="en-GB" sz="1800" dirty="0" err="1">
                <a:ea typeface="Calibri" charset="0"/>
              </a:rPr>
              <a:t>Sermol</a:t>
            </a:r>
            <a:r>
              <a:rPr lang="en-GB" sz="1800" dirty="0">
                <a:ea typeface="Calibri" charset="0"/>
              </a:rPr>
              <a:t>, </a:t>
            </a:r>
            <a:r>
              <a:rPr lang="en-GB" sz="1800" dirty="0" smtClean="0">
                <a:ea typeface="Calibri" charset="0"/>
              </a:rPr>
              <a:t>North Star Solar)</a:t>
            </a:r>
          </a:p>
          <a:p>
            <a:pPr marL="400050" lvl="1" indent="0">
              <a:buNone/>
            </a:pPr>
            <a:endParaRPr lang="en-GB" sz="1800" i="1" dirty="0"/>
          </a:p>
          <a:p>
            <a:pPr marL="400050" lvl="1" indent="0">
              <a:buNone/>
            </a:pPr>
            <a:r>
              <a:rPr lang="en-GB" sz="1800" i="1" dirty="0" smtClean="0"/>
              <a:t>“Obviously </a:t>
            </a:r>
            <a:r>
              <a:rPr lang="en-GB" sz="1800" b="1" i="1" dirty="0"/>
              <a:t>our first priority is ensuring that customers get maximum possible benefits from solar-storage </a:t>
            </a:r>
            <a:r>
              <a:rPr lang="en-GB" sz="1800" i="1" dirty="0"/>
              <a:t>because that is where a lot of the value lies and at the same time we are developing other models around services of one kind or another that will enable to offer extra benefits, extra revenues to the customer</a:t>
            </a:r>
            <a:r>
              <a:rPr lang="en-GB" sz="1800" i="1" dirty="0" smtClean="0"/>
              <a:t>.”</a:t>
            </a:r>
            <a:r>
              <a:rPr lang="en-GB" sz="1800" i="1" dirty="0" smtClean="0"/>
              <a:t/>
            </a:r>
            <a:br>
              <a:rPr lang="en-GB" sz="1800" i="1" dirty="0" smtClean="0"/>
            </a:br>
            <a:r>
              <a:rPr lang="en-GB" sz="1800" dirty="0" smtClean="0"/>
              <a:t>-- </a:t>
            </a:r>
            <a:r>
              <a:rPr lang="en-GB" sz="1800" dirty="0"/>
              <a:t>(Chris Wright, </a:t>
            </a:r>
            <a:r>
              <a:rPr lang="en-GB" sz="1800" dirty="0" err="1"/>
              <a:t>Moixa</a:t>
            </a:r>
            <a:r>
              <a:rPr lang="en-GB" sz="1800" dirty="0"/>
              <a:t>)</a:t>
            </a:r>
          </a:p>
          <a:p>
            <a:pPr marL="400050" lvl="1" indent="0">
              <a:buNone/>
            </a:pPr>
            <a:endParaRPr lang="en-GB" sz="1800" dirty="0"/>
          </a:p>
          <a:p>
            <a:pPr marL="400050" lvl="1" indent="0">
              <a:buFont typeface="Arial" pitchFamily="34" charset="0"/>
              <a:buNone/>
            </a:pPr>
            <a:endParaRPr lang="en-GB" sz="1800" dirty="0" smtClean="0"/>
          </a:p>
          <a:p>
            <a:endParaRPr lang="en-GB" sz="2000" dirty="0" smtClean="0"/>
          </a:p>
        </p:txBody>
      </p:sp>
    </p:spTree>
    <p:extLst>
      <p:ext uri="{BB962C8B-B14F-4D97-AF65-F5344CB8AC3E}">
        <p14:creationId xmlns:p14="http://schemas.microsoft.com/office/powerpoint/2010/main" val="38304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405944"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Regulation (1)</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r>
              <a:rPr lang="en-GB" sz="2200" dirty="0" smtClean="0"/>
              <a:t>Most consumers are on a flat tariff and therefore the value of using DES, even combined with PV, to engage in arbitrage is small.</a:t>
            </a:r>
          </a:p>
          <a:p>
            <a:r>
              <a:rPr lang="en-GB" sz="2200" dirty="0" smtClean="0"/>
              <a:t>The </a:t>
            </a:r>
            <a:r>
              <a:rPr lang="en-GB" sz="2200" dirty="0"/>
              <a:t>value of providing ancillary services may be greater but, at the moment, few consumers have direct access to this market.</a:t>
            </a:r>
          </a:p>
          <a:p>
            <a:r>
              <a:rPr lang="en-GB" sz="2200" dirty="0"/>
              <a:t>However, the overall value of DES to the energy system is likely to increase as renewable technology deployment continues, and there may be wider societal benefits (i.e. positive externalities</a:t>
            </a:r>
            <a:r>
              <a:rPr lang="en-GB" sz="2200" dirty="0" smtClean="0"/>
              <a:t>). </a:t>
            </a:r>
          </a:p>
          <a:p>
            <a:r>
              <a:rPr lang="en-GB" sz="2200" dirty="0" smtClean="0"/>
              <a:t>Policy </a:t>
            </a:r>
            <a:r>
              <a:rPr lang="en-GB" sz="2200" dirty="0"/>
              <a:t>and regulatory frameworks therefore need to evolve to prepare markets for these future developments and remove unnecessary barriers so that the economic value of DES can be realised in the future. </a:t>
            </a:r>
          </a:p>
          <a:p>
            <a:r>
              <a:rPr lang="en-GB" sz="2200" dirty="0"/>
              <a:t>The UK has recently made some </a:t>
            </a:r>
            <a:r>
              <a:rPr lang="en-GB" sz="2200" dirty="0" smtClean="0"/>
              <a:t>regulatory changes aimed at promoting storage, but still lags behind other countries.</a:t>
            </a:r>
            <a:endParaRPr lang="en-GB" sz="2200" dirty="0"/>
          </a:p>
          <a:p>
            <a:pPr marL="0" lvl="0" indent="0">
              <a:buNone/>
            </a:pPr>
            <a:endParaRPr lang="en-GB" sz="22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2826002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405944"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Regulation (2)</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lvl="0" indent="0">
              <a:buNone/>
            </a:pPr>
            <a:r>
              <a:rPr lang="en-GB" sz="2200" dirty="0" smtClean="0"/>
              <a:t>A review of experience in the </a:t>
            </a:r>
            <a:r>
              <a:rPr lang="en-GB" sz="2200" dirty="0"/>
              <a:t>United States </a:t>
            </a:r>
            <a:r>
              <a:rPr lang="en-GB" sz="2200" dirty="0" smtClean="0"/>
              <a:t>(California</a:t>
            </a:r>
            <a:r>
              <a:rPr lang="en-GB" sz="2200" dirty="0"/>
              <a:t>, New York and Hawaii), Germany and Japan, identified a number </a:t>
            </a:r>
            <a:r>
              <a:rPr lang="en-GB" sz="2200"/>
              <a:t>of </a:t>
            </a:r>
            <a:r>
              <a:rPr lang="en-GB" sz="2200" smtClean="0"/>
              <a:t>lessons:</a:t>
            </a:r>
            <a:endParaRPr lang="en-GB" sz="2200" dirty="0" smtClean="0"/>
          </a:p>
          <a:p>
            <a:r>
              <a:rPr lang="en-GB" sz="2200" dirty="0" smtClean="0"/>
              <a:t>Apart </a:t>
            </a:r>
            <a:r>
              <a:rPr lang="en-GB" sz="2200" dirty="0"/>
              <a:t>from Hawaii (which has </a:t>
            </a:r>
            <a:r>
              <a:rPr lang="en-GB" sz="2200" dirty="0" smtClean="0"/>
              <a:t>very high </a:t>
            </a:r>
            <a:r>
              <a:rPr lang="en-GB" sz="2200" dirty="0"/>
              <a:t>energy prices) all the </a:t>
            </a:r>
            <a:r>
              <a:rPr lang="en-GB" sz="2200" dirty="0" smtClean="0"/>
              <a:t>regions have </a:t>
            </a:r>
            <a:r>
              <a:rPr lang="en-GB" sz="2200" dirty="0"/>
              <a:t>subsidies to promote </a:t>
            </a:r>
            <a:r>
              <a:rPr lang="en-GB" sz="2200" dirty="0" smtClean="0"/>
              <a:t>ES. The UK could consider some </a:t>
            </a:r>
            <a:r>
              <a:rPr lang="en-GB" sz="2200" dirty="0"/>
              <a:t>form of subsidised </a:t>
            </a:r>
            <a:r>
              <a:rPr lang="en-GB" sz="2200" dirty="0" smtClean="0"/>
              <a:t>intervention; </a:t>
            </a:r>
            <a:r>
              <a:rPr lang="en-GB" sz="2200" dirty="0"/>
              <a:t>e.g. a direct energy storage subsidy, or competitive auctions. </a:t>
            </a:r>
            <a:endParaRPr lang="en-GB" sz="2200" dirty="0" smtClean="0"/>
          </a:p>
          <a:p>
            <a:pPr lvl="0"/>
            <a:r>
              <a:rPr lang="en-GB" sz="2200" dirty="0" smtClean="0"/>
              <a:t>The </a:t>
            </a:r>
            <a:r>
              <a:rPr lang="en-GB" sz="2200" dirty="0"/>
              <a:t>value of rooftop PV can be enhanced with the introduction of </a:t>
            </a:r>
            <a:r>
              <a:rPr lang="en-GB" sz="2200" dirty="0" smtClean="0"/>
              <a:t>ES and </a:t>
            </a:r>
            <a:r>
              <a:rPr lang="en-GB" sz="2200" dirty="0"/>
              <a:t>so promoting batteries alongside solar PV can provide a route to market, as has happened in Germany. </a:t>
            </a:r>
            <a:endParaRPr lang="en-GB" sz="2200" dirty="0" smtClean="0"/>
          </a:p>
          <a:p>
            <a:pPr lvl="0"/>
            <a:r>
              <a:rPr lang="en-GB" sz="2200" dirty="0" smtClean="0"/>
              <a:t>California </a:t>
            </a:r>
            <a:r>
              <a:rPr lang="en-GB" sz="2200" dirty="0"/>
              <a:t>and New York have used load shifting programmes to promote electrical and thermal energy storage. A load shifting programme in the UK could promote battery storage, helping to reduce congestion on the network at times of peak demand.</a:t>
            </a:r>
            <a:endParaRPr lang="en-GB" sz="22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612412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Conclusions</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lvl="0"/>
            <a:r>
              <a:rPr lang="en-GB" sz="2200" dirty="0"/>
              <a:t>The general public is not currently well informed about DES. </a:t>
            </a:r>
            <a:endParaRPr lang="en-GB" sz="2200" dirty="0" smtClean="0"/>
          </a:p>
          <a:p>
            <a:pPr lvl="0"/>
            <a:r>
              <a:rPr lang="en-GB" sz="2200" dirty="0" smtClean="0"/>
              <a:t>A lack of trust in both public and private institutions is a key issue.</a:t>
            </a:r>
          </a:p>
          <a:p>
            <a:pPr lvl="0"/>
            <a:r>
              <a:rPr lang="en-GB" sz="2200" dirty="0" smtClean="0"/>
              <a:t>But both </a:t>
            </a:r>
            <a:r>
              <a:rPr lang="en-GB" sz="2200" dirty="0"/>
              <a:t>local and central government </a:t>
            </a:r>
            <a:r>
              <a:rPr lang="en-GB" sz="2200" dirty="0" smtClean="0"/>
              <a:t>seen as a source of credible information and practical help.</a:t>
            </a:r>
            <a:endParaRPr lang="en-GB" sz="2200" dirty="0"/>
          </a:p>
          <a:p>
            <a:pPr lvl="0"/>
            <a:r>
              <a:rPr lang="en-GB" sz="2200" dirty="0" smtClean="0"/>
              <a:t>A key barrier is cost; there is little financial benefit of DES to the householder under current </a:t>
            </a:r>
            <a:r>
              <a:rPr lang="en-GB" sz="2200" dirty="0"/>
              <a:t>market arrangements and </a:t>
            </a:r>
            <a:r>
              <a:rPr lang="en-GB" sz="2200" dirty="0" smtClean="0"/>
              <a:t>traditional </a:t>
            </a:r>
            <a:r>
              <a:rPr lang="en-GB" sz="2200" dirty="0"/>
              <a:t>business </a:t>
            </a:r>
            <a:r>
              <a:rPr lang="en-GB" sz="2200" dirty="0" smtClean="0"/>
              <a:t>models</a:t>
            </a:r>
            <a:r>
              <a:rPr lang="en-GB" sz="2200" dirty="0"/>
              <a:t>.</a:t>
            </a:r>
            <a:endParaRPr lang="en-GB" sz="2200" dirty="0" smtClean="0"/>
          </a:p>
          <a:p>
            <a:pPr lvl="0"/>
            <a:r>
              <a:rPr lang="en-GB" sz="2200" dirty="0" smtClean="0"/>
              <a:t>Profitable </a:t>
            </a:r>
            <a:r>
              <a:rPr lang="en-GB" sz="2200" dirty="0"/>
              <a:t>business models may arise if they are able to successfully ‘stack’ several revenue streams and/or have the option to trade energy with their peers. </a:t>
            </a:r>
          </a:p>
          <a:p>
            <a:pPr lvl="0"/>
            <a:r>
              <a:rPr lang="en-GB" sz="2200" dirty="0"/>
              <a:t>Changes to the regulatory system, combined with a range of innovative business models </a:t>
            </a:r>
            <a:r>
              <a:rPr lang="en-GB" sz="2200" dirty="0" smtClean="0"/>
              <a:t>that access </a:t>
            </a:r>
            <a:r>
              <a:rPr lang="en-GB" sz="2200" dirty="0"/>
              <a:t>new sources of revenue, would provide greater incentives for the uptake of DES. </a:t>
            </a:r>
          </a:p>
          <a:p>
            <a:pPr lvl="0"/>
            <a:endParaRPr lang="en-GB" sz="2200" dirty="0"/>
          </a:p>
          <a:p>
            <a:pPr marL="0" indent="0">
              <a:buNone/>
            </a:pPr>
            <a:endParaRPr lang="en-GB" sz="2000"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17673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Further information</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4" name="Content Placeholder 3"/>
          <p:cNvSpPr>
            <a:spLocks noGrp="1"/>
          </p:cNvSpPr>
          <p:nvPr>
            <p:ph idx="1"/>
          </p:nvPr>
        </p:nvSpPr>
        <p:spPr/>
        <p:txBody>
          <a:bodyPr/>
          <a:lstStyle/>
          <a:p>
            <a:endParaRPr lang="en-GB" dirty="0" smtClean="0"/>
          </a:p>
          <a:p>
            <a:endParaRPr lang="en-GB" dirty="0"/>
          </a:p>
          <a:p>
            <a:pPr marL="0" indent="0" algn="ctr">
              <a:spcAft>
                <a:spcPts val="3000"/>
              </a:spcAft>
              <a:buNone/>
            </a:pPr>
            <a:r>
              <a:rPr lang="en-GB" sz="4000" b="1" dirty="0" smtClean="0"/>
              <a:t>Email: </a:t>
            </a:r>
            <a:r>
              <a:rPr lang="en-GB" sz="4000" b="1" dirty="0" smtClean="0">
                <a:hlinkClick r:id="rId3"/>
              </a:rPr>
              <a:t>p.g.taylor@leeds.ac.uk</a:t>
            </a:r>
            <a:endParaRPr lang="en-GB" sz="4000" b="1" dirty="0" smtClean="0"/>
          </a:p>
          <a:p>
            <a:pPr marL="0" indent="0" algn="ctr">
              <a:buNone/>
            </a:pPr>
            <a:r>
              <a:rPr lang="en-GB" sz="4000" b="1" dirty="0" smtClean="0"/>
              <a:t>Project website: </a:t>
            </a:r>
            <a:r>
              <a:rPr lang="en-GB" sz="4000" b="1" dirty="0" smtClean="0">
                <a:hlinkClick r:id="rId4"/>
              </a:rPr>
              <a:t>www.c-madens.org</a:t>
            </a:r>
            <a:r>
              <a:rPr lang="en-GB" sz="4000" b="1" dirty="0" smtClean="0"/>
              <a:t> </a:t>
            </a:r>
            <a:endParaRPr lang="en-GB" sz="40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198250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Overview</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
        <p:nvSpPr>
          <p:cNvPr id="4" name="Content Placeholder 3"/>
          <p:cNvSpPr>
            <a:spLocks noGrp="1"/>
          </p:cNvSpPr>
          <p:nvPr>
            <p:ph idx="1"/>
          </p:nvPr>
        </p:nvSpPr>
        <p:spPr/>
        <p:txBody>
          <a:bodyPr>
            <a:normAutofit/>
          </a:bodyPr>
          <a:lstStyle/>
          <a:p>
            <a:r>
              <a:rPr lang="en-GB" sz="2200" dirty="0" smtClean="0"/>
              <a:t>Background</a:t>
            </a:r>
          </a:p>
          <a:p>
            <a:endParaRPr lang="en-GB" sz="2200" dirty="0" smtClean="0"/>
          </a:p>
          <a:p>
            <a:r>
              <a:rPr lang="en-GB" sz="2200" dirty="0" smtClean="0"/>
              <a:t>Research aims</a:t>
            </a:r>
          </a:p>
          <a:p>
            <a:endParaRPr lang="en-GB" sz="2200" dirty="0" smtClean="0"/>
          </a:p>
          <a:p>
            <a:r>
              <a:rPr lang="en-GB" sz="2200" dirty="0" smtClean="0"/>
              <a:t>Methods</a:t>
            </a:r>
          </a:p>
          <a:p>
            <a:endParaRPr lang="en-GB" sz="2200" dirty="0" smtClean="0"/>
          </a:p>
          <a:p>
            <a:r>
              <a:rPr lang="en-GB" sz="2200" dirty="0" smtClean="0"/>
              <a:t>Results</a:t>
            </a:r>
          </a:p>
          <a:p>
            <a:endParaRPr lang="en-GB" sz="2200" dirty="0" smtClean="0"/>
          </a:p>
          <a:p>
            <a:r>
              <a:rPr lang="en-GB" sz="2200" dirty="0" smtClean="0"/>
              <a:t>Conclusions</a:t>
            </a:r>
            <a:endParaRPr lang="en-GB" sz="2200" dirty="0"/>
          </a:p>
        </p:txBody>
      </p:sp>
    </p:spTree>
    <p:extLst>
      <p:ext uri="{BB962C8B-B14F-4D97-AF65-F5344CB8AC3E}">
        <p14:creationId xmlns:p14="http://schemas.microsoft.com/office/powerpoint/2010/main" val="311682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Background</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7" name="Content Placeholder 2"/>
          <p:cNvSpPr>
            <a:spLocks noGrp="1"/>
          </p:cNvSpPr>
          <p:nvPr>
            <p:ph idx="1"/>
          </p:nvPr>
        </p:nvSpPr>
        <p:spPr>
          <a:xfrm>
            <a:off x="457200" y="1600200"/>
            <a:ext cx="8229600" cy="4525963"/>
          </a:xfrm>
        </p:spPr>
        <p:txBody>
          <a:bodyPr>
            <a:noAutofit/>
          </a:bodyPr>
          <a:lstStyle/>
          <a:p>
            <a:r>
              <a:rPr lang="en-GB" sz="2200" dirty="0" smtClean="0"/>
              <a:t>Decentralised energy storage (DES) could play an important role in addressing the twin challenges of meeting increased energy demand and integrating new forms of low carbon energy supply. </a:t>
            </a:r>
          </a:p>
          <a:p>
            <a:r>
              <a:rPr lang="en-GB" sz="2200" dirty="0" smtClean="0"/>
              <a:t>DES can deliver services including: matching </a:t>
            </a:r>
            <a:r>
              <a:rPr lang="en-GB" sz="2200" dirty="0"/>
              <a:t>supply and demand over periods from seconds to </a:t>
            </a:r>
            <a:r>
              <a:rPr lang="en-GB" sz="2200" dirty="0" smtClean="0"/>
              <a:t>days; </a:t>
            </a:r>
            <a:r>
              <a:rPr lang="en-GB" sz="2200" dirty="0"/>
              <a:t>maximising the utilisation of existing and new </a:t>
            </a:r>
            <a:r>
              <a:rPr lang="en-GB" sz="2200" dirty="0" smtClean="0"/>
              <a:t>infrastructure; </a:t>
            </a:r>
            <a:r>
              <a:rPr lang="en-GB" sz="2200" dirty="0"/>
              <a:t>providing links between heat and electricity systems </a:t>
            </a:r>
            <a:r>
              <a:rPr lang="en-GB" sz="2200" dirty="0" smtClean="0"/>
              <a:t>and </a:t>
            </a:r>
            <a:r>
              <a:rPr lang="en-GB" sz="2200" dirty="0"/>
              <a:t>ensuring secure energy supplies. </a:t>
            </a:r>
            <a:endParaRPr lang="en-GB" sz="2200" dirty="0" smtClean="0"/>
          </a:p>
          <a:p>
            <a:r>
              <a:rPr lang="en-GB" sz="2200" dirty="0" smtClean="0"/>
              <a:t>To date, the technical </a:t>
            </a:r>
            <a:r>
              <a:rPr lang="en-GB" sz="2200" dirty="0"/>
              <a:t>development of </a:t>
            </a:r>
            <a:r>
              <a:rPr lang="en-GB" sz="2200" dirty="0" smtClean="0"/>
              <a:t>DES has </a:t>
            </a:r>
            <a:r>
              <a:rPr lang="en-GB" sz="2200" dirty="0"/>
              <a:t>received a lot of attention </a:t>
            </a:r>
            <a:r>
              <a:rPr lang="en-GB" sz="2200" dirty="0" smtClean="0"/>
              <a:t>- with </a:t>
            </a:r>
            <a:r>
              <a:rPr lang="en-GB" sz="2200" dirty="0"/>
              <a:t>new </a:t>
            </a:r>
            <a:r>
              <a:rPr lang="en-GB" sz="2200" dirty="0" smtClean="0"/>
              <a:t>technologies (e.g. Tesla Powerwall) and </a:t>
            </a:r>
            <a:r>
              <a:rPr lang="en-GB" sz="2200" dirty="0"/>
              <a:t>aggregation platforms </a:t>
            </a:r>
            <a:r>
              <a:rPr lang="en-GB" sz="2200" dirty="0" smtClean="0"/>
              <a:t>(e.g. </a:t>
            </a:r>
            <a:r>
              <a:rPr lang="en-GB" sz="2200" dirty="0" err="1"/>
              <a:t>Moixa’s</a:t>
            </a:r>
            <a:r>
              <a:rPr lang="en-GB" sz="2200" dirty="0"/>
              <a:t> </a:t>
            </a:r>
            <a:r>
              <a:rPr lang="en-GB" sz="2200" dirty="0" err="1" smtClean="0"/>
              <a:t>GridShare</a:t>
            </a:r>
            <a:r>
              <a:rPr lang="en-GB" sz="2200" dirty="0" smtClean="0"/>
              <a:t>) now available.</a:t>
            </a:r>
          </a:p>
          <a:p>
            <a:r>
              <a:rPr lang="en-GB" sz="2200" dirty="0" smtClean="0"/>
              <a:t>However, we have </a:t>
            </a:r>
            <a:r>
              <a:rPr lang="en-GB" sz="2200" dirty="0"/>
              <a:t>a limited understanding of the role that households and communities could play in owning or using </a:t>
            </a:r>
            <a:r>
              <a:rPr lang="en-GB" sz="2200" dirty="0" smtClean="0"/>
              <a:t>DES.</a:t>
            </a:r>
          </a:p>
          <a:p>
            <a:r>
              <a:rPr lang="en-GB" sz="2200" dirty="0" smtClean="0"/>
              <a:t>The EPSRC funded C-</a:t>
            </a:r>
            <a:r>
              <a:rPr lang="en-GB" sz="2200" dirty="0" err="1" smtClean="0"/>
              <a:t>MADEnS</a:t>
            </a:r>
            <a:r>
              <a:rPr lang="en-GB" sz="2200" dirty="0" smtClean="0"/>
              <a:t> project has been undertaking interdisciplinary research on DES for the last three years.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1968785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Aims of the research</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sz="half" idx="1"/>
          </p:nvPr>
        </p:nvSpPr>
        <p:spPr>
          <a:xfrm>
            <a:off x="457200" y="1600200"/>
            <a:ext cx="5050904" cy="4925144"/>
          </a:xfrm>
        </p:spPr>
        <p:txBody>
          <a:bodyPr>
            <a:noAutofit/>
          </a:bodyPr>
          <a:lstStyle/>
          <a:p>
            <a:r>
              <a:rPr lang="en-GB" sz="2200" dirty="0" smtClean="0"/>
              <a:t>To explore the </a:t>
            </a:r>
            <a:r>
              <a:rPr lang="en-GB" sz="2200" dirty="0"/>
              <a:t>role of consumers in the potential uptake of </a:t>
            </a:r>
            <a:r>
              <a:rPr lang="en-GB" sz="2200" dirty="0" smtClean="0"/>
              <a:t>household and community-scale storage</a:t>
            </a:r>
            <a:r>
              <a:rPr lang="en-GB" sz="2200" dirty="0"/>
              <a:t>. </a:t>
            </a:r>
            <a:endParaRPr lang="en-GB" sz="2200" dirty="0" smtClean="0"/>
          </a:p>
          <a:p>
            <a:r>
              <a:rPr lang="en-GB" sz="2200" dirty="0" smtClean="0"/>
              <a:t>Focus on three </a:t>
            </a:r>
            <a:r>
              <a:rPr lang="en-GB" sz="2200" dirty="0"/>
              <a:t>distinct but interlinked </a:t>
            </a:r>
            <a:r>
              <a:rPr lang="en-GB" sz="2200" dirty="0" smtClean="0"/>
              <a:t>aspects: </a:t>
            </a:r>
          </a:p>
          <a:p>
            <a:pPr marL="400050" lvl="1" indent="0">
              <a:buNone/>
            </a:pPr>
            <a:r>
              <a:rPr lang="en-GB" sz="2200" dirty="0" smtClean="0"/>
              <a:t>1</a:t>
            </a:r>
            <a:r>
              <a:rPr lang="en-GB" sz="2200" dirty="0"/>
              <a:t>) public </a:t>
            </a:r>
            <a:r>
              <a:rPr lang="en-GB" sz="2200" dirty="0" smtClean="0"/>
              <a:t>perceptions of </a:t>
            </a:r>
            <a:r>
              <a:rPr lang="en-GB" sz="2200" dirty="0"/>
              <a:t>decentralised energy </a:t>
            </a:r>
            <a:r>
              <a:rPr lang="en-GB" sz="2200" dirty="0" smtClean="0"/>
              <a:t>storage;</a:t>
            </a:r>
          </a:p>
          <a:p>
            <a:pPr marL="400050" lvl="1" indent="0">
              <a:buNone/>
            </a:pPr>
            <a:r>
              <a:rPr lang="en-GB" sz="2200" dirty="0" smtClean="0"/>
              <a:t>2</a:t>
            </a:r>
            <a:r>
              <a:rPr lang="en-GB" sz="2200" dirty="0"/>
              <a:t>) the likely non-traditional business models that will be appropriate for household ownership or use of </a:t>
            </a:r>
            <a:r>
              <a:rPr lang="en-GB" sz="2200" dirty="0" smtClean="0"/>
              <a:t>storage; </a:t>
            </a:r>
            <a:r>
              <a:rPr lang="en-GB" sz="2200" dirty="0"/>
              <a:t>and </a:t>
            </a:r>
            <a:endParaRPr lang="en-GB" sz="2200" dirty="0" smtClean="0"/>
          </a:p>
          <a:p>
            <a:pPr marL="400050" lvl="1" indent="0">
              <a:buNone/>
            </a:pPr>
            <a:r>
              <a:rPr lang="en-GB" sz="2200" dirty="0" smtClean="0"/>
              <a:t>3</a:t>
            </a:r>
            <a:r>
              <a:rPr lang="en-GB" sz="2200" dirty="0"/>
              <a:t>) the policy and regulatory barriers that these business models may </a:t>
            </a:r>
            <a:r>
              <a:rPr lang="en-GB" sz="2200" dirty="0" smtClean="0"/>
              <a:t>face.</a:t>
            </a:r>
          </a:p>
        </p:txBody>
      </p:sp>
      <p:pic>
        <p:nvPicPr>
          <p:cNvPr id="11" name="Picture 11" descr="Image result for housing leed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52042"/>
            <a:ext cx="3031068" cy="22733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Image result for solar panel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546" r="23689"/>
          <a:stretch/>
        </p:blipFill>
        <p:spPr bwMode="auto">
          <a:xfrm>
            <a:off x="5580112" y="1667693"/>
            <a:ext cx="3024337" cy="2265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3965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83799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Household &amp; community batteries</a:t>
            </a:r>
            <a:endParaRPr lang="en-GB" altLang="en-US" sz="3200" dirty="0">
              <a:solidFill>
                <a:srgbClr val="000005"/>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grpSp>
        <p:nvGrpSpPr>
          <p:cNvPr id="4" name="Group 3"/>
          <p:cNvGrpSpPr/>
          <p:nvPr/>
        </p:nvGrpSpPr>
        <p:grpSpPr>
          <a:xfrm>
            <a:off x="983854" y="1340768"/>
            <a:ext cx="3085626" cy="2605542"/>
            <a:chOff x="983854" y="1340768"/>
            <a:chExt cx="3085626" cy="2605542"/>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54" y="1340768"/>
              <a:ext cx="3085626" cy="2605542"/>
            </a:xfrm>
            <a:prstGeom prst="rect">
              <a:avLst/>
            </a:prstGeom>
          </p:spPr>
        </p:pic>
        <p:sp>
          <p:nvSpPr>
            <p:cNvPr id="3" name="Rounded Rectangular Callout 2"/>
            <p:cNvSpPr/>
            <p:nvPr/>
          </p:nvSpPr>
          <p:spPr>
            <a:xfrm>
              <a:off x="1475656" y="1412776"/>
              <a:ext cx="1869440" cy="360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PV but no battery</a:t>
              </a:r>
              <a:endParaRPr lang="en-GB" dirty="0"/>
            </a:p>
          </p:txBody>
        </p:sp>
      </p:gr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grpSp>
        <p:nvGrpSpPr>
          <p:cNvPr id="5" name="Group 4"/>
          <p:cNvGrpSpPr/>
          <p:nvPr/>
        </p:nvGrpSpPr>
        <p:grpSpPr>
          <a:xfrm>
            <a:off x="971595" y="3933056"/>
            <a:ext cx="3085626" cy="2880320"/>
            <a:chOff x="971595" y="3933056"/>
            <a:chExt cx="3085626" cy="2880320"/>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95" y="4207834"/>
              <a:ext cx="3085626" cy="2605542"/>
            </a:xfrm>
            <a:prstGeom prst="rect">
              <a:avLst/>
            </a:prstGeom>
          </p:spPr>
        </p:pic>
        <p:sp>
          <p:nvSpPr>
            <p:cNvPr id="13" name="Rounded Rectangular Callout 12"/>
            <p:cNvSpPr/>
            <p:nvPr/>
          </p:nvSpPr>
          <p:spPr>
            <a:xfrm>
              <a:off x="971595" y="3933056"/>
              <a:ext cx="2753447" cy="360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PV with linked batteries</a:t>
              </a:r>
              <a:endParaRPr lang="en-GB" dirty="0"/>
            </a:p>
          </p:txBody>
        </p:sp>
      </p:grpSp>
      <p:grpSp>
        <p:nvGrpSpPr>
          <p:cNvPr id="6" name="Group 5"/>
          <p:cNvGrpSpPr/>
          <p:nvPr/>
        </p:nvGrpSpPr>
        <p:grpSpPr>
          <a:xfrm>
            <a:off x="5252299" y="3914510"/>
            <a:ext cx="3064619" cy="2898866"/>
            <a:chOff x="5252299" y="3914510"/>
            <a:chExt cx="3064619" cy="2898866"/>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937" y="4242749"/>
              <a:ext cx="3041981" cy="2570627"/>
            </a:xfrm>
            <a:prstGeom prst="rect">
              <a:avLst/>
            </a:prstGeom>
          </p:spPr>
        </p:pic>
        <p:sp>
          <p:nvSpPr>
            <p:cNvPr id="17" name="Rounded Rectangular Callout 16"/>
            <p:cNvSpPr/>
            <p:nvPr/>
          </p:nvSpPr>
          <p:spPr>
            <a:xfrm>
              <a:off x="5252299" y="3914510"/>
              <a:ext cx="2776085" cy="360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PV with community battery</a:t>
              </a:r>
              <a:endParaRPr lang="en-GB" dirty="0"/>
            </a:p>
          </p:txBody>
        </p:sp>
      </p:grpSp>
      <p:pic>
        <p:nvPicPr>
          <p:cNvPr id="10" name="Content Placeholder 9"/>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5252299" y="1340768"/>
            <a:ext cx="3089989" cy="2605542"/>
          </a:xfrm>
        </p:spPr>
      </p:pic>
      <p:sp>
        <p:nvSpPr>
          <p:cNvPr id="12" name="Rounded Rectangular Callout 11"/>
          <p:cNvSpPr/>
          <p:nvPr/>
        </p:nvSpPr>
        <p:spPr>
          <a:xfrm>
            <a:off x="5274937" y="1412776"/>
            <a:ext cx="2753447" cy="3600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PV with individual battery</a:t>
            </a:r>
            <a:endParaRPr lang="en-GB" dirty="0"/>
          </a:p>
        </p:txBody>
      </p:sp>
      <p:sp>
        <p:nvSpPr>
          <p:cNvPr id="18" name="TextBox 17"/>
          <p:cNvSpPr txBox="1"/>
          <p:nvPr/>
        </p:nvSpPr>
        <p:spPr>
          <a:xfrm>
            <a:off x="0" y="6525328"/>
            <a:ext cx="3131840" cy="276999"/>
          </a:xfrm>
          <a:prstGeom prst="rect">
            <a:avLst/>
          </a:prstGeom>
          <a:noFill/>
        </p:spPr>
        <p:txBody>
          <a:bodyPr wrap="square" rtlCol="0">
            <a:spAutoFit/>
          </a:bodyPr>
          <a:lstStyle/>
          <a:p>
            <a:r>
              <a:rPr lang="en-GB" sz="1200" dirty="0" smtClean="0"/>
              <a:t>Source: Andrew Pimm</a:t>
            </a:r>
            <a:endParaRPr lang="en-GB" sz="1200" dirty="0"/>
          </a:p>
        </p:txBody>
      </p:sp>
    </p:spTree>
    <p:extLst>
      <p:ext uri="{BB962C8B-B14F-4D97-AF65-F5344CB8AC3E}">
        <p14:creationId xmlns:p14="http://schemas.microsoft.com/office/powerpoint/2010/main" val="82779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4876800"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Methods</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r>
              <a:rPr lang="en-GB" sz="2200" dirty="0" smtClean="0"/>
              <a:t>Mixed methods approach combining:</a:t>
            </a:r>
          </a:p>
          <a:p>
            <a:r>
              <a:rPr lang="en-GB" sz="2200" dirty="0" smtClean="0"/>
              <a:t>Four focus </a:t>
            </a:r>
            <a:r>
              <a:rPr lang="en-GB" sz="2200" dirty="0"/>
              <a:t>groups with the </a:t>
            </a:r>
            <a:r>
              <a:rPr lang="en-GB" sz="2200" dirty="0" smtClean="0"/>
              <a:t>public;</a:t>
            </a:r>
          </a:p>
          <a:p>
            <a:r>
              <a:rPr lang="en-GB" sz="2200" dirty="0" smtClean="0"/>
              <a:t>Nationwide </a:t>
            </a:r>
            <a:r>
              <a:rPr lang="en-GB" sz="2200" dirty="0"/>
              <a:t>survey of </a:t>
            </a:r>
            <a:r>
              <a:rPr lang="en-GB" sz="2200" dirty="0" smtClean="0"/>
              <a:t>949 households;</a:t>
            </a:r>
          </a:p>
          <a:p>
            <a:r>
              <a:rPr lang="en-GB" sz="2200" dirty="0"/>
              <a:t>R</a:t>
            </a:r>
            <a:r>
              <a:rPr lang="en-GB" sz="2200" dirty="0" smtClean="0"/>
              <a:t>eviews </a:t>
            </a:r>
            <a:r>
              <a:rPr lang="en-GB" sz="2200" dirty="0"/>
              <a:t>of business model case studies and international energy storage </a:t>
            </a:r>
            <a:r>
              <a:rPr lang="en-GB" sz="2200" dirty="0" smtClean="0"/>
              <a:t>policy;</a:t>
            </a:r>
            <a:endParaRPr lang="en-GB" sz="2200" dirty="0" smtClean="0"/>
          </a:p>
          <a:p>
            <a:r>
              <a:rPr lang="en-GB" sz="2200" dirty="0" smtClean="0"/>
              <a:t>Semi-structured </a:t>
            </a:r>
            <a:r>
              <a:rPr lang="en-GB" sz="2200" dirty="0"/>
              <a:t>interviews with storage technology developers</a:t>
            </a:r>
            <a:r>
              <a:rPr lang="en-GB" sz="2200" dirty="0" smtClean="0"/>
              <a:t>.</a:t>
            </a:r>
          </a:p>
          <a:p>
            <a:endParaRPr lang="en-GB" sz="2200" dirty="0"/>
          </a:p>
          <a:p>
            <a:pPr marL="0" indent="0">
              <a:buNone/>
            </a:pPr>
            <a:r>
              <a:rPr lang="en-GB" sz="2200" dirty="0"/>
              <a:t>To understand public perceptions </a:t>
            </a:r>
            <a:r>
              <a:rPr lang="en-GB" sz="2200" dirty="0" smtClean="0"/>
              <a:t>we </a:t>
            </a:r>
            <a:r>
              <a:rPr lang="en-GB" sz="2200" dirty="0"/>
              <a:t>applied an approach based on the Energy Cultures Framework (ECF) (Stephenson </a:t>
            </a:r>
            <a:r>
              <a:rPr lang="en-GB" sz="2200" i="1" dirty="0"/>
              <a:t>et al</a:t>
            </a:r>
            <a:r>
              <a:rPr lang="en-GB" sz="2200" dirty="0"/>
              <a:t>, 2010</a:t>
            </a:r>
            <a:r>
              <a:rPr lang="en-GB" sz="2200" dirty="0" smtClean="0"/>
              <a:t>).</a:t>
            </a:r>
            <a:endParaRPr lang="en-GB" sz="2200" dirty="0"/>
          </a:p>
          <a:p>
            <a:endParaRPr lang="en-GB"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18876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621968"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Understanding public perceptions</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pic>
        <p:nvPicPr>
          <p:cNvPr id="9" name="Content Placeholder 3"/>
          <p:cNvPicPr>
            <a:picLocks/>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68822" y="2256569"/>
            <a:ext cx="5750230" cy="3260663"/>
          </a:xfrm>
          <a:prstGeom prst="rect">
            <a:avLst/>
          </a:prstGeom>
        </p:spPr>
      </p:pic>
      <p:grpSp>
        <p:nvGrpSpPr>
          <p:cNvPr id="5" name="Group 4"/>
          <p:cNvGrpSpPr/>
          <p:nvPr/>
        </p:nvGrpSpPr>
        <p:grpSpPr>
          <a:xfrm>
            <a:off x="5460207" y="3243135"/>
            <a:ext cx="2494359" cy="1016838"/>
            <a:chOff x="5460207" y="3243135"/>
            <a:chExt cx="2494359" cy="1016838"/>
          </a:xfrm>
        </p:grpSpPr>
        <p:sp>
          <p:nvSpPr>
            <p:cNvPr id="11" name="TextBox 10"/>
            <p:cNvSpPr txBox="1"/>
            <p:nvPr/>
          </p:nvSpPr>
          <p:spPr>
            <a:xfrm>
              <a:off x="5460207" y="3959891"/>
              <a:ext cx="759619" cy="300082"/>
            </a:xfrm>
            <a:prstGeom prst="rect">
              <a:avLst/>
            </a:prstGeom>
            <a:solidFill>
              <a:schemeClr val="tx2">
                <a:lumMod val="50000"/>
              </a:schemeClr>
            </a:solidFill>
          </p:spPr>
          <p:txBody>
            <a:bodyPr>
              <a:spAutoFit/>
            </a:bodyPr>
            <a:lstStyle/>
            <a:p>
              <a:pPr algn="ctr">
                <a:defRPr/>
              </a:pPr>
              <a:r>
                <a:rPr lang="en-GB" sz="1350" dirty="0">
                  <a:solidFill>
                    <a:schemeClr val="bg1"/>
                  </a:solidFill>
                  <a:latin typeface="Century Gothic" panose="020B0502020202020204" pitchFamily="34" charset="0"/>
                </a:rPr>
                <a:t>DO</a:t>
              </a:r>
            </a:p>
          </p:txBody>
        </p:sp>
        <p:sp>
          <p:nvSpPr>
            <p:cNvPr id="13" name="Rounded Rectangular Callout 12"/>
            <p:cNvSpPr/>
            <p:nvPr/>
          </p:nvSpPr>
          <p:spPr>
            <a:xfrm rot="1037450">
              <a:off x="6331744" y="3243135"/>
              <a:ext cx="1622822" cy="685800"/>
            </a:xfrm>
            <a:prstGeom prst="wedgeRoundRectCallout">
              <a:avLst>
                <a:gd name="adj1" fmla="val -45722"/>
                <a:gd name="adj2" fmla="val 103785"/>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chemeClr val="tx2">
                      <a:lumMod val="50000"/>
                    </a:schemeClr>
                  </a:solidFill>
                  <a:latin typeface="Century Gothic" panose="020B0502020202020204" pitchFamily="34" charset="0"/>
                </a:rPr>
                <a:t>Everyday actions</a:t>
              </a:r>
            </a:p>
          </p:txBody>
        </p:sp>
      </p:grpSp>
      <p:grpSp>
        <p:nvGrpSpPr>
          <p:cNvPr id="3" name="Group 2"/>
          <p:cNvGrpSpPr/>
          <p:nvPr/>
        </p:nvGrpSpPr>
        <p:grpSpPr>
          <a:xfrm>
            <a:off x="2364581" y="1827482"/>
            <a:ext cx="2658667" cy="1153760"/>
            <a:chOff x="2364581" y="1827482"/>
            <a:chExt cx="2658667" cy="1153760"/>
          </a:xfrm>
        </p:grpSpPr>
        <p:sp>
          <p:nvSpPr>
            <p:cNvPr id="10" name="TextBox 9"/>
            <p:cNvSpPr txBox="1"/>
            <p:nvPr/>
          </p:nvSpPr>
          <p:spPr>
            <a:xfrm>
              <a:off x="4163617" y="2681160"/>
              <a:ext cx="859631" cy="300082"/>
            </a:xfrm>
            <a:prstGeom prst="rect">
              <a:avLst/>
            </a:prstGeom>
            <a:solidFill>
              <a:schemeClr val="tx2">
                <a:lumMod val="50000"/>
              </a:schemeClr>
            </a:solidFill>
          </p:spPr>
          <p:txBody>
            <a:bodyPr>
              <a:spAutoFit/>
            </a:bodyPr>
            <a:lstStyle/>
            <a:p>
              <a:pPr algn="ctr">
                <a:defRPr/>
              </a:pPr>
              <a:r>
                <a:rPr lang="en-GB" sz="1350" dirty="0">
                  <a:solidFill>
                    <a:schemeClr val="bg1"/>
                  </a:solidFill>
                  <a:latin typeface="Century Gothic" panose="020B0502020202020204" pitchFamily="34" charset="0"/>
                </a:rPr>
                <a:t>HAVE</a:t>
              </a:r>
            </a:p>
          </p:txBody>
        </p:sp>
        <p:sp>
          <p:nvSpPr>
            <p:cNvPr id="14" name="Rounded Rectangular Callout 13"/>
            <p:cNvSpPr/>
            <p:nvPr/>
          </p:nvSpPr>
          <p:spPr>
            <a:xfrm rot="226439" flipH="1">
              <a:off x="2364581" y="1827482"/>
              <a:ext cx="1958579" cy="701279"/>
            </a:xfrm>
            <a:prstGeom prst="wedgeRoundRectCallout">
              <a:avLst>
                <a:gd name="adj1" fmla="val -45722"/>
                <a:gd name="adj2" fmla="val 103785"/>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chemeClr val="tx2">
                      <a:lumMod val="50000"/>
                    </a:schemeClr>
                  </a:solidFill>
                  <a:latin typeface="Century Gothic" panose="020B0502020202020204" pitchFamily="34" charset="0"/>
                </a:rPr>
                <a:t>Available objects, technologies and individuals</a:t>
              </a:r>
            </a:p>
          </p:txBody>
        </p:sp>
      </p:grpSp>
      <p:grpSp>
        <p:nvGrpSpPr>
          <p:cNvPr id="6" name="Group 5"/>
          <p:cNvGrpSpPr/>
          <p:nvPr/>
        </p:nvGrpSpPr>
        <p:grpSpPr>
          <a:xfrm>
            <a:off x="1857593" y="3112042"/>
            <a:ext cx="2223870" cy="1036013"/>
            <a:chOff x="1857593" y="3112042"/>
            <a:chExt cx="2223870" cy="1036013"/>
          </a:xfrm>
        </p:grpSpPr>
        <p:sp>
          <p:nvSpPr>
            <p:cNvPr id="12" name="TextBox 11"/>
            <p:cNvSpPr txBox="1"/>
            <p:nvPr/>
          </p:nvSpPr>
          <p:spPr>
            <a:xfrm>
              <a:off x="3376613" y="3847973"/>
              <a:ext cx="704850" cy="300082"/>
            </a:xfrm>
            <a:prstGeom prst="rect">
              <a:avLst/>
            </a:prstGeom>
            <a:solidFill>
              <a:schemeClr val="tx2">
                <a:lumMod val="50000"/>
              </a:schemeClr>
            </a:solidFill>
            <a:ln>
              <a:solidFill>
                <a:schemeClr val="tx1">
                  <a:lumMod val="95000"/>
                  <a:lumOff val="5000"/>
                </a:schemeClr>
              </a:solidFill>
            </a:ln>
          </p:spPr>
          <p:txBody>
            <a:bodyPr>
              <a:spAutoFit/>
            </a:bodyPr>
            <a:lstStyle/>
            <a:p>
              <a:pPr algn="ctr">
                <a:defRPr/>
              </a:pPr>
              <a:r>
                <a:rPr lang="en-GB" sz="1350" dirty="0">
                  <a:solidFill>
                    <a:schemeClr val="bg1"/>
                  </a:solidFill>
                  <a:latin typeface="Century Gothic" panose="020B0502020202020204" pitchFamily="34" charset="0"/>
                </a:rPr>
                <a:t>THINK</a:t>
              </a:r>
            </a:p>
          </p:txBody>
        </p:sp>
        <p:sp>
          <p:nvSpPr>
            <p:cNvPr id="15" name="Rounded Rectangular Callout 14"/>
            <p:cNvSpPr/>
            <p:nvPr/>
          </p:nvSpPr>
          <p:spPr>
            <a:xfrm rot="21258717" flipH="1">
              <a:off x="1857593" y="3112042"/>
              <a:ext cx="1500188" cy="685800"/>
            </a:xfrm>
            <a:prstGeom prst="wedgeRoundRectCallout">
              <a:avLst>
                <a:gd name="adj1" fmla="val -45722"/>
                <a:gd name="adj2" fmla="val 103785"/>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chemeClr val="tx2">
                      <a:lumMod val="50000"/>
                    </a:schemeClr>
                  </a:solidFill>
                  <a:latin typeface="Century Gothic" panose="020B0502020202020204" pitchFamily="34" charset="0"/>
                </a:rPr>
                <a:t>Expectations of a particular service</a:t>
              </a:r>
            </a:p>
          </p:txBody>
        </p:sp>
      </p:grpSp>
      <p:sp>
        <p:nvSpPr>
          <p:cNvPr id="16" name="Rectangle 16"/>
          <p:cNvSpPr>
            <a:spLocks noChangeArrowheads="1"/>
          </p:cNvSpPr>
          <p:nvPr/>
        </p:nvSpPr>
        <p:spPr bwMode="auto">
          <a:xfrm>
            <a:off x="2286000" y="2749025"/>
            <a:ext cx="4572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GB" altLang="en-US" sz="1350">
              <a:latin typeface="Century Gothic" panose="020B0502020202020204" pitchFamily="34" charset="0"/>
            </a:endParaRPr>
          </a:p>
        </p:txBody>
      </p:sp>
      <p:sp>
        <p:nvSpPr>
          <p:cNvPr id="4" name="Rectangle 3"/>
          <p:cNvSpPr/>
          <p:nvPr/>
        </p:nvSpPr>
        <p:spPr>
          <a:xfrm>
            <a:off x="1691680" y="5781685"/>
            <a:ext cx="5832648" cy="400110"/>
          </a:xfrm>
          <a:prstGeom prst="rect">
            <a:avLst/>
          </a:prstGeom>
        </p:spPr>
        <p:txBody>
          <a:bodyPr wrap="square">
            <a:spAutoFit/>
          </a:bodyPr>
          <a:lstStyle/>
          <a:p>
            <a:pPr algn="ctr"/>
            <a:r>
              <a:rPr lang="en-GB" sz="2000" b="1" dirty="0"/>
              <a:t>Energy Cultures Framework </a:t>
            </a:r>
            <a:r>
              <a:rPr lang="en-GB" sz="2000" b="1" dirty="0" smtClean="0"/>
              <a:t>(Stephenson </a:t>
            </a:r>
            <a:r>
              <a:rPr lang="en-GB" sz="2000" b="1" i="1" dirty="0"/>
              <a:t>et al</a:t>
            </a:r>
            <a:r>
              <a:rPr lang="en-GB" sz="2000" b="1" dirty="0"/>
              <a:t>, 2010)</a:t>
            </a:r>
          </a:p>
        </p:txBody>
      </p:sp>
    </p:spTree>
    <p:extLst>
      <p:ext uri="{BB962C8B-B14F-4D97-AF65-F5344CB8AC3E}">
        <p14:creationId xmlns:p14="http://schemas.microsoft.com/office/powerpoint/2010/main" val="30994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6"/>
          <p:cNvSpPr txBox="1">
            <a:spLocks noChangeArrowheads="1"/>
          </p:cNvSpPr>
          <p:nvPr/>
        </p:nvSpPr>
        <p:spPr bwMode="ltGray">
          <a:xfrm>
            <a:off x="326296" y="305753"/>
            <a:ext cx="611791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public perceptions (1)</a:t>
            </a:r>
            <a:endParaRPr lang="en-GB" altLang="en-US" sz="3200" dirty="0">
              <a:solidFill>
                <a:srgbClr val="000005"/>
              </a:solidFill>
            </a:endParaRPr>
          </a:p>
        </p:txBody>
      </p:sp>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r>
              <a:rPr lang="en-GB" sz="2200" dirty="0"/>
              <a:t>The general public is not currently well informed about either household or community-level DES. </a:t>
            </a:r>
            <a:endParaRPr lang="en-GB" sz="2200" dirty="0" smtClean="0"/>
          </a:p>
          <a:p>
            <a:pPr lvl="1"/>
            <a:r>
              <a:rPr lang="en-GB" sz="1600" dirty="0" smtClean="0"/>
              <a:t>Only 19% of people were “familiar” or “very familiar” with energy storage in the home or community</a:t>
            </a:r>
          </a:p>
          <a:p>
            <a:pPr lvl="1"/>
            <a:endParaRPr lang="en-GB" sz="1600" dirty="0" smtClean="0"/>
          </a:p>
          <a:p>
            <a:pPr marL="57150" indent="0">
              <a:buNone/>
            </a:pPr>
            <a:r>
              <a:rPr lang="en-GB" sz="2200" dirty="0" smtClean="0"/>
              <a:t>Both </a:t>
            </a:r>
            <a:r>
              <a:rPr lang="en-GB" sz="2200" dirty="0"/>
              <a:t>local and central government are seen as playing an important role in delivering credible information and practical support to help householders adopt the technology or in delivering community-level schemes. </a:t>
            </a:r>
            <a:endParaRPr lang="en-GB" sz="2200" dirty="0" smtClean="0"/>
          </a:p>
          <a:p>
            <a:pPr marL="400050" lvl="1" indent="0">
              <a:buNone/>
            </a:pPr>
            <a:r>
              <a:rPr lang="en-GB" sz="1600" i="1" dirty="0" smtClean="0"/>
              <a:t>Female </a:t>
            </a:r>
            <a:r>
              <a:rPr lang="en-GB" sz="1600" i="1" dirty="0"/>
              <a:t>4: </a:t>
            </a:r>
            <a:r>
              <a:rPr lang="en-GB" sz="1600" i="1" dirty="0" smtClean="0"/>
              <a:t>“Yeah</a:t>
            </a:r>
            <a:r>
              <a:rPr lang="en-GB" sz="1600" i="1" dirty="0"/>
              <a:t>, for your needs, the needs of your house, you know; this is how much electricity your solar panels have created; this is how much you’ve used. (…) to kind of assess how you live for a week, to see the peaks and troughs, when you use your electricity, to be able to work out that way what would benefit you better, using the electricity</a:t>
            </a:r>
            <a:r>
              <a:rPr lang="en-GB" sz="1600" i="1" dirty="0" smtClean="0"/>
              <a:t>.”</a:t>
            </a:r>
            <a:endParaRPr lang="en-GB" sz="1600" dirty="0"/>
          </a:p>
          <a:p>
            <a:pPr marL="400050" lvl="1" indent="0">
              <a:spcBef>
                <a:spcPts val="0"/>
              </a:spcBef>
              <a:buNone/>
            </a:pPr>
            <a:endParaRPr lang="en-GB" sz="1600" i="1" dirty="0"/>
          </a:p>
          <a:p>
            <a:pPr marL="400050" lvl="1" indent="0">
              <a:buNone/>
            </a:pPr>
            <a:r>
              <a:rPr lang="en-GB" sz="1600" i="1" dirty="0" smtClean="0"/>
              <a:t>Male </a:t>
            </a:r>
            <a:r>
              <a:rPr lang="en-GB" sz="1600" i="1" dirty="0"/>
              <a:t>5: </a:t>
            </a:r>
            <a:r>
              <a:rPr lang="en-GB" sz="1600" i="1" dirty="0" smtClean="0"/>
              <a:t>“It </a:t>
            </a:r>
            <a:r>
              <a:rPr lang="en-GB" sz="1600" i="1" dirty="0"/>
              <a:t>would be about trust so I’d want somebody I could trust and I would like to think I could trust the information the government provided me rather than 1 of 50 companies that would be telling me I needed this when this company said I needed this</a:t>
            </a:r>
            <a:r>
              <a:rPr lang="en-GB" sz="1600" i="1" dirty="0" smtClean="0"/>
              <a:t>.”</a:t>
            </a:r>
            <a:endParaRPr lang="en-GB" sz="1600" dirty="0"/>
          </a:p>
          <a:p>
            <a:endParaRPr lang="en-GB" sz="1600" dirty="0" smtClean="0"/>
          </a:p>
          <a:p>
            <a:pPr marL="0" indent="0">
              <a:buNone/>
            </a:pPr>
            <a:endParaRPr lang="en-GB" sz="2000"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Tree>
    <p:extLst>
      <p:ext uri="{BB962C8B-B14F-4D97-AF65-F5344CB8AC3E}">
        <p14:creationId xmlns:p14="http://schemas.microsoft.com/office/powerpoint/2010/main" val="6841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8"/>
          <p:cNvSpPr>
            <a:spLocks noChangeShapeType="1"/>
          </p:cNvSpPr>
          <p:nvPr/>
        </p:nvSpPr>
        <p:spPr bwMode="gray">
          <a:xfrm>
            <a:off x="79375" y="1341438"/>
            <a:ext cx="89836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5"/>
              </a:solidFill>
            </a:endParaRPr>
          </a:p>
        </p:txBody>
      </p:sp>
      <p:sp>
        <p:nvSpPr>
          <p:cNvPr id="8" name="Content Placeholder 2"/>
          <p:cNvSpPr>
            <a:spLocks noGrp="1"/>
          </p:cNvSpPr>
          <p:nvPr>
            <p:ph idx="1"/>
          </p:nvPr>
        </p:nvSpPr>
        <p:spPr/>
        <p:txBody>
          <a:bodyPr>
            <a:noAutofit/>
          </a:bodyPr>
          <a:lstStyle/>
          <a:p>
            <a:pPr marL="0" indent="0">
              <a:buNone/>
            </a:pPr>
            <a:r>
              <a:rPr lang="en-GB" sz="2200" dirty="0"/>
              <a:t>Yet, at the same time, a lack of trust in both public and private institutions may present a significant barrier and consumers’ experience (good or bad) with previous schemes, such as the installation of PV, can also be an important factor. </a:t>
            </a:r>
            <a:endParaRPr lang="en-GB" sz="2200" dirty="0" smtClean="0"/>
          </a:p>
          <a:p>
            <a:pPr marL="0" indent="0">
              <a:buNone/>
            </a:pPr>
            <a:endParaRPr lang="en-GB" sz="1600" dirty="0"/>
          </a:p>
          <a:p>
            <a:pPr marL="400050" lvl="1" indent="0">
              <a:buNone/>
            </a:pPr>
            <a:r>
              <a:rPr lang="en-GB" sz="1600" i="1" dirty="0" smtClean="0"/>
              <a:t>Female </a:t>
            </a:r>
            <a:r>
              <a:rPr lang="en-GB" sz="1600" i="1" dirty="0"/>
              <a:t>1: </a:t>
            </a:r>
            <a:r>
              <a:rPr lang="en-GB" sz="1600" i="1" dirty="0" smtClean="0"/>
              <a:t>“(…)  </a:t>
            </a:r>
            <a:r>
              <a:rPr lang="en-GB" sz="1600" i="1" dirty="0"/>
              <a:t>basically, both the council and the energy suppliers are going to be out for themselves, so somebody independent to both, who’s just there to tell you exactly what it is that you’re using, what you’re burning, what you’re saving</a:t>
            </a:r>
            <a:r>
              <a:rPr lang="en-GB" sz="1600" i="1" dirty="0" smtClean="0"/>
              <a:t>..”</a:t>
            </a:r>
            <a:endParaRPr lang="en-GB" sz="1600" dirty="0"/>
          </a:p>
          <a:p>
            <a:pPr marL="400050" lvl="1" indent="0">
              <a:buNone/>
            </a:pPr>
            <a:endParaRPr lang="en-GB" sz="1600" i="1" dirty="0" smtClean="0"/>
          </a:p>
          <a:p>
            <a:pPr marL="0" indent="0">
              <a:buNone/>
            </a:pPr>
            <a:r>
              <a:rPr lang="en-GB" sz="2200" dirty="0"/>
              <a:t>Under current market arrangements and with traditional business models, there is little financial benefit to householders from installing DES, even if they have PV installed and this presents a major barrier. </a:t>
            </a:r>
          </a:p>
          <a:p>
            <a:endParaRPr lang="en-GB" sz="1600" dirty="0" smtClean="0"/>
          </a:p>
          <a:p>
            <a:pPr marL="400050" lvl="1" indent="0">
              <a:buNone/>
            </a:pPr>
            <a:r>
              <a:rPr lang="en-GB" sz="1600" i="1" dirty="0"/>
              <a:t>Male 2: </a:t>
            </a:r>
            <a:r>
              <a:rPr lang="en-GB" sz="1600" i="1" dirty="0" smtClean="0"/>
              <a:t>“I </a:t>
            </a:r>
            <a:r>
              <a:rPr lang="en-GB" sz="1600" i="1" dirty="0"/>
              <a:t>suppose at the end of the day it comes down to the fact what are the benefits for me and how long is it going to take me to get those benefits and to get back what I’m putting in.  Ultimately I think that’s the way that most people are going to look at it</a:t>
            </a:r>
            <a:r>
              <a:rPr lang="en-GB" sz="1600" i="1" dirty="0" smtClean="0"/>
              <a:t>.”  </a:t>
            </a:r>
            <a:endParaRPr lang="en-GB" sz="1600" i="1" dirty="0"/>
          </a:p>
          <a:p>
            <a:pPr marL="400050" lvl="1" indent="0">
              <a:buNone/>
            </a:pPr>
            <a:endParaRPr lang="en-GB" sz="1600" i="1" dirty="0"/>
          </a:p>
          <a:p>
            <a:pPr marL="0" indent="0">
              <a:buNone/>
            </a:pPr>
            <a:r>
              <a:rPr lang="en-GB" sz="20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495"/>
            <a:ext cx="1872498" cy="936249"/>
          </a:xfrm>
          <a:prstGeom prst="rect">
            <a:avLst/>
          </a:prstGeom>
        </p:spPr>
      </p:pic>
      <p:sp>
        <p:nvSpPr>
          <p:cNvPr id="6" name="Text Box 6"/>
          <p:cNvSpPr txBox="1">
            <a:spLocks noChangeArrowheads="1"/>
          </p:cNvSpPr>
          <p:nvPr/>
        </p:nvSpPr>
        <p:spPr bwMode="ltGray">
          <a:xfrm>
            <a:off x="326296" y="305753"/>
            <a:ext cx="6117912" cy="7381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20000"/>
              </a:spcBef>
              <a:spcAft>
                <a:spcPct val="0"/>
              </a:spcAft>
              <a:defRPr sz="2000">
                <a:solidFill>
                  <a:schemeClr val="tx1"/>
                </a:solidFill>
                <a:latin typeface="Arial" panose="020B0604020202020204" pitchFamily="34" charset="0"/>
              </a:defRPr>
            </a:lvl6pPr>
            <a:lvl7pPr marL="2971800" indent="-228600" eaLnBrk="0" fontAlgn="base" hangingPunct="0">
              <a:spcBef>
                <a:spcPct val="20000"/>
              </a:spcBef>
              <a:spcAft>
                <a:spcPct val="0"/>
              </a:spcAft>
              <a:defRPr sz="2000">
                <a:solidFill>
                  <a:schemeClr val="tx1"/>
                </a:solidFill>
                <a:latin typeface="Arial" panose="020B0604020202020204" pitchFamily="34" charset="0"/>
              </a:defRPr>
            </a:lvl7pPr>
            <a:lvl8pPr marL="3429000" indent="-228600" eaLnBrk="0" fontAlgn="base" hangingPunct="0">
              <a:spcBef>
                <a:spcPct val="20000"/>
              </a:spcBef>
              <a:spcAft>
                <a:spcPct val="0"/>
              </a:spcAft>
              <a:defRPr sz="2000">
                <a:solidFill>
                  <a:schemeClr val="tx1"/>
                </a:solidFill>
                <a:latin typeface="Arial" panose="020B0604020202020204" pitchFamily="34" charset="0"/>
              </a:defRPr>
            </a:lvl8pPr>
            <a:lvl9pPr marL="3886200" indent="-228600" eaLnBrk="0" fontAlgn="base" hangingPunct="0">
              <a:spcBef>
                <a:spcPct val="20000"/>
              </a:spcBef>
              <a:spcAft>
                <a:spcPct val="0"/>
              </a:spcAft>
              <a:defRPr sz="2000">
                <a:solidFill>
                  <a:schemeClr val="tx1"/>
                </a:solidFill>
                <a:latin typeface="Arial" panose="020B0604020202020204" pitchFamily="34" charset="0"/>
              </a:defRPr>
            </a:lvl9pPr>
          </a:lstStyle>
          <a:p>
            <a:pPr>
              <a:spcBef>
                <a:spcPct val="0"/>
              </a:spcBef>
            </a:pPr>
            <a:r>
              <a:rPr lang="en-GB" sz="3200" b="1" dirty="0" smtClean="0">
                <a:solidFill>
                  <a:srgbClr val="000005"/>
                </a:solidFill>
              </a:rPr>
              <a:t>Results: public perceptions (2)</a:t>
            </a:r>
            <a:endParaRPr lang="en-GB" altLang="en-US" sz="3200" dirty="0">
              <a:solidFill>
                <a:srgbClr val="000005"/>
              </a:solidFill>
            </a:endParaRPr>
          </a:p>
        </p:txBody>
      </p:sp>
    </p:spTree>
    <p:extLst>
      <p:ext uri="{BB962C8B-B14F-4D97-AF65-F5344CB8AC3E}">
        <p14:creationId xmlns:p14="http://schemas.microsoft.com/office/powerpoint/2010/main" val="1447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15265</TotalTime>
  <Words>1532</Words>
  <Application>Microsoft Office PowerPoint</Application>
  <PresentationFormat>On-screen Show (4:3)</PresentationFormat>
  <Paragraphs>184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Times New Roman</vt:lpstr>
      <vt:lpstr>blank</vt:lpstr>
      <vt:lpstr>The role of consumers in the uptake of decentralised energy storage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ideas for a kick-off workshop</dc:title>
  <dc:creator>Peter G Taylor</dc:creator>
  <cp:lastModifiedBy>Peter Taylor</cp:lastModifiedBy>
  <cp:revision>122</cp:revision>
  <dcterms:created xsi:type="dcterms:W3CDTF">2015-09-08T10:50:31Z</dcterms:created>
  <dcterms:modified xsi:type="dcterms:W3CDTF">2018-09-11T15:04:04Z</dcterms:modified>
</cp:coreProperties>
</file>