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260" r:id="rId2"/>
    <p:sldId id="259" r:id="rId3"/>
    <p:sldId id="261" r:id="rId4"/>
    <p:sldId id="263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4" r:id="rId16"/>
    <p:sldId id="273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78">
          <p15:clr>
            <a:srgbClr val="A4A3A4"/>
          </p15:clr>
        </p15:guide>
        <p15:guide id="2" orient="horz" pos="1706">
          <p15:clr>
            <a:srgbClr val="A4A3A4"/>
          </p15:clr>
        </p15:guide>
        <p15:guide id="3" orient="horz" pos="2840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pos="208">
          <p15:clr>
            <a:srgbClr val="A4A3A4"/>
          </p15:clr>
        </p15:guide>
        <p15:guide id="6" pos="2018">
          <p15:clr>
            <a:srgbClr val="A4A3A4"/>
          </p15:clr>
        </p15:guide>
        <p15:guide id="7" pos="5556">
          <p15:clr>
            <a:srgbClr val="A4A3A4"/>
          </p15:clr>
        </p15:guide>
        <p15:guide id="8" pos="37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54E"/>
    <a:srgbClr val="A0C8C9"/>
    <a:srgbClr val="B9D13B"/>
    <a:srgbClr val="FFF467"/>
    <a:srgbClr val="069BB2"/>
    <a:srgbClr val="B3C829"/>
    <a:srgbClr val="AFC343"/>
    <a:srgbClr val="D1CD3F"/>
    <a:srgbClr val="C90B20"/>
    <a:srgbClr val="CD0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1300" y="72"/>
      </p:cViewPr>
      <p:guideLst>
        <p:guide orient="horz" pos="578"/>
        <p:guide orient="horz" pos="1706"/>
        <p:guide orient="horz" pos="2840"/>
        <p:guide orient="horz" pos="3884"/>
        <p:guide pos="208"/>
        <p:guide pos="2018"/>
        <p:guide pos="5556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140DBC-B41C-774C-A6D4-27034D218954}" type="datetime1">
              <a:rPr lang="en-US"/>
              <a:pPr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50F949-7D16-E642-B0B8-40DBF745EE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44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216D43A-8C00-C34F-BFA5-41907F20B8F5}" type="datetime1">
              <a:rPr lang="en-US"/>
              <a:pPr/>
              <a:t>9/10/2018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7F6B2E-1135-F147-B93F-BE8D60A385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37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93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6F458C-7A4A-794A-9250-1326495CCA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42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97663" y="908050"/>
            <a:ext cx="2122487" cy="5257800"/>
          </a:xfrm>
        </p:spPr>
        <p:txBody>
          <a:bodyPr vert="eaVert"/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908050"/>
            <a:ext cx="6215063" cy="5257800"/>
          </a:xfrm>
        </p:spPr>
        <p:txBody>
          <a:bodyPr vert="eaVert"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902AF7-F166-5146-AAEE-271162F7FB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902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CAA571-2F4C-5444-B6EC-E5B3CA5809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12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581128"/>
            <a:ext cx="8171185" cy="1187847"/>
          </a:xfrm>
        </p:spPr>
        <p:txBody>
          <a:bodyPr/>
          <a:lstStyle>
            <a:lvl1pPr algn="l">
              <a:defRPr sz="2400" b="0" cap="all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2906713"/>
            <a:ext cx="817118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E03B97-C0D1-A345-922F-3520C7A87B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75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2708275"/>
            <a:ext cx="4168775" cy="3457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69143F-90AC-5544-8620-2C6C9CFAD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9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CEA0B1-B008-AD46-B713-1A70EC6C24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2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8262EF-39D7-F147-B2A4-3B5A6DEB1E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47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9F64E5-A45F-E547-B1A3-C8F55008FA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1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3008313" cy="5983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6712"/>
            <a:ext cx="5111750" cy="52894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CCD63B-5FC0-FF47-AD7E-014EB66120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8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25144"/>
            <a:ext cx="6955160" cy="64219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3528" y="612775"/>
            <a:ext cx="695516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528" y="5517232"/>
            <a:ext cx="6955160" cy="6549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5BE2E8-DC61-9249-B2E8-84F73F68C2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57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900000"/>
            <a:ext cx="84899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512" y="1980000"/>
            <a:ext cx="848995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FFEC7AD-152C-244A-98BF-87ED26BFE5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 txBox="1">
            <a:spLocks noChangeArrowheads="1"/>
          </p:cNvSpPr>
          <p:nvPr userDrawn="1"/>
        </p:nvSpPr>
        <p:spPr bwMode="auto">
          <a:xfrm>
            <a:off x="756000" y="6372000"/>
            <a:ext cx="6984776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marL="0">
              <a:lnSpc>
                <a:spcPct val="100000"/>
              </a:lnSpc>
              <a:spcBef>
                <a:spcPts val="400"/>
              </a:spcBef>
            </a:pPr>
            <a:r>
              <a:rPr lang="en-US" sz="900" dirty="0"/>
              <a:t>CLICK TO EDIT RUNNING TITLE STYLE</a:t>
            </a:r>
            <a:endParaRPr lang="en-US" sz="7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CLICK TO EDIT RUNNING TITLE STYLE</a:t>
            </a:r>
          </a:p>
          <a:p>
            <a:endParaRPr lang="en-US" sz="90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064"/>
          </a:xfrm>
          <a:prstGeom prst="rect">
            <a:avLst/>
          </a:prstGeom>
        </p:spPr>
      </p:pic>
      <p:pic>
        <p:nvPicPr>
          <p:cNvPr id="4" name="Picture 3" descr="master_outline_E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6381328"/>
            <a:ext cx="463227" cy="2880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white_block.png"/>
          <p:cNvPicPr>
            <a:picLocks noChangeAspect="1"/>
          </p:cNvPicPr>
          <p:nvPr/>
        </p:nvPicPr>
        <p:blipFill>
          <a:blip r:embed="rId3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5554"/>
            <a:ext cx="6391207" cy="4111678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71267" y="1916832"/>
            <a:ext cx="604867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GB" b="1" dirty="0"/>
              <a:t>Energy Cooperatives: A Missing Piece of the Peer-to-Peer Energy Regulation Puzzle?</a:t>
            </a:r>
          </a:p>
          <a:p>
            <a:pPr algn="ctr"/>
            <a:endParaRPr lang="en-GB" b="1" dirty="0"/>
          </a:p>
          <a:p>
            <a:pPr algn="ctr"/>
            <a:r>
              <a:rPr lang="en-GB" dirty="0"/>
              <a:t>Alexandra Schneiders, David Shipworth</a:t>
            </a:r>
          </a:p>
          <a:p>
            <a:pPr algn="ctr"/>
            <a:r>
              <a:rPr lang="en-GB" dirty="0"/>
              <a:t>UCL Energy Institute</a:t>
            </a:r>
          </a:p>
          <a:p>
            <a:pPr algn="ctr"/>
            <a:r>
              <a:rPr lang="en-GB" dirty="0"/>
              <a:t>BIEE 2018, Oxford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1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36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F8D76-F572-4A24-9E39-590D2AEFC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900001"/>
            <a:ext cx="8489950" cy="584784"/>
          </a:xfrm>
        </p:spPr>
        <p:txBody>
          <a:bodyPr/>
          <a:lstStyle/>
          <a:p>
            <a:r>
              <a:rPr lang="en-GB" b="1" u="sng" dirty="0">
                <a:ea typeface="ＭＳ Ｐゴシック" charset="0"/>
              </a:rPr>
              <a:t>Co-operative Societies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F59B8-3C20-4FE2-8912-360CCEBC8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84785"/>
            <a:ext cx="8489950" cy="4176712"/>
          </a:xfrm>
        </p:spPr>
        <p:txBody>
          <a:bodyPr/>
          <a:lstStyle/>
          <a:p>
            <a:pPr algn="just"/>
            <a:r>
              <a:rPr lang="en-GB" sz="2200" dirty="0"/>
              <a:t>Co-operative and Community Benefit Societies Act 2014.</a:t>
            </a:r>
          </a:p>
          <a:p>
            <a:pPr algn="just"/>
            <a:r>
              <a:rPr lang="en-GB" sz="2200" dirty="0"/>
              <a:t>“An autonomous association of persons united voluntarily to meet their common economic, social and cultural needs and aspirations through a jointly owned enterprise” (International Co-operative Alliance).</a:t>
            </a:r>
          </a:p>
          <a:p>
            <a:pPr algn="just"/>
            <a:r>
              <a:rPr lang="en-GB" sz="2200" dirty="0"/>
              <a:t>Not meant to carry on business with the object of “making profits mainly for the payment of interest, dividends or bonuses”.</a:t>
            </a:r>
          </a:p>
          <a:p>
            <a:pPr algn="just"/>
            <a:r>
              <a:rPr lang="en-GB" sz="2200" dirty="0"/>
              <a:t>‘Rules’ (governing document) are binding on members, and contravention thereof punishable. </a:t>
            </a:r>
          </a:p>
          <a:p>
            <a:pPr algn="just"/>
            <a:r>
              <a:rPr lang="en-GB" sz="2200" dirty="0"/>
              <a:t>Members may include corporate bodies.</a:t>
            </a:r>
          </a:p>
          <a:p>
            <a:pPr algn="just"/>
            <a:r>
              <a:rPr lang="en-GB" sz="2200" dirty="0"/>
              <a:t>FCA has allegedly stopped registering these since 03/2014.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5E73E1-0F3C-454F-A4D2-B645391F2DE5}"/>
              </a:ext>
            </a:extLst>
          </p:cNvPr>
          <p:cNvSpPr/>
          <p:nvPr/>
        </p:nvSpPr>
        <p:spPr>
          <a:xfrm>
            <a:off x="107504" y="6093296"/>
            <a:ext cx="3024336" cy="7647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367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842D7-D8D7-4CC5-B174-AB8F9348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900001"/>
            <a:ext cx="8489950" cy="512776"/>
          </a:xfrm>
        </p:spPr>
        <p:txBody>
          <a:bodyPr/>
          <a:lstStyle/>
          <a:p>
            <a:r>
              <a:rPr lang="en-GB" b="1" u="sng" dirty="0">
                <a:ea typeface="ＭＳ Ｐゴシック" charset="0"/>
              </a:rPr>
              <a:t>Limited Liability Partnerships (LLP)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2616C-44CC-46F2-87E4-9613BDD26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26513"/>
            <a:ext cx="8489950" cy="4176712"/>
          </a:xfrm>
        </p:spPr>
        <p:txBody>
          <a:bodyPr/>
          <a:lstStyle/>
          <a:p>
            <a:pPr algn="just"/>
            <a:r>
              <a:rPr lang="en-GB" dirty="0"/>
              <a:t>Main legislative Act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Limited Liability Partnerships Act 2000.</a:t>
            </a:r>
          </a:p>
          <a:p>
            <a:pPr algn="just"/>
            <a:r>
              <a:rPr lang="en-GB" dirty="0"/>
              <a:t>Formed by two or more natural/legal persons carrying on a “lawful business with a view to profit”.</a:t>
            </a:r>
          </a:p>
          <a:p>
            <a:pPr algn="just"/>
            <a:r>
              <a:rPr lang="en-GB" dirty="0"/>
              <a:t>‘Agreement’ (governing document) is not compulsory and can be kept confidential.</a:t>
            </a:r>
          </a:p>
          <a:p>
            <a:pPr algn="just"/>
            <a:r>
              <a:rPr lang="en-GB" dirty="0"/>
              <a:t>Members are taxed separately.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20932B-5510-402B-ACEB-6BEF0430F36E}"/>
              </a:ext>
            </a:extLst>
          </p:cNvPr>
          <p:cNvSpPr/>
          <p:nvPr/>
        </p:nvSpPr>
        <p:spPr>
          <a:xfrm>
            <a:off x="107504" y="6093296"/>
            <a:ext cx="3024336" cy="7647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784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3C964-FA47-4637-8FF4-2B3563B3C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692696"/>
            <a:ext cx="8489950" cy="512776"/>
          </a:xfrm>
        </p:spPr>
        <p:txBody>
          <a:bodyPr/>
          <a:lstStyle/>
          <a:p>
            <a:r>
              <a:rPr lang="en-GB" sz="2200" b="1" dirty="0"/>
              <a:t>III. </a:t>
            </a:r>
            <a:r>
              <a:rPr lang="en-GB" sz="2200" b="1" u="sng" dirty="0"/>
              <a:t>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C10E7-7EE2-4E8D-B704-30CACE232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68760"/>
            <a:ext cx="8489950" cy="4680520"/>
          </a:xfrm>
        </p:spPr>
        <p:txBody>
          <a:bodyPr/>
          <a:lstStyle/>
          <a:p>
            <a:pPr algn="just"/>
            <a:r>
              <a:rPr lang="en-GB" sz="1800" u="sng" dirty="0"/>
              <a:t>Aim of paper</a:t>
            </a:r>
            <a:r>
              <a:rPr lang="en-GB" sz="1800" dirty="0"/>
              <a:t>:</a:t>
            </a:r>
            <a:r>
              <a:rPr lang="en-GB" sz="1800" u="sng" dirty="0"/>
              <a:t> </a:t>
            </a:r>
          </a:p>
          <a:p>
            <a:pPr algn="just">
              <a:buFontTx/>
              <a:buChar char="-"/>
            </a:pPr>
            <a:r>
              <a:rPr lang="en-GB" sz="1800" dirty="0"/>
              <a:t>To assess and advise on current legal challenges presented by blockchain to individual consumers, as well as how the legal recognition of energy communities may shield them from such risks.</a:t>
            </a:r>
          </a:p>
          <a:p>
            <a:pPr algn="just">
              <a:buFontTx/>
              <a:buChar char="-"/>
            </a:pPr>
            <a:endParaRPr lang="en-GB" sz="18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u="sng" dirty="0"/>
              <a:t>Sources</a:t>
            </a:r>
            <a:r>
              <a:rPr lang="en-GB" sz="1800" dirty="0"/>
              <a:t>: secondary literature, legislation and stakeholder interviews.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sz="18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u="sng" dirty="0"/>
              <a:t>Process</a:t>
            </a:r>
            <a:r>
              <a:rPr lang="en-GB" sz="1800" dirty="0"/>
              <a:t>:</a:t>
            </a:r>
          </a:p>
          <a:p>
            <a:pPr marL="457200" indent="-457200" algn="just">
              <a:buAutoNum type="arabicPeriod"/>
            </a:pPr>
            <a:r>
              <a:rPr lang="en-GB" sz="1800" dirty="0"/>
              <a:t>Extensive literature review to scope out main legal challenges.</a:t>
            </a:r>
          </a:p>
          <a:p>
            <a:pPr marL="457200" indent="-457200" algn="just">
              <a:buAutoNum type="arabicPeriod"/>
            </a:pPr>
            <a:r>
              <a:rPr lang="en-GB" sz="1800" dirty="0"/>
              <a:t>Review UK and EU consumer, energy, contract and data privacy law to shape analysis.</a:t>
            </a:r>
          </a:p>
          <a:p>
            <a:pPr marL="457200" indent="-457200">
              <a:buAutoNum type="arabicPeriod"/>
            </a:pPr>
            <a:r>
              <a:rPr lang="en-GB" sz="1800" dirty="0"/>
              <a:t>In parallel: stakeholder interviews (</a:t>
            </a:r>
            <a:r>
              <a:rPr lang="en-GB" sz="1800" dirty="0" err="1"/>
              <a:t>REScoop</a:t>
            </a:r>
            <a:r>
              <a:rPr lang="en-GB" sz="1800" dirty="0"/>
              <a:t>, Repowering London, </a:t>
            </a:r>
            <a:r>
              <a:rPr lang="en-GB" sz="1800" dirty="0" err="1"/>
              <a:t>Goiener</a:t>
            </a:r>
            <a:r>
              <a:rPr lang="en-GB" sz="1800" dirty="0"/>
              <a:t>) to guide direction of paper.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1D6520-D172-44E8-8094-960DB6A33004}"/>
              </a:ext>
            </a:extLst>
          </p:cNvPr>
          <p:cNvSpPr/>
          <p:nvPr/>
        </p:nvSpPr>
        <p:spPr>
          <a:xfrm>
            <a:off x="107504" y="6093296"/>
            <a:ext cx="3024336" cy="7647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000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579FE-A235-472C-82D4-A110E0976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900001"/>
            <a:ext cx="8489950" cy="440768"/>
          </a:xfrm>
        </p:spPr>
        <p:txBody>
          <a:bodyPr/>
          <a:lstStyle/>
          <a:p>
            <a:r>
              <a:rPr lang="en-GB" sz="2200" b="1" dirty="0"/>
              <a:t>IV. </a:t>
            </a:r>
            <a:r>
              <a:rPr lang="en-GB" sz="2200" b="1" u="sng" dirty="0"/>
              <a:t>LEGAL CHALLENGES</a:t>
            </a:r>
            <a:br>
              <a:rPr lang="en-GB" b="1" u="sng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83FF1-A6EF-4EE6-9D70-451AFE699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84784"/>
            <a:ext cx="8489950" cy="4176712"/>
          </a:xfrm>
        </p:spPr>
        <p:txBody>
          <a:bodyPr/>
          <a:lstStyle/>
          <a:p>
            <a:r>
              <a:rPr lang="en-GB" dirty="0">
                <a:ea typeface="ＭＳ Ｐゴシック" charset="0"/>
              </a:rPr>
              <a:t>Data privacy</a:t>
            </a:r>
          </a:p>
          <a:p>
            <a:endParaRPr lang="en-GB" dirty="0">
              <a:ea typeface="ＭＳ Ｐゴシック" charset="0"/>
            </a:endParaRPr>
          </a:p>
          <a:p>
            <a:r>
              <a:rPr lang="en-GB" dirty="0">
                <a:ea typeface="ＭＳ Ｐゴシック" charset="0"/>
              </a:rPr>
              <a:t>Smart contracts</a:t>
            </a:r>
          </a:p>
          <a:p>
            <a:endParaRPr lang="en-GB" dirty="0">
              <a:ea typeface="ＭＳ Ｐゴシック" charset="0"/>
            </a:endParaRPr>
          </a:p>
          <a:p>
            <a:r>
              <a:rPr lang="en-GB" dirty="0">
                <a:ea typeface="ＭＳ Ｐゴシック" charset="0"/>
              </a:rPr>
              <a:t>Prosumer rights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7400B7-6431-4546-9C42-AA7626AB46CE}"/>
              </a:ext>
            </a:extLst>
          </p:cNvPr>
          <p:cNvSpPr/>
          <p:nvPr/>
        </p:nvSpPr>
        <p:spPr>
          <a:xfrm>
            <a:off x="107504" y="6093296"/>
            <a:ext cx="3024336" cy="7647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855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FFB77-16B4-4D0F-939A-E8B631B4E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900001"/>
            <a:ext cx="8489950" cy="512776"/>
          </a:xfrm>
        </p:spPr>
        <p:txBody>
          <a:bodyPr/>
          <a:lstStyle/>
          <a:p>
            <a:r>
              <a:rPr lang="en-GB" sz="2200" b="1" dirty="0">
                <a:ea typeface="ＭＳ Ｐゴシック" charset="0"/>
              </a:rPr>
              <a:t>A) </a:t>
            </a:r>
            <a:r>
              <a:rPr lang="en-GB" sz="2200" b="1" u="sng" dirty="0">
                <a:ea typeface="ＭＳ Ｐゴシック" charset="0"/>
              </a:rPr>
              <a:t>Data privacy</a:t>
            </a:r>
            <a:br>
              <a:rPr lang="en-GB" dirty="0">
                <a:ea typeface="ＭＳ Ｐゴシック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14EF3-976A-4C0F-A69E-63AC66CA1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56792"/>
            <a:ext cx="8489950" cy="4176712"/>
          </a:xfrm>
        </p:spPr>
        <p:txBody>
          <a:bodyPr/>
          <a:lstStyle/>
          <a:p>
            <a:pPr algn="just"/>
            <a:r>
              <a:rPr lang="en-GB" sz="1800" u="sng" dirty="0"/>
              <a:t>Challenge</a:t>
            </a:r>
            <a:r>
              <a:rPr lang="en-GB" sz="1800" dirty="0"/>
              <a:t>: Blockchain is not recognised in UK data privacy law.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u="sng" dirty="0"/>
              <a:t>Context</a:t>
            </a:r>
            <a:r>
              <a:rPr lang="en-GB" sz="1800" dirty="0"/>
              <a:t>:</a:t>
            </a:r>
          </a:p>
          <a:p>
            <a:pPr algn="just">
              <a:buFontTx/>
              <a:buChar char="-"/>
            </a:pPr>
            <a:r>
              <a:rPr lang="en-GB" sz="1800" dirty="0"/>
              <a:t>GDPR is applicable in the UK since 25 May 2018 and will remain so post-Brexit.</a:t>
            </a:r>
          </a:p>
          <a:p>
            <a:pPr algn="just">
              <a:buFontTx/>
              <a:buChar char="-"/>
            </a:pPr>
            <a:r>
              <a:rPr lang="en-GB" sz="1800" dirty="0"/>
              <a:t>Scope </a:t>
            </a:r>
            <a:r>
              <a:rPr lang="en-GB" sz="1800" dirty="0">
                <a:sym typeface="Wingdings" panose="05000000000000000000" pitchFamily="2" charset="2"/>
              </a:rPr>
              <a:t></a:t>
            </a:r>
            <a:r>
              <a:rPr lang="en-GB" sz="1800" dirty="0"/>
              <a:t> personal data: “any information relating to an identified or identifiable natural person”. Pseudonymous but not anonymous data.</a:t>
            </a:r>
          </a:p>
          <a:p>
            <a:pPr algn="just">
              <a:buFontTx/>
              <a:buChar char="-"/>
            </a:pPr>
            <a:endParaRPr lang="en-GB" sz="18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u="sng" dirty="0"/>
              <a:t>Issues:</a:t>
            </a:r>
          </a:p>
          <a:p>
            <a:pPr algn="just">
              <a:buFontTx/>
              <a:buChar char="-"/>
            </a:pPr>
            <a:r>
              <a:rPr lang="en-GB" sz="1800" dirty="0"/>
              <a:t>Article 29 Working Party: encryption and hashing are pseudonymisation techniques. </a:t>
            </a:r>
          </a:p>
          <a:p>
            <a:pPr algn="just">
              <a:buFontTx/>
              <a:buChar char="-"/>
            </a:pPr>
            <a:r>
              <a:rPr lang="en-GB" sz="1800" dirty="0"/>
              <a:t>Right to be forgotten (Article 17), for data to be corrected (Article 16) etc. </a:t>
            </a:r>
            <a:r>
              <a:rPr lang="en-GB" sz="1800" dirty="0">
                <a:sym typeface="Wingdings" panose="05000000000000000000" pitchFamily="2" charset="2"/>
              </a:rPr>
              <a:t> clash with blockchain’s immutability.</a:t>
            </a:r>
          </a:p>
          <a:p>
            <a:pPr algn="just">
              <a:buFontTx/>
              <a:buChar char="-"/>
            </a:pPr>
            <a:r>
              <a:rPr lang="en-GB" sz="1800" dirty="0"/>
              <a:t>Obligations on controllers and processors of data- who are these in a blockchain?</a:t>
            </a:r>
          </a:p>
          <a:p>
            <a:pPr algn="just"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endParaRPr lang="en-GB" dirty="0"/>
          </a:p>
          <a:p>
            <a:pPr>
              <a:buFontTx/>
              <a:buChar char="-"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87D437-8EAC-4855-8DBF-AB6F457A81DE}"/>
              </a:ext>
            </a:extLst>
          </p:cNvPr>
          <p:cNvSpPr/>
          <p:nvPr/>
        </p:nvSpPr>
        <p:spPr>
          <a:xfrm>
            <a:off x="107504" y="6093296"/>
            <a:ext cx="3024336" cy="7647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439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E91C8-8D46-4C02-9B65-54A9AC523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900001"/>
            <a:ext cx="8489950" cy="512776"/>
          </a:xfrm>
        </p:spPr>
        <p:txBody>
          <a:bodyPr/>
          <a:lstStyle/>
          <a:p>
            <a:r>
              <a:rPr lang="en-GB" sz="2200" b="1" u="sng" dirty="0"/>
              <a:t>Role of legal entities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B239A-FF0F-4AA3-905A-CB0008A12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12776"/>
            <a:ext cx="8489950" cy="4752527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sz="1800" dirty="0"/>
              <a:t>Private blockchain run by legal entity (controller). Processor is blockchain platform provider.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dirty="0"/>
              <a:t>Members are mostly natural persons </a:t>
            </a:r>
            <a:r>
              <a:rPr lang="en-GB" sz="1800" dirty="0">
                <a:sym typeface="Wingdings" panose="05000000000000000000" pitchFamily="2" charset="2"/>
              </a:rPr>
              <a:t> GDPR to be enforced by legal entity.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dirty="0">
                <a:sym typeface="Wingdings" panose="05000000000000000000" pitchFamily="2" charset="2"/>
              </a:rPr>
              <a:t>Storing data off chain is solution.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dirty="0">
                <a:sym typeface="Wingdings" panose="05000000000000000000" pitchFamily="2" charset="2"/>
              </a:rPr>
              <a:t>What about public keys? Impossible to store them off chain since they are indispensable for transaction validation. Options available (‘ring signatures’).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dirty="0">
                <a:sym typeface="Wingdings" panose="05000000000000000000" pitchFamily="2" charset="2"/>
              </a:rPr>
              <a:t>No legal certainty on whether these techniques constitute ‘anonymisation’. No legal certainty on rights and obligations (e.g. ‘erasure’), nor roles of blockchain actors.</a:t>
            </a:r>
          </a:p>
          <a:p>
            <a:pPr marL="0" indent="0" algn="just">
              <a:buNone/>
            </a:pPr>
            <a:endParaRPr lang="en-GB" sz="1800" dirty="0">
              <a:sym typeface="Wingdings" panose="05000000000000000000" pitchFamily="2" charset="2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u="sng" dirty="0">
                <a:sym typeface="Wingdings" panose="05000000000000000000" pitchFamily="2" charset="2"/>
              </a:rPr>
              <a:t>Conclusion: </a:t>
            </a:r>
          </a:p>
          <a:p>
            <a:pPr algn="just">
              <a:buFontTx/>
              <a:buChar char="-"/>
            </a:pPr>
            <a:r>
              <a:rPr lang="en-GB" sz="1800" dirty="0">
                <a:sym typeface="Wingdings" panose="05000000000000000000" pitchFamily="2" charset="2"/>
              </a:rPr>
              <a:t>All parties would willingly take risks. Governing document could try to limit damage. Legal entity is ultimately responsible.</a:t>
            </a:r>
          </a:p>
          <a:p>
            <a:pPr algn="just">
              <a:buFontTx/>
              <a:buChar char="-"/>
            </a:pPr>
            <a:r>
              <a:rPr lang="en-GB" sz="1800" b="1" dirty="0">
                <a:sym typeface="Wingdings" panose="05000000000000000000" pitchFamily="2" charset="2"/>
              </a:rPr>
              <a:t>Legal entities such as Co-operative Societies and LLPs would </a:t>
            </a:r>
            <a:r>
              <a:rPr lang="en-GB" sz="1800" b="1" i="1" dirty="0">
                <a:sym typeface="Wingdings" panose="05000000000000000000" pitchFamily="2" charset="2"/>
              </a:rPr>
              <a:t>not</a:t>
            </a:r>
            <a:r>
              <a:rPr lang="en-GB" sz="1800" b="1" dirty="0">
                <a:sym typeface="Wingdings" panose="05000000000000000000" pitchFamily="2" charset="2"/>
              </a:rPr>
              <a:t> remove the risk of data privacy infringement for individual consumers.</a:t>
            </a:r>
            <a:endParaRPr lang="en-GB" sz="18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DC27B0-A597-40BC-A815-ED6090254908}"/>
              </a:ext>
            </a:extLst>
          </p:cNvPr>
          <p:cNvSpPr/>
          <p:nvPr/>
        </p:nvSpPr>
        <p:spPr>
          <a:xfrm>
            <a:off x="107504" y="6093296"/>
            <a:ext cx="3024336" cy="7647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629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DE870-F28E-4A8E-9F82-2A96B47E4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900001"/>
            <a:ext cx="8489950" cy="440768"/>
          </a:xfrm>
        </p:spPr>
        <p:txBody>
          <a:bodyPr/>
          <a:lstStyle/>
          <a:p>
            <a:r>
              <a:rPr lang="en-GB" b="1" dirty="0"/>
              <a:t>B) </a:t>
            </a:r>
            <a:r>
              <a:rPr lang="en-GB" b="1" u="sng" dirty="0">
                <a:ea typeface="ＭＳ Ｐゴシック" charset="0"/>
              </a:rPr>
              <a:t>Smart contracts</a:t>
            </a:r>
            <a:endParaRPr lang="en-GB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4B3F2-4CBA-43AA-8EB7-C8D29E7EA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84784"/>
            <a:ext cx="8489950" cy="4968552"/>
          </a:xfrm>
        </p:spPr>
        <p:txBody>
          <a:bodyPr/>
          <a:lstStyle/>
          <a:p>
            <a:pPr algn="just"/>
            <a:r>
              <a:rPr lang="en-GB" sz="1700" u="sng" dirty="0"/>
              <a:t>Challenge</a:t>
            </a:r>
            <a:r>
              <a:rPr lang="en-GB" sz="1700" dirty="0"/>
              <a:t>: Smart contracts are not recognised in English contract law.</a:t>
            </a:r>
          </a:p>
          <a:p>
            <a:pPr marL="0" indent="0" algn="just">
              <a:buNone/>
            </a:pPr>
            <a:endParaRPr lang="en-GB" sz="1700" dirty="0"/>
          </a:p>
          <a:p>
            <a:pPr algn="just"/>
            <a:r>
              <a:rPr lang="en-GB" sz="1700" u="sng" dirty="0"/>
              <a:t>Context</a:t>
            </a:r>
            <a:r>
              <a:rPr lang="en-GB" sz="1700" dirty="0"/>
              <a:t>:</a:t>
            </a:r>
          </a:p>
          <a:p>
            <a:pPr algn="just">
              <a:buFontTx/>
              <a:buChar char="-"/>
            </a:pPr>
            <a:r>
              <a:rPr lang="en-GB" sz="1700" dirty="0"/>
              <a:t>Transaction that self-executes when parties’ (pre-programmed) terms are met.</a:t>
            </a:r>
          </a:p>
          <a:p>
            <a:pPr algn="just">
              <a:buFontTx/>
              <a:buChar char="-"/>
            </a:pPr>
            <a:r>
              <a:rPr lang="en-GB" sz="1700" dirty="0"/>
              <a:t>Once executed, all network parties see transaction and it cannot be tampered with.</a:t>
            </a:r>
          </a:p>
          <a:p>
            <a:pPr algn="just">
              <a:buFontTx/>
              <a:buChar char="-"/>
            </a:pPr>
            <a:r>
              <a:rPr lang="en-GB" sz="1700" dirty="0"/>
              <a:t>P2P energy trading: smart contracts are programmed by members of energy community to trade/donate when X terms are met (e.g. price to be paid for energy). When terms match, financial transaction automatically takes place.</a:t>
            </a:r>
          </a:p>
          <a:p>
            <a:pPr marL="0" indent="0" algn="just">
              <a:buNone/>
            </a:pPr>
            <a:endParaRPr lang="en-GB" sz="17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700" u="sng" dirty="0"/>
              <a:t>Issues:</a:t>
            </a:r>
          </a:p>
          <a:p>
            <a:pPr algn="just">
              <a:buFontTx/>
              <a:buChar char="-"/>
            </a:pPr>
            <a:r>
              <a:rPr lang="en-GB" sz="1700" dirty="0"/>
              <a:t>A smart contract can be considered a ‘contract’ under UK law </a:t>
            </a:r>
            <a:r>
              <a:rPr lang="en-GB" sz="1700" dirty="0">
                <a:sym typeface="Wingdings" panose="05000000000000000000" pitchFamily="2" charset="2"/>
              </a:rPr>
              <a:t> agreement reached; consideration; intention to create legal relations; certainty/completeness of terms</a:t>
            </a:r>
            <a:r>
              <a:rPr lang="en-GB" sz="1700" dirty="0"/>
              <a:t>.</a:t>
            </a:r>
          </a:p>
          <a:p>
            <a:pPr algn="just">
              <a:buFontTx/>
              <a:buChar char="-"/>
            </a:pPr>
            <a:r>
              <a:rPr lang="en-GB" sz="1700" dirty="0"/>
              <a:t>Once executed, they are immutable and cannot be undone </a:t>
            </a:r>
            <a:r>
              <a:rPr lang="en-GB" sz="1700" dirty="0">
                <a:sym typeface="Wingdings" panose="05000000000000000000" pitchFamily="2" charset="2"/>
              </a:rPr>
              <a:t> </a:t>
            </a:r>
            <a:r>
              <a:rPr lang="en-GB" sz="1700" dirty="0"/>
              <a:t>Cannot keep up with changing circumstances (something which is foreseen in contract law).</a:t>
            </a:r>
          </a:p>
          <a:p>
            <a:pPr algn="just">
              <a:buFontTx/>
              <a:buChar char="-"/>
            </a:pPr>
            <a:r>
              <a:rPr lang="en-GB" sz="1700" dirty="0">
                <a:sym typeface="Wingdings" panose="05000000000000000000" pitchFamily="2" charset="2"/>
              </a:rPr>
              <a:t>Increased role of third party intervention and mediation/arbitration. </a:t>
            </a:r>
            <a:endParaRPr lang="en-GB" sz="1700" dirty="0"/>
          </a:p>
          <a:p>
            <a:pPr algn="just">
              <a:buFontTx/>
              <a:buChar char="-"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C2CCAF-AEB4-4D89-A389-8B4FE6A4F54C}"/>
              </a:ext>
            </a:extLst>
          </p:cNvPr>
          <p:cNvSpPr/>
          <p:nvPr/>
        </p:nvSpPr>
        <p:spPr>
          <a:xfrm>
            <a:off x="107504" y="6093296"/>
            <a:ext cx="3024336" cy="7647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395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725CA-1079-4257-B475-F083EF30B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900001"/>
            <a:ext cx="8489950" cy="440768"/>
          </a:xfrm>
        </p:spPr>
        <p:txBody>
          <a:bodyPr/>
          <a:lstStyle/>
          <a:p>
            <a:r>
              <a:rPr lang="en-GB" b="1" u="sng" dirty="0"/>
              <a:t>Role of legal entities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774FC-9E93-40BA-A84E-EC3C4A743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75406"/>
            <a:ext cx="8489950" cy="4176712"/>
          </a:xfrm>
        </p:spPr>
        <p:txBody>
          <a:bodyPr/>
          <a:lstStyle/>
          <a:p>
            <a:pPr algn="just"/>
            <a:r>
              <a:rPr lang="en-GB" sz="2000" dirty="0"/>
              <a:t>Members will be personally liable for smart contracts. </a:t>
            </a:r>
          </a:p>
          <a:p>
            <a:pPr algn="just"/>
            <a:r>
              <a:rPr lang="en-GB" sz="2000" dirty="0"/>
              <a:t>They will need to mention contract terms in a separate (reviewed) document, kept off the blockchain and referred to in the smart contract. </a:t>
            </a:r>
          </a:p>
          <a:p>
            <a:pPr algn="just"/>
            <a:r>
              <a:rPr lang="en-GB" sz="2000" dirty="0"/>
              <a:t>Governing document of Co-op or LLP should include a ‘participating agreement’, making off-chain document compulsory and specifying third party intermediary.</a:t>
            </a:r>
          </a:p>
          <a:p>
            <a:pPr marL="0" indent="0" algn="just">
              <a:buNone/>
            </a:pPr>
            <a:endParaRPr lang="en-GB" sz="2000" dirty="0"/>
          </a:p>
          <a:p>
            <a:pPr algn="just"/>
            <a:r>
              <a:rPr lang="en-GB" sz="2000" u="sng" dirty="0">
                <a:sym typeface="Wingdings" panose="05000000000000000000" pitchFamily="2" charset="2"/>
              </a:rPr>
              <a:t>Conclusion: </a:t>
            </a:r>
          </a:p>
          <a:p>
            <a:pPr algn="just">
              <a:buFontTx/>
              <a:buChar char="-"/>
            </a:pPr>
            <a:r>
              <a:rPr lang="en-GB" sz="2000" dirty="0"/>
              <a:t>Avoid conflicts and misunderstandings between community members by binding them to governing document (particularly Co-op Society </a:t>
            </a:r>
            <a:r>
              <a:rPr lang="en-GB" sz="2000" dirty="0">
                <a:sym typeface="Wingdings" panose="05000000000000000000" pitchFamily="2" charset="2"/>
              </a:rPr>
              <a:t> fines</a:t>
            </a:r>
            <a:r>
              <a:rPr lang="en-GB" sz="2000" dirty="0"/>
              <a:t>).</a:t>
            </a:r>
          </a:p>
          <a:p>
            <a:pPr algn="just">
              <a:buFontTx/>
              <a:buChar char="-"/>
            </a:pPr>
            <a:r>
              <a:rPr lang="en-GB" sz="2000" b="1" dirty="0">
                <a:sym typeface="Wingdings" panose="05000000000000000000" pitchFamily="2" charset="2"/>
              </a:rPr>
              <a:t>Legal entities such as Co-operative Societies and LLPs </a:t>
            </a:r>
            <a:r>
              <a:rPr lang="en-GB" sz="2000" b="1" i="1" dirty="0">
                <a:sym typeface="Wingdings" panose="05000000000000000000" pitchFamily="2" charset="2"/>
              </a:rPr>
              <a:t>would</a:t>
            </a:r>
            <a:r>
              <a:rPr lang="en-GB" sz="2000" b="1" dirty="0">
                <a:sym typeface="Wingdings" panose="05000000000000000000" pitchFamily="2" charset="2"/>
              </a:rPr>
              <a:t> help shield consumers from the risks posed by a lack of legal clarity on smart contracts.</a:t>
            </a:r>
            <a:endParaRPr lang="en-GB" sz="2000" dirty="0"/>
          </a:p>
          <a:p>
            <a:pPr algn="just">
              <a:buFontTx/>
              <a:buChar char="-"/>
            </a:pPr>
            <a:endParaRPr lang="en-GB" sz="2000" dirty="0"/>
          </a:p>
          <a:p>
            <a:pPr algn="just">
              <a:buFontTx/>
              <a:buChar char="-"/>
            </a:pPr>
            <a:endParaRPr lang="en-GB" sz="2000" dirty="0"/>
          </a:p>
          <a:p>
            <a:pPr marL="0" indent="0" algn="just">
              <a:buNone/>
            </a:pPr>
            <a:endParaRPr lang="en-GB" sz="2000" dirty="0">
              <a:sym typeface="Wingdings" panose="05000000000000000000" pitchFamily="2" charset="2"/>
            </a:endParaRPr>
          </a:p>
          <a:p>
            <a:pPr algn="just"/>
            <a:endParaRPr lang="en-GB" dirty="0"/>
          </a:p>
          <a:p>
            <a:pPr algn="just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B20944-7F4A-4E18-A67A-3D9B454C65CF}"/>
              </a:ext>
            </a:extLst>
          </p:cNvPr>
          <p:cNvSpPr/>
          <p:nvPr/>
        </p:nvSpPr>
        <p:spPr>
          <a:xfrm>
            <a:off x="107504" y="6093296"/>
            <a:ext cx="3024336" cy="7647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275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47D6B-DA65-4A2A-B380-34867E3E4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C) </a:t>
            </a:r>
            <a:r>
              <a:rPr lang="en-GB" b="1" u="sng" dirty="0"/>
              <a:t>Prosumer rights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06E54-7111-469A-99E5-905786C0D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56792"/>
            <a:ext cx="8489950" cy="4176712"/>
          </a:xfrm>
        </p:spPr>
        <p:txBody>
          <a:bodyPr/>
          <a:lstStyle/>
          <a:p>
            <a:pPr algn="just"/>
            <a:r>
              <a:rPr lang="en-GB" sz="1800" u="sng" dirty="0"/>
              <a:t>Challenge</a:t>
            </a:r>
            <a:r>
              <a:rPr lang="en-GB" sz="1800" dirty="0"/>
              <a:t>: Domestic energy consumers producing their own energy (‘prosumers’) are not recognised in UK consumer law.</a:t>
            </a:r>
          </a:p>
          <a:p>
            <a:pPr marL="0" indent="0" algn="just">
              <a:buNone/>
            </a:pPr>
            <a:endParaRPr lang="en-GB" sz="1800" dirty="0"/>
          </a:p>
          <a:p>
            <a:pPr algn="just"/>
            <a:r>
              <a:rPr lang="en-GB" sz="1800" u="sng" dirty="0"/>
              <a:t>Context</a:t>
            </a:r>
            <a:r>
              <a:rPr lang="en-GB" sz="1800" dirty="0"/>
              <a:t>:</a:t>
            </a:r>
          </a:p>
          <a:p>
            <a:pPr algn="just">
              <a:buFontTx/>
              <a:buChar char="-"/>
            </a:pPr>
            <a:r>
              <a:rPr lang="en-GB" sz="1800" dirty="0"/>
              <a:t>Distinction between ‘traders’ and ‘consumers’ in (B2C-centric) consumer law becomes blurred in the case of prosumers.</a:t>
            </a:r>
          </a:p>
          <a:p>
            <a:pPr algn="just">
              <a:buFontTx/>
              <a:buChar char="-"/>
            </a:pPr>
            <a:r>
              <a:rPr lang="en-GB" sz="1800" dirty="0"/>
              <a:t>Little clarity in UK/EU consumer law (this will change w/ revision of EU energy legislation).</a:t>
            </a:r>
          </a:p>
          <a:p>
            <a:pPr algn="just">
              <a:buFontTx/>
              <a:buChar char="-"/>
            </a:pPr>
            <a:endParaRPr lang="en-GB" sz="18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GB" sz="1800" u="sng" dirty="0"/>
              <a:t>Issues:</a:t>
            </a:r>
          </a:p>
          <a:p>
            <a:pPr algn="just">
              <a:buFontTx/>
              <a:buChar char="-"/>
            </a:pPr>
            <a:r>
              <a:rPr lang="en-GB" sz="1800" dirty="0"/>
              <a:t>UK </a:t>
            </a:r>
            <a:r>
              <a:rPr lang="en-GB" sz="1800" dirty="0" err="1"/>
              <a:t>gvt</a:t>
            </a:r>
            <a:r>
              <a:rPr lang="en-GB" sz="1800" dirty="0"/>
              <a:t>: no plans to extend consumer law to C2C transactions, since “both parties…have equal status and should therefore have the freedom to contract as they wish”.</a:t>
            </a:r>
          </a:p>
          <a:p>
            <a:pPr algn="just">
              <a:buFontTx/>
              <a:buChar char="-"/>
            </a:pPr>
            <a:r>
              <a:rPr lang="en-GB" sz="1800" dirty="0"/>
              <a:t>Online C2C transactions </a:t>
            </a:r>
            <a:r>
              <a:rPr lang="en-GB" sz="1800" dirty="0">
                <a:sym typeface="Wingdings" panose="05000000000000000000" pitchFamily="2" charset="2"/>
              </a:rPr>
              <a:t></a:t>
            </a:r>
            <a:r>
              <a:rPr lang="en-GB" sz="1800" dirty="0"/>
              <a:t> is the position of parties really ‘equitable’?</a:t>
            </a:r>
          </a:p>
          <a:p>
            <a:pPr marL="0" indent="0" algn="just">
              <a:buNone/>
            </a:pPr>
            <a:endParaRPr lang="en-GB" sz="20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095F1D-5CA3-42C0-9CB3-4223829CF2E3}"/>
              </a:ext>
            </a:extLst>
          </p:cNvPr>
          <p:cNvSpPr/>
          <p:nvPr/>
        </p:nvSpPr>
        <p:spPr>
          <a:xfrm>
            <a:off x="107504" y="6093296"/>
            <a:ext cx="3024336" cy="7647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265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040E3-F0E1-442B-A589-823310FB7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Role of legal entities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BA284-0FD7-4C0E-9B64-2EA332FCF9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56792"/>
            <a:ext cx="8489950" cy="4176712"/>
          </a:xfrm>
        </p:spPr>
        <p:txBody>
          <a:bodyPr/>
          <a:lstStyle/>
          <a:p>
            <a:pPr algn="just"/>
            <a:r>
              <a:rPr lang="en-GB" sz="2000" dirty="0"/>
              <a:t>Members will be individually responsible for transactions.</a:t>
            </a:r>
          </a:p>
          <a:p>
            <a:pPr algn="just"/>
            <a:r>
              <a:rPr lang="en-GB" sz="2000" dirty="0"/>
              <a:t>To maintain members’ trust and ensure their well-being, the legal entity should formulate rules around platform use together with community members. Include these in governing document.</a:t>
            </a:r>
          </a:p>
          <a:p>
            <a:pPr algn="just"/>
            <a:r>
              <a:rPr lang="en-GB" sz="2000" dirty="0"/>
              <a:t>Shared burden between the legal entity and its members </a:t>
            </a:r>
            <a:r>
              <a:rPr lang="en-GB" sz="2000" dirty="0">
                <a:sym typeface="Wingdings" panose="05000000000000000000" pitchFamily="2" charset="2"/>
              </a:rPr>
              <a:t> </a:t>
            </a:r>
            <a:r>
              <a:rPr lang="en-GB" sz="2000" dirty="0"/>
              <a:t>‘self regulation’ approach; more suitable than B2C-centric consumer law.</a:t>
            </a:r>
          </a:p>
          <a:p>
            <a:pPr marL="0" indent="0" algn="just">
              <a:buNone/>
            </a:pPr>
            <a:endParaRPr lang="en-GB" sz="2000" dirty="0"/>
          </a:p>
          <a:p>
            <a:pPr algn="just"/>
            <a:r>
              <a:rPr lang="en-GB" sz="2000" u="sng" dirty="0"/>
              <a:t>Conclusion: </a:t>
            </a:r>
          </a:p>
          <a:p>
            <a:pPr algn="just">
              <a:buFontTx/>
              <a:buChar char="-"/>
            </a:pPr>
            <a:r>
              <a:rPr lang="en-GB" sz="2000" dirty="0"/>
              <a:t>Legal entity’s governing document ensures the protection of prosumer rights (particularly Co-op Society </a:t>
            </a:r>
            <a:r>
              <a:rPr lang="en-GB" sz="2000" dirty="0">
                <a:sym typeface="Wingdings" panose="05000000000000000000" pitchFamily="2" charset="2"/>
              </a:rPr>
              <a:t> fines</a:t>
            </a:r>
            <a:r>
              <a:rPr lang="en-GB" sz="2000" dirty="0"/>
              <a:t>).</a:t>
            </a:r>
          </a:p>
          <a:p>
            <a:pPr algn="just">
              <a:buFontTx/>
              <a:buChar char="-"/>
            </a:pPr>
            <a:r>
              <a:rPr lang="en-GB" sz="2000" b="1" dirty="0">
                <a:sym typeface="Wingdings" panose="05000000000000000000" pitchFamily="2" charset="2"/>
              </a:rPr>
              <a:t>Legal entities such as Co-operative Societies and LLPs </a:t>
            </a:r>
            <a:r>
              <a:rPr lang="en-GB" sz="2000" b="1" i="1" dirty="0">
                <a:sym typeface="Wingdings" panose="05000000000000000000" pitchFamily="2" charset="2"/>
              </a:rPr>
              <a:t>would</a:t>
            </a:r>
            <a:r>
              <a:rPr lang="en-GB" sz="2000" b="1" dirty="0">
                <a:sym typeface="Wingdings" panose="05000000000000000000" pitchFamily="2" charset="2"/>
              </a:rPr>
              <a:t> help shield consumers from the risks posed by the lack of legal recognition of prosumer rights in consumer law.</a:t>
            </a:r>
            <a:endParaRPr lang="en-GB" sz="2000" dirty="0"/>
          </a:p>
          <a:p>
            <a:pPr marL="0" indent="0" algn="just">
              <a:buNone/>
            </a:pPr>
            <a:endParaRPr lang="en-GB" dirty="0"/>
          </a:p>
          <a:p>
            <a:pPr algn="just">
              <a:buFontTx/>
              <a:buChar char="-"/>
            </a:pPr>
            <a:endParaRPr lang="en-GB" dirty="0"/>
          </a:p>
          <a:p>
            <a:pPr algn="just">
              <a:buFontTx/>
              <a:buChar char="-"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8601F8-830C-4D6F-845B-ADE2A5B7DC49}"/>
              </a:ext>
            </a:extLst>
          </p:cNvPr>
          <p:cNvSpPr/>
          <p:nvPr/>
        </p:nvSpPr>
        <p:spPr>
          <a:xfrm>
            <a:off x="107504" y="6093296"/>
            <a:ext cx="3024336" cy="7647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646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>
          <a:xfrm>
            <a:off x="179512" y="900000"/>
            <a:ext cx="8489950" cy="1008063"/>
          </a:xfrm>
        </p:spPr>
        <p:txBody>
          <a:bodyPr/>
          <a:lstStyle/>
          <a:p>
            <a:r>
              <a:rPr lang="en-US" sz="2200" b="1" u="sng" dirty="0">
                <a:latin typeface="Arial" charset="0"/>
                <a:ea typeface="ＭＳ Ｐゴシック" charset="0"/>
              </a:rPr>
              <a:t>Outline</a:t>
            </a:r>
          </a:p>
        </p:txBody>
      </p:sp>
      <p:sp>
        <p:nvSpPr>
          <p:cNvPr id="16387" name="Content Placeholder 5"/>
          <p:cNvSpPr>
            <a:spLocks noGrp="1"/>
          </p:cNvSpPr>
          <p:nvPr>
            <p:ph idx="1"/>
          </p:nvPr>
        </p:nvSpPr>
        <p:spPr>
          <a:xfrm>
            <a:off x="205638" y="1484784"/>
            <a:ext cx="8489950" cy="4608512"/>
          </a:xfrm>
        </p:spPr>
        <p:txBody>
          <a:bodyPr/>
          <a:lstStyle/>
          <a:p>
            <a:pPr marL="0" indent="0">
              <a:buNone/>
            </a:pPr>
            <a:r>
              <a:rPr lang="en-US" sz="1500" dirty="0">
                <a:latin typeface="+mj-lt"/>
                <a:ea typeface="ＭＳ Ｐゴシック" charset="0"/>
              </a:rPr>
              <a:t>I. </a:t>
            </a:r>
            <a:r>
              <a:rPr lang="en-US" sz="1500" u="sng" dirty="0">
                <a:latin typeface="+mj-lt"/>
                <a:ea typeface="ＭＳ Ｐゴシック" charset="0"/>
              </a:rPr>
              <a:t>INTRODUCTION</a:t>
            </a:r>
          </a:p>
          <a:p>
            <a:r>
              <a:rPr lang="en-GB" sz="1500" dirty="0">
                <a:latin typeface="+mj-lt"/>
                <a:ea typeface="ＭＳ Ｐゴシック" charset="0"/>
              </a:rPr>
              <a:t>Blockchain and energy</a:t>
            </a:r>
          </a:p>
          <a:p>
            <a:pPr marL="0" indent="0">
              <a:buNone/>
            </a:pPr>
            <a:endParaRPr lang="en-GB" sz="1500" dirty="0">
              <a:latin typeface="+mj-lt"/>
              <a:ea typeface="ＭＳ Ｐゴシック" charset="0"/>
            </a:endParaRPr>
          </a:p>
          <a:p>
            <a:pPr marL="0" indent="0">
              <a:buNone/>
            </a:pPr>
            <a:r>
              <a:rPr lang="en-GB" sz="1500" dirty="0">
                <a:latin typeface="+mj-lt"/>
                <a:ea typeface="ＭＳ Ｐゴシック" charset="0"/>
              </a:rPr>
              <a:t>II. </a:t>
            </a:r>
            <a:r>
              <a:rPr lang="en-GB" sz="1500" u="sng" dirty="0">
                <a:latin typeface="+mj-lt"/>
                <a:ea typeface="ＭＳ Ｐゴシック" charset="0"/>
              </a:rPr>
              <a:t>ENERGY COMMUNITIES IN THE UK</a:t>
            </a:r>
          </a:p>
          <a:p>
            <a:r>
              <a:rPr lang="en-GB" sz="1500" dirty="0">
                <a:latin typeface="+mj-lt"/>
                <a:ea typeface="ＭＳ Ｐゴシック" charset="0"/>
              </a:rPr>
              <a:t>The importance of incorporation</a:t>
            </a:r>
          </a:p>
          <a:p>
            <a:r>
              <a:rPr lang="en-GB" sz="1500" dirty="0">
                <a:latin typeface="+mj-lt"/>
                <a:ea typeface="ＭＳ Ｐゴシック" charset="0"/>
              </a:rPr>
              <a:t>Co-operative Societies</a:t>
            </a:r>
          </a:p>
          <a:p>
            <a:r>
              <a:rPr lang="en-GB" sz="1500" dirty="0">
                <a:latin typeface="+mj-lt"/>
                <a:ea typeface="ＭＳ Ｐゴシック" charset="0"/>
              </a:rPr>
              <a:t>Limited Liability Partnerships</a:t>
            </a:r>
          </a:p>
          <a:p>
            <a:pPr marL="0" indent="0">
              <a:buNone/>
            </a:pPr>
            <a:endParaRPr lang="en-GB" sz="1500" dirty="0">
              <a:latin typeface="+mj-lt"/>
              <a:ea typeface="ＭＳ Ｐゴシック" charset="0"/>
            </a:endParaRPr>
          </a:p>
          <a:p>
            <a:pPr marL="0" indent="0">
              <a:buNone/>
            </a:pPr>
            <a:r>
              <a:rPr lang="en-GB" sz="1500" dirty="0">
                <a:latin typeface="+mj-lt"/>
                <a:ea typeface="ＭＳ Ｐゴシック" charset="0"/>
              </a:rPr>
              <a:t>III. </a:t>
            </a:r>
            <a:r>
              <a:rPr lang="en-GB" sz="1500" u="sng" dirty="0">
                <a:latin typeface="+mj-lt"/>
                <a:ea typeface="ＭＳ Ｐゴシック" charset="0"/>
              </a:rPr>
              <a:t>METHOD</a:t>
            </a:r>
          </a:p>
          <a:p>
            <a:pPr marL="0" indent="0">
              <a:buNone/>
            </a:pPr>
            <a:endParaRPr lang="en-GB" sz="1500" dirty="0">
              <a:latin typeface="+mj-lt"/>
              <a:ea typeface="ＭＳ Ｐゴシック" charset="0"/>
            </a:endParaRPr>
          </a:p>
          <a:p>
            <a:pPr marL="0" indent="0">
              <a:buNone/>
            </a:pPr>
            <a:r>
              <a:rPr lang="en-GB" sz="1500" dirty="0">
                <a:latin typeface="+mj-lt"/>
                <a:ea typeface="ＭＳ Ｐゴシック" charset="0"/>
              </a:rPr>
              <a:t>IV. </a:t>
            </a:r>
            <a:r>
              <a:rPr lang="en-GB" sz="1500" u="sng" dirty="0">
                <a:latin typeface="+mj-lt"/>
                <a:ea typeface="ＭＳ Ｐゴシック" charset="0"/>
              </a:rPr>
              <a:t>LEGAL CHALLENGES</a:t>
            </a:r>
          </a:p>
          <a:p>
            <a:pPr>
              <a:buAutoNum type="alphaUcParenR"/>
            </a:pPr>
            <a:r>
              <a:rPr lang="en-GB" sz="1500" dirty="0">
                <a:latin typeface="+mj-lt"/>
                <a:ea typeface="ＭＳ Ｐゴシック" charset="0"/>
              </a:rPr>
              <a:t>Data privacy</a:t>
            </a:r>
          </a:p>
          <a:p>
            <a:pPr>
              <a:buAutoNum type="alphaUcParenR"/>
            </a:pPr>
            <a:r>
              <a:rPr lang="en-GB" sz="1500" dirty="0">
                <a:latin typeface="+mj-lt"/>
                <a:ea typeface="ＭＳ Ｐゴシック" charset="0"/>
              </a:rPr>
              <a:t>Smart contracts</a:t>
            </a:r>
          </a:p>
          <a:p>
            <a:pPr>
              <a:buAutoNum type="alphaUcParenR"/>
            </a:pPr>
            <a:r>
              <a:rPr lang="en-GB" sz="1500" dirty="0">
                <a:latin typeface="+mj-lt"/>
                <a:ea typeface="ＭＳ Ｐゴシック" charset="0"/>
              </a:rPr>
              <a:t>Prosumer rights</a:t>
            </a:r>
          </a:p>
          <a:p>
            <a:pPr marL="0" indent="0">
              <a:buNone/>
            </a:pPr>
            <a:endParaRPr lang="en-GB" sz="1500" dirty="0">
              <a:latin typeface="+mj-lt"/>
              <a:ea typeface="ＭＳ Ｐゴシック" charset="0"/>
            </a:endParaRPr>
          </a:p>
          <a:p>
            <a:pPr marL="0" indent="0">
              <a:buNone/>
            </a:pPr>
            <a:r>
              <a:rPr lang="en-GB" sz="1500" dirty="0">
                <a:latin typeface="+mj-lt"/>
                <a:ea typeface="ＭＳ Ｐゴシック" charset="0"/>
              </a:rPr>
              <a:t>V. </a:t>
            </a:r>
            <a:r>
              <a:rPr lang="en-GB" sz="1500" u="sng" dirty="0">
                <a:latin typeface="+mj-lt"/>
                <a:ea typeface="ＭＳ Ｐゴシック" charset="0"/>
              </a:rPr>
              <a:t>CONCLUSION</a:t>
            </a:r>
          </a:p>
          <a:p>
            <a:endParaRPr lang="en-US" dirty="0">
              <a:latin typeface="Arial" charset="0"/>
              <a:ea typeface="ＭＳ Ｐゴシック" charset="0"/>
            </a:endParaRPr>
          </a:p>
        </p:txBody>
      </p:sp>
      <p:pic>
        <p:nvPicPr>
          <p:cNvPr id="4" name="Picture 3" descr="Sustainable design">
            <a:extLst>
              <a:ext uri="{FF2B5EF4-FFF2-40B4-BE49-F238E27FC236}">
                <a16:creationId xmlns:a16="http://schemas.microsoft.com/office/drawing/2014/main" id="{CBFFC0DF-CA15-4F18-92E7-B2AE634C444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3" t="422" r="-11203" b="-422"/>
          <a:stretch/>
        </p:blipFill>
        <p:spPr bwMode="auto">
          <a:xfrm>
            <a:off x="4751150" y="2348880"/>
            <a:ext cx="3888105" cy="25171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27FB289-A526-4782-8BB4-A30C7C97EC80}"/>
              </a:ext>
            </a:extLst>
          </p:cNvPr>
          <p:cNvSpPr/>
          <p:nvPr/>
        </p:nvSpPr>
        <p:spPr>
          <a:xfrm>
            <a:off x="107504" y="6093296"/>
            <a:ext cx="3024336" cy="7647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74B13-53BF-4E0E-99B1-B86EF7DF2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900001"/>
            <a:ext cx="8489950" cy="512776"/>
          </a:xfrm>
        </p:spPr>
        <p:txBody>
          <a:bodyPr/>
          <a:lstStyle/>
          <a:p>
            <a:r>
              <a:rPr lang="en-GB" sz="2200" b="1" dirty="0"/>
              <a:t>V. </a:t>
            </a:r>
            <a:r>
              <a:rPr lang="en-GB" sz="2200" b="1" u="sng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E3370-9111-4315-BF18-5491E4877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12777"/>
            <a:ext cx="8489950" cy="4176712"/>
          </a:xfrm>
        </p:spPr>
        <p:txBody>
          <a:bodyPr/>
          <a:lstStyle/>
          <a:p>
            <a:pPr algn="just"/>
            <a:r>
              <a:rPr lang="en-GB" sz="1600" dirty="0"/>
              <a:t>Co-ops and LLPs unable to resolve data privacy issues around individual blockchain use.</a:t>
            </a:r>
          </a:p>
          <a:p>
            <a:pPr algn="just"/>
            <a:r>
              <a:rPr lang="en-GB" sz="1600" dirty="0"/>
              <a:t>Smart contracts and prosumer rights: Co-ops and LLPs can play a significant role in shielding consumers from risks, particularly in light of a lack of legal clarity.</a:t>
            </a:r>
          </a:p>
          <a:p>
            <a:pPr algn="just"/>
            <a:r>
              <a:rPr lang="en-GB" sz="1600" dirty="0"/>
              <a:t>Co-operative is best option, since its governing document is binding on its members and infringements are punishable.</a:t>
            </a:r>
          </a:p>
          <a:p>
            <a:pPr algn="just"/>
            <a:r>
              <a:rPr lang="en-GB" sz="1600" dirty="0"/>
              <a:t>Limited liability aspect: only plays a minimal role, in the case of data privacy.</a:t>
            </a:r>
          </a:p>
          <a:p>
            <a:pPr algn="just"/>
            <a:endParaRPr lang="en-GB" sz="1600" dirty="0"/>
          </a:p>
          <a:p>
            <a:pPr algn="just"/>
            <a:r>
              <a:rPr lang="en-GB" sz="1600" u="sng" dirty="0"/>
              <a:t>Recommendations</a:t>
            </a:r>
            <a:r>
              <a:rPr lang="en-GB" sz="1600" dirty="0"/>
              <a:t>:</a:t>
            </a:r>
          </a:p>
          <a:p>
            <a:pPr algn="just">
              <a:buFontTx/>
              <a:buChar char="-"/>
            </a:pPr>
            <a:r>
              <a:rPr lang="en-GB" sz="1600" dirty="0"/>
              <a:t>Recognise that an increasing number of energy communities will start P2P trading with DLTs such as blockchain (enhances the uptake of RES by e.g. urban residents with little space).</a:t>
            </a:r>
          </a:p>
          <a:p>
            <a:pPr algn="just">
              <a:buFontTx/>
              <a:buChar char="-"/>
            </a:pPr>
            <a:r>
              <a:rPr lang="en-GB" sz="1600" dirty="0"/>
              <a:t>Anticipate this by amending recognition process of Co-ops/LLPs, as well as the applicable law. Roll back funding cuts.</a:t>
            </a:r>
          </a:p>
          <a:p>
            <a:pPr algn="just">
              <a:buFontTx/>
              <a:buChar char="-"/>
            </a:pPr>
            <a:r>
              <a:rPr lang="en-GB" sz="1600" dirty="0"/>
              <a:t>Legal entities will play a key intermediary role in the ‘bottom up’ regulatory approach observed in P2P markets.</a:t>
            </a:r>
          </a:p>
          <a:p>
            <a:pPr algn="just">
              <a:buFontTx/>
              <a:buChar char="-"/>
            </a:pPr>
            <a:endParaRPr lang="en-GB" sz="2000" dirty="0"/>
          </a:p>
          <a:p>
            <a:pPr algn="just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9F2FFF-B81E-4F1D-BE3C-20227B44FC5E}"/>
              </a:ext>
            </a:extLst>
          </p:cNvPr>
          <p:cNvSpPr/>
          <p:nvPr/>
        </p:nvSpPr>
        <p:spPr>
          <a:xfrm>
            <a:off x="107504" y="6093296"/>
            <a:ext cx="3024336" cy="7647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407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ABCF1-E44F-491E-819B-55D53C888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VI. </a:t>
            </a:r>
            <a:r>
              <a:rPr lang="en-GB" b="1" u="sng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723C8-39B6-4A97-B58F-F49F37767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84784"/>
            <a:ext cx="8489950" cy="4176712"/>
          </a:xfrm>
        </p:spPr>
        <p:txBody>
          <a:bodyPr/>
          <a:lstStyle/>
          <a:p>
            <a:pPr marL="0" indent="0" algn="just">
              <a:buNone/>
            </a:pPr>
            <a:r>
              <a:rPr lang="en-GB" sz="2200" dirty="0"/>
              <a:t>This work has been supported by the EPSRC grant PETRAS Internet of Things (IoT) Research Hub under the project The Internet of Energy Things (‘P2P-IoET’). The authors would like to thank the interviewees (Repowering London, </a:t>
            </a:r>
            <a:r>
              <a:rPr lang="en-GB" sz="2200" dirty="0" err="1"/>
              <a:t>REScoop</a:t>
            </a:r>
            <a:r>
              <a:rPr lang="en-GB" sz="2200" dirty="0"/>
              <a:t> and </a:t>
            </a:r>
            <a:r>
              <a:rPr lang="en-GB" sz="2200" dirty="0" err="1"/>
              <a:t>Goiener</a:t>
            </a:r>
            <a:r>
              <a:rPr lang="en-GB" sz="2200" dirty="0"/>
              <a:t>), as well as Professor Iris Chiu (UCL Faculty of Laws) and Dr Michael Fell (UCL Energy Institute) for their valuable input.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18E16F-7B61-4E06-9330-4D3C393DF6F9}"/>
              </a:ext>
            </a:extLst>
          </p:cNvPr>
          <p:cNvSpPr/>
          <p:nvPr/>
        </p:nvSpPr>
        <p:spPr>
          <a:xfrm>
            <a:off x="107504" y="6093296"/>
            <a:ext cx="3024336" cy="7647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273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32C0E-CE42-4C7B-9A5D-237B72ACD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980000"/>
            <a:ext cx="8489950" cy="4176712"/>
          </a:xfrm>
        </p:spPr>
        <p:txBody>
          <a:bodyPr/>
          <a:lstStyle/>
          <a:p>
            <a:pPr marL="0" indent="0" algn="ctr">
              <a:buNone/>
            </a:pPr>
            <a:r>
              <a:rPr lang="en-GB" sz="3000" b="1" dirty="0"/>
              <a:t>Thank you for your attention!</a:t>
            </a:r>
          </a:p>
          <a:p>
            <a:pPr marL="0" indent="0" algn="ctr">
              <a:buNone/>
            </a:pPr>
            <a:endParaRPr lang="en-GB" sz="3000" b="1" dirty="0"/>
          </a:p>
          <a:p>
            <a:pPr marL="0" indent="0" algn="ctr">
              <a:buNone/>
            </a:pPr>
            <a:r>
              <a:rPr lang="en-GB" sz="3000" b="1" dirty="0"/>
              <a:t>Any questions?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3AF1CE-FFFF-4FC4-A0E6-71DA10F37926}"/>
              </a:ext>
            </a:extLst>
          </p:cNvPr>
          <p:cNvSpPr/>
          <p:nvPr/>
        </p:nvSpPr>
        <p:spPr>
          <a:xfrm>
            <a:off x="107504" y="6093296"/>
            <a:ext cx="3024336" cy="7647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763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>
                <a:latin typeface="Arial" charset="0"/>
                <a:ea typeface="ＭＳ Ｐゴシック" charset="0"/>
              </a:rPr>
              <a:t>I. </a:t>
            </a:r>
            <a:r>
              <a:rPr lang="en-US" sz="2200" b="1" u="sng" dirty="0">
                <a:latin typeface="Arial" charset="0"/>
                <a:ea typeface="ＭＳ Ｐゴシック" charset="0"/>
              </a:rPr>
              <a:t>INTRODUCTION</a:t>
            </a:r>
            <a:br>
              <a:rPr lang="en-US" sz="2200" u="sng" dirty="0">
                <a:latin typeface="Arial" charset="0"/>
                <a:ea typeface="ＭＳ Ｐゴシック" charset="0"/>
              </a:rPr>
            </a:br>
            <a:endParaRPr lang="en-US" sz="2200" u="sng" dirty="0">
              <a:latin typeface="Arial" charset="0"/>
              <a:ea typeface="ＭＳ Ｐゴシック" charset="0"/>
            </a:endParaRPr>
          </a:p>
        </p:txBody>
      </p:sp>
      <p:sp>
        <p:nvSpPr>
          <p:cNvPr id="16387" name="Content Placeholder 5"/>
          <p:cNvSpPr>
            <a:spLocks noGrp="1"/>
          </p:cNvSpPr>
          <p:nvPr>
            <p:ph idx="1"/>
          </p:nvPr>
        </p:nvSpPr>
        <p:spPr>
          <a:xfrm>
            <a:off x="179512" y="1410100"/>
            <a:ext cx="8489950" cy="4176712"/>
          </a:xfrm>
        </p:spPr>
        <p:txBody>
          <a:bodyPr/>
          <a:lstStyle/>
          <a:p>
            <a:pPr algn="just"/>
            <a:r>
              <a:rPr lang="en-US" sz="2000" u="sng" dirty="0">
                <a:latin typeface="+mj-lt"/>
                <a:ea typeface="ＭＳ Ｐゴシック" charset="0"/>
              </a:rPr>
              <a:t>Context:</a:t>
            </a:r>
          </a:p>
          <a:p>
            <a:pPr algn="just">
              <a:buFontTx/>
              <a:buChar char="-"/>
            </a:pPr>
            <a:r>
              <a:rPr lang="en-US" sz="2000" dirty="0" err="1">
                <a:latin typeface="+mj-lt"/>
                <a:ea typeface="ＭＳ Ｐゴシック" charset="0"/>
              </a:rPr>
              <a:t>Decentralising</a:t>
            </a:r>
            <a:r>
              <a:rPr lang="en-US" sz="2000" dirty="0">
                <a:latin typeface="+mj-lt"/>
                <a:ea typeface="ＭＳ Ｐゴシック" charset="0"/>
              </a:rPr>
              <a:t> energy grid.</a:t>
            </a:r>
          </a:p>
          <a:p>
            <a:pPr algn="just">
              <a:buFontTx/>
              <a:buChar char="-"/>
            </a:pPr>
            <a:r>
              <a:rPr lang="en-US" sz="2000" dirty="0">
                <a:latin typeface="+mj-lt"/>
                <a:ea typeface="ＭＳ Ｐゴシック" charset="0"/>
              </a:rPr>
              <a:t>Distributed ledger technology (e.g. blockchain) to balance supply and demand.</a:t>
            </a:r>
          </a:p>
          <a:p>
            <a:pPr algn="just">
              <a:buFontTx/>
              <a:buChar char="-"/>
            </a:pPr>
            <a:r>
              <a:rPr lang="en-US" sz="2000" dirty="0">
                <a:latin typeface="+mj-lt"/>
                <a:ea typeface="ＭＳ Ｐゴシック" charset="0"/>
              </a:rPr>
              <a:t>Lack of legal clarity on application of data privacy, contract and consumer law to individual use of blockchain technology.</a:t>
            </a:r>
          </a:p>
          <a:p>
            <a:pPr algn="just">
              <a:buFontTx/>
              <a:buChar char="-"/>
            </a:pPr>
            <a:endParaRPr lang="en-US" sz="2000" dirty="0">
              <a:latin typeface="+mj-lt"/>
              <a:ea typeface="ＭＳ Ｐゴシック" charset="0"/>
            </a:endParaRPr>
          </a:p>
          <a:p>
            <a:pPr algn="just"/>
            <a:r>
              <a:rPr lang="en-US" sz="2000" u="sng" dirty="0">
                <a:latin typeface="+mj-lt"/>
                <a:ea typeface="ＭＳ Ｐゴシック" charset="0"/>
              </a:rPr>
              <a:t>Paper:</a:t>
            </a:r>
          </a:p>
          <a:p>
            <a:pPr algn="just">
              <a:buFontTx/>
              <a:buChar char="-"/>
            </a:pPr>
            <a:r>
              <a:rPr lang="en-US" sz="2000" dirty="0">
                <a:latin typeface="+mj-lt"/>
                <a:ea typeface="ＭＳ Ｐゴシック" charset="0"/>
              </a:rPr>
              <a:t>Would grouping consumers into one legal entity remedy these legal challenges?</a:t>
            </a:r>
          </a:p>
          <a:p>
            <a:pPr algn="just">
              <a:buFontTx/>
              <a:buChar char="-"/>
            </a:pPr>
            <a:r>
              <a:rPr lang="en-US" sz="2000" dirty="0">
                <a:latin typeface="+mj-lt"/>
                <a:ea typeface="ＭＳ Ｐゴシック" charset="0"/>
              </a:rPr>
              <a:t>Research question: </a:t>
            </a:r>
            <a:r>
              <a:rPr lang="en-GB" sz="2000" b="1" dirty="0">
                <a:latin typeface="+mj-lt"/>
                <a:ea typeface="ＭＳ Ｐゴシック" charset="0"/>
              </a:rPr>
              <a:t>H</a:t>
            </a:r>
            <a:r>
              <a:rPr lang="en-GB" sz="2000" b="1" dirty="0">
                <a:latin typeface="+mj-lt"/>
              </a:rPr>
              <a:t>ow can UK energy communities, as they are currently legally recognised, shield consumers from the main challenges presented by individual use of blockchain for peer-to-peer energy trading?</a:t>
            </a:r>
            <a:endParaRPr lang="en-US" sz="2000" b="1" dirty="0">
              <a:latin typeface="+mj-lt"/>
              <a:ea typeface="ＭＳ Ｐゴシック" charset="0"/>
            </a:endParaRPr>
          </a:p>
          <a:p>
            <a:pPr>
              <a:buFontTx/>
              <a:buChar char="-"/>
            </a:pPr>
            <a:endParaRPr lang="en-US" dirty="0">
              <a:latin typeface="Arial" charset="0"/>
              <a:ea typeface="ＭＳ Ｐゴシック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  <a:ea typeface="ＭＳ Ｐゴシック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3365C9-3E0D-4243-A37B-00DD25F3EC5F}"/>
              </a:ext>
            </a:extLst>
          </p:cNvPr>
          <p:cNvSpPr/>
          <p:nvPr/>
        </p:nvSpPr>
        <p:spPr>
          <a:xfrm>
            <a:off x="107504" y="6093296"/>
            <a:ext cx="3024336" cy="7647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688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>
          <a:xfrm>
            <a:off x="179512" y="900001"/>
            <a:ext cx="8489950" cy="584784"/>
          </a:xfrm>
        </p:spPr>
        <p:txBody>
          <a:bodyPr/>
          <a:lstStyle/>
          <a:p>
            <a:r>
              <a:rPr lang="en-GB" b="1" u="sng" dirty="0">
                <a:ea typeface="ＭＳ Ｐゴシック" charset="0"/>
              </a:rPr>
              <a:t>Blockchain and energy</a:t>
            </a:r>
            <a:endParaRPr lang="en-US" b="1" dirty="0">
              <a:latin typeface="Arial" charset="0"/>
              <a:ea typeface="ＭＳ Ｐゴシック" charset="0"/>
            </a:endParaRPr>
          </a:p>
        </p:txBody>
      </p:sp>
      <p:sp>
        <p:nvSpPr>
          <p:cNvPr id="16387" name="Content Placeholder 5"/>
          <p:cNvSpPr>
            <a:spLocks noGrp="1"/>
          </p:cNvSpPr>
          <p:nvPr>
            <p:ph idx="1"/>
          </p:nvPr>
        </p:nvSpPr>
        <p:spPr>
          <a:xfrm>
            <a:off x="176607" y="1484785"/>
            <a:ext cx="8489950" cy="4176712"/>
          </a:xfrm>
        </p:spPr>
        <p:txBody>
          <a:bodyPr/>
          <a:lstStyle/>
          <a:p>
            <a:pPr algn="just"/>
            <a:r>
              <a:rPr lang="en-US" dirty="0">
                <a:latin typeface="Arial" charset="0"/>
                <a:ea typeface="ＭＳ Ｐゴシック" charset="0"/>
              </a:rPr>
              <a:t>Cheaper RES technologies: rise in domestic consumers generating, storing and selling renewable energy.</a:t>
            </a:r>
          </a:p>
          <a:p>
            <a:pPr algn="just"/>
            <a:r>
              <a:rPr lang="en-US" dirty="0">
                <a:latin typeface="Arial" charset="0"/>
                <a:ea typeface="ＭＳ Ｐゴシック" charset="0"/>
              </a:rPr>
              <a:t>Challenging for grid to manage the injection of intermittent energy, when it is designed for unidirectional flow.</a:t>
            </a:r>
            <a:r>
              <a:rPr lang="en-US" dirty="0">
                <a:latin typeface="Arial" charset="0"/>
                <a:ea typeface="ＭＳ Ｐゴシック" charset="0"/>
                <a:sym typeface="Wingdings" panose="05000000000000000000" pitchFamily="2" charset="2"/>
              </a:rPr>
              <a:t> </a:t>
            </a:r>
          </a:p>
          <a:p>
            <a:pPr algn="just"/>
            <a:r>
              <a:rPr lang="en-US" dirty="0">
                <a:latin typeface="Arial" charset="0"/>
                <a:ea typeface="ＭＳ Ｐゴシック" charset="0"/>
                <a:sym typeface="Wingdings" panose="05000000000000000000" pitchFamily="2" charset="2"/>
              </a:rPr>
              <a:t>Consequence: higher grid management costs.</a:t>
            </a:r>
          </a:p>
          <a:p>
            <a:pPr algn="just"/>
            <a:r>
              <a:rPr lang="en-US" dirty="0">
                <a:latin typeface="Arial" charset="0"/>
                <a:ea typeface="ＭＳ Ｐゴシック" charset="0"/>
                <a:sym typeface="Wingdings" panose="05000000000000000000" pitchFamily="2" charset="2"/>
              </a:rPr>
              <a:t>Potential solution for balancing of demand and supply at local level: ‘peer-to-peer’ energy trading using distributed ledger technologies (e.g. blockchain).</a:t>
            </a:r>
          </a:p>
          <a:p>
            <a:pPr algn="just"/>
            <a:r>
              <a:rPr lang="en-GB" dirty="0"/>
              <a:t>Permissioned vs public blockchain (e.g. Bitcoin).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98116B-F99D-49E0-B125-7A58FCD30186}"/>
              </a:ext>
            </a:extLst>
          </p:cNvPr>
          <p:cNvSpPr/>
          <p:nvPr/>
        </p:nvSpPr>
        <p:spPr>
          <a:xfrm>
            <a:off x="107504" y="6093296"/>
            <a:ext cx="3024336" cy="7647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312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EDAEE2-4448-4B73-93E6-EC7C61740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764704"/>
            <a:ext cx="4968551" cy="5756512"/>
          </a:xfrm>
          <a:prstGeom prst="rect">
            <a:avLst/>
          </a:prstGeom>
        </p:spPr>
      </p:pic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7930C94B-E81A-4176-9AB4-6BA8FE87A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774050"/>
            <a:ext cx="3459289" cy="3456383"/>
          </a:xfrm>
        </p:spPr>
        <p:txBody>
          <a:bodyPr/>
          <a:lstStyle/>
          <a:p>
            <a:pPr marL="0" indent="0">
              <a:buNone/>
            </a:pPr>
            <a:r>
              <a:rPr lang="en-US" sz="1800" b="1" u="sng" dirty="0">
                <a:latin typeface="Arial" charset="0"/>
                <a:ea typeface="ＭＳ Ｐゴシック" charset="0"/>
              </a:rPr>
              <a:t>Blockchain:</a:t>
            </a:r>
          </a:p>
          <a:p>
            <a:pPr algn="just"/>
            <a:r>
              <a:rPr lang="en-US" sz="1800" dirty="0">
                <a:latin typeface="Arial" charset="0"/>
                <a:ea typeface="ＭＳ Ｐゴシック" charset="0"/>
              </a:rPr>
              <a:t>Cryptographic proof of ownership.</a:t>
            </a:r>
          </a:p>
          <a:p>
            <a:pPr algn="just"/>
            <a:r>
              <a:rPr lang="en-US" sz="1800" dirty="0">
                <a:latin typeface="Arial" charset="0"/>
                <a:ea typeface="ＭＳ Ｐゴシック" charset="0"/>
              </a:rPr>
              <a:t>Transactions recorded and stored sequentially in an unalterable chain of data blocks.</a:t>
            </a:r>
          </a:p>
          <a:p>
            <a:pPr algn="just"/>
            <a:r>
              <a:rPr lang="en-US" sz="1800" dirty="0">
                <a:latin typeface="Arial" charset="0"/>
                <a:ea typeface="ＭＳ Ｐゴシック" charset="0"/>
              </a:rPr>
              <a:t>All network participants (‘nodes’) hold a constantly updated copy of the blockchain.</a:t>
            </a:r>
          </a:p>
          <a:p>
            <a:pPr algn="just"/>
            <a:r>
              <a:rPr lang="en-US" sz="1800" dirty="0">
                <a:latin typeface="Arial" charset="0"/>
                <a:ea typeface="ＭＳ Ｐゴシック" charset="0"/>
              </a:rPr>
              <a:t>Computational power provided by ‘nodes’ to verify new transactions and update the ledger.</a:t>
            </a:r>
          </a:p>
          <a:p>
            <a:pPr algn="just"/>
            <a:r>
              <a:rPr lang="en-US" sz="1800" dirty="0">
                <a:latin typeface="Arial" charset="0"/>
                <a:ea typeface="ＭＳ Ｐゴシック" charset="0"/>
              </a:rPr>
              <a:t>Added functionality (Ethereum blockchain): ‘smart contract’.</a:t>
            </a:r>
          </a:p>
          <a:p>
            <a:pPr algn="just"/>
            <a:endParaRPr lang="en-US" dirty="0">
              <a:latin typeface="Arial" charset="0"/>
              <a:ea typeface="ＭＳ Ｐゴシック" charset="0"/>
            </a:endParaRPr>
          </a:p>
          <a:p>
            <a:pPr algn="just"/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7E84B8-DD1C-47D4-BC6B-E99B3E81D185}"/>
              </a:ext>
            </a:extLst>
          </p:cNvPr>
          <p:cNvSpPr/>
          <p:nvPr/>
        </p:nvSpPr>
        <p:spPr>
          <a:xfrm>
            <a:off x="107504" y="6093296"/>
            <a:ext cx="3024336" cy="7647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796B6A-0A1A-4E9B-ACA1-C529FE30752C}"/>
              </a:ext>
            </a:extLst>
          </p:cNvPr>
          <p:cNvSpPr txBox="1"/>
          <p:nvPr/>
        </p:nvSpPr>
        <p:spPr>
          <a:xfrm>
            <a:off x="4427984" y="6553501"/>
            <a:ext cx="4896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Source: The Age of Cryptocurrency (2015), P. Vigna &amp; M. Casey</a:t>
            </a:r>
          </a:p>
        </p:txBody>
      </p:sp>
    </p:spTree>
    <p:extLst>
      <p:ext uri="{BB962C8B-B14F-4D97-AF65-F5344CB8AC3E}">
        <p14:creationId xmlns:p14="http://schemas.microsoft.com/office/powerpoint/2010/main" val="1059955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B46E3-A426-4FCA-BD86-6B7E46B18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900001"/>
            <a:ext cx="8489950" cy="512776"/>
          </a:xfrm>
        </p:spPr>
        <p:txBody>
          <a:bodyPr/>
          <a:lstStyle/>
          <a:p>
            <a:r>
              <a:rPr lang="en-GB" b="1" u="sng" dirty="0">
                <a:ea typeface="ＭＳ Ｐゴシック" charset="0"/>
              </a:rPr>
              <a:t>Blockchain and energy (cont’d)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94CC4-C029-4BAB-87E4-5A20DDA3A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556792"/>
            <a:ext cx="8489950" cy="4176712"/>
          </a:xfrm>
        </p:spPr>
        <p:txBody>
          <a:bodyPr/>
          <a:lstStyle/>
          <a:p>
            <a:pPr algn="just"/>
            <a:r>
              <a:rPr lang="en-GB" sz="2200" dirty="0"/>
              <a:t>April 2016: first peer-to-peer energy trade (Brooklyn Microgrid).</a:t>
            </a:r>
          </a:p>
          <a:p>
            <a:pPr algn="just"/>
            <a:r>
              <a:rPr lang="en-GB" sz="2200" dirty="0"/>
              <a:t>Since then, significant increase in peer-to-peer energy trading pilots within communities.</a:t>
            </a:r>
          </a:p>
          <a:p>
            <a:pPr algn="just"/>
            <a:r>
              <a:rPr lang="en-GB" sz="2200" dirty="0"/>
              <a:t>In Europe, </a:t>
            </a:r>
            <a:r>
              <a:rPr lang="en-GB" sz="2200" dirty="0" err="1"/>
              <a:t>Goiener</a:t>
            </a:r>
            <a:r>
              <a:rPr lang="en-GB" sz="2200" dirty="0"/>
              <a:t> (energy cooperative in Spain) and Repowering London (see next slide).</a:t>
            </a:r>
          </a:p>
          <a:p>
            <a:pPr algn="just"/>
            <a:endParaRPr lang="en-GB" sz="22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2200" u="sng" dirty="0"/>
              <a:t>How does it work?</a:t>
            </a:r>
          </a:p>
          <a:p>
            <a:pPr algn="just"/>
            <a:r>
              <a:rPr lang="en-GB" sz="2200" dirty="0"/>
              <a:t>Connected smart meter: imported and exported electricity is measured and recorded by the blockchain system.</a:t>
            </a:r>
          </a:p>
          <a:p>
            <a:pPr algn="just"/>
            <a:r>
              <a:rPr lang="en-GB" sz="2200" dirty="0"/>
              <a:t>Based on data, system matches buyers and sellers of self-generated renewable energy and then settles financial transactions between them.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0C0BFD-F183-436E-A2D7-62E5E95C4C00}"/>
              </a:ext>
            </a:extLst>
          </p:cNvPr>
          <p:cNvSpPr/>
          <p:nvPr/>
        </p:nvSpPr>
        <p:spPr>
          <a:xfrm>
            <a:off x="107504" y="6093296"/>
            <a:ext cx="3024336" cy="7647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961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50367-E9A2-4F85-9E3A-BA400C029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025" y="907215"/>
            <a:ext cx="8489950" cy="512776"/>
          </a:xfrm>
        </p:spPr>
        <p:txBody>
          <a:bodyPr/>
          <a:lstStyle/>
          <a:p>
            <a:r>
              <a:rPr lang="en-GB" b="1" u="sng" dirty="0"/>
              <a:t>Repowering London (UK)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82DDB-82DA-4E03-85F7-A7F61A444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025" y="1419991"/>
            <a:ext cx="8489950" cy="4176712"/>
          </a:xfrm>
        </p:spPr>
        <p:txBody>
          <a:bodyPr/>
          <a:lstStyle/>
          <a:p>
            <a:pPr algn="just"/>
            <a:r>
              <a:rPr lang="en-GB" dirty="0"/>
              <a:t>Not-for-profit organisation facilitating community energy projects.</a:t>
            </a:r>
          </a:p>
          <a:p>
            <a:pPr algn="just"/>
            <a:r>
              <a:rPr lang="en-GB" dirty="0"/>
              <a:t>Part of consortium trialling a local peer-to-peer blockchain-enabled energy trading platform in London (Brixton).</a:t>
            </a:r>
          </a:p>
          <a:p>
            <a:pPr algn="just"/>
            <a:r>
              <a:rPr lang="en-GB" dirty="0"/>
              <a:t>Urban residents living in apartment block with solar PV on the roof.</a:t>
            </a:r>
          </a:p>
          <a:p>
            <a:pPr algn="just"/>
            <a:r>
              <a:rPr lang="en-GB" dirty="0"/>
              <a:t>Sell or donate energy to neighbours through a blockchain network.</a:t>
            </a:r>
          </a:p>
          <a:p>
            <a:pPr algn="just"/>
            <a:r>
              <a:rPr lang="en-GB" dirty="0"/>
              <a:t>Within framework of Ofgem regulatory sandbox.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D854D4-B7B1-49E1-A6B7-A9D0FAAA7073}"/>
              </a:ext>
            </a:extLst>
          </p:cNvPr>
          <p:cNvSpPr/>
          <p:nvPr/>
        </p:nvSpPr>
        <p:spPr>
          <a:xfrm>
            <a:off x="107504" y="6093296"/>
            <a:ext cx="3024336" cy="7647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690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EE9EC-FCB6-4919-8FC0-67E53CC69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II. </a:t>
            </a:r>
            <a:r>
              <a:rPr lang="en-GB" b="1" u="sng" dirty="0"/>
              <a:t>ENERGY COMMUNITIES IN THE UK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D3000-4E63-4661-BBE2-DE917D6B1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84784"/>
            <a:ext cx="8489950" cy="4176712"/>
          </a:xfrm>
        </p:spPr>
        <p:txBody>
          <a:bodyPr/>
          <a:lstStyle/>
          <a:p>
            <a:pPr algn="just"/>
            <a:r>
              <a:rPr lang="en-GB" dirty="0"/>
              <a:t>Several legal forms available. </a:t>
            </a:r>
          </a:p>
          <a:p>
            <a:pPr algn="just"/>
            <a:r>
              <a:rPr lang="en-GB" dirty="0"/>
              <a:t>Most popular in England, Wales and NI in 2017: Community Benefit Societies (47%), Co-operative Societies (19%) and Community Interest Companies (13%).</a:t>
            </a:r>
          </a:p>
          <a:p>
            <a:pPr algn="just"/>
            <a:r>
              <a:rPr lang="en-GB" b="1" dirty="0">
                <a:solidFill>
                  <a:srgbClr val="FF0000"/>
                </a:solidFill>
              </a:rPr>
              <a:t>Not applicable</a:t>
            </a:r>
            <a:r>
              <a:rPr lang="en-GB" dirty="0"/>
              <a:t>: Community Benefit Societies (</a:t>
            </a:r>
            <a:r>
              <a:rPr lang="en-GB" dirty="0" err="1"/>
              <a:t>BenComs</a:t>
            </a:r>
            <a:r>
              <a:rPr lang="en-GB" dirty="0"/>
              <a:t>) and Community Interest Companies (CICs)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required by law to invest their profits into the wider community.</a:t>
            </a:r>
          </a:p>
          <a:p>
            <a:pPr algn="just"/>
            <a:r>
              <a:rPr lang="en-GB" b="1" dirty="0">
                <a:solidFill>
                  <a:srgbClr val="00B050"/>
                </a:solidFill>
              </a:rPr>
              <a:t>Applicable</a:t>
            </a:r>
            <a:r>
              <a:rPr lang="en-GB" dirty="0"/>
              <a:t>: Co-operative Societies and Limited Liability Partnerships (LLPs) </a:t>
            </a:r>
            <a:r>
              <a:rPr lang="en-GB" dirty="0">
                <a:sym typeface="Wingdings" panose="05000000000000000000" pitchFamily="2" charset="2"/>
              </a:rPr>
              <a:t> primarily set up to benefit their own members.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CFA958-C08E-4A70-BE52-4EEC39D2AFA8}"/>
              </a:ext>
            </a:extLst>
          </p:cNvPr>
          <p:cNvSpPr/>
          <p:nvPr/>
        </p:nvSpPr>
        <p:spPr>
          <a:xfrm>
            <a:off x="107504" y="6093296"/>
            <a:ext cx="3024336" cy="7647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495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6231C-832E-4918-9704-7D4136B7C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>
                <a:ea typeface="ＭＳ Ｐゴシック" charset="0"/>
              </a:rPr>
              <a:t>The importance of incorporation</a:t>
            </a:r>
            <a:endParaRPr lang="en-GB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93204-E81C-4EAC-A6FC-D115C3DBF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607" y="1556792"/>
            <a:ext cx="8489950" cy="4176712"/>
          </a:xfrm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dirty="0">
                <a:sym typeface="Wingdings" panose="05000000000000000000" pitchFamily="2" charset="2"/>
              </a:rPr>
              <a:t>L</a:t>
            </a:r>
            <a:r>
              <a:rPr lang="en-GB" dirty="0"/>
              <a:t>egal identity is created for an organisation that is distinct from its members.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dirty="0"/>
              <a:t>Separate person in the eyes of the law, with different rights and duties to members (i.e. can own land, sign contracts).</a:t>
            </a:r>
          </a:p>
          <a:p>
            <a:pPr algn="just"/>
            <a:r>
              <a:rPr lang="en-GB" dirty="0"/>
              <a:t>Limited liability of members: share risk more evenly between themselves.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9C42C3-DE96-4D8B-8982-D01D2F5958B1}"/>
              </a:ext>
            </a:extLst>
          </p:cNvPr>
          <p:cNvSpPr/>
          <p:nvPr/>
        </p:nvSpPr>
        <p:spPr>
          <a:xfrm>
            <a:off x="107504" y="6093296"/>
            <a:ext cx="3024336" cy="76470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69133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FA1AC"/>
      </a:accent1>
      <a:accent2>
        <a:srgbClr val="459CBD"/>
      </a:accent2>
      <a:accent3>
        <a:srgbClr val="FFFFFF"/>
      </a:accent3>
      <a:accent4>
        <a:srgbClr val="000000"/>
      </a:accent4>
      <a:accent5>
        <a:srgbClr val="C0CDD2"/>
      </a:accent5>
      <a:accent6>
        <a:srgbClr val="3E8DAB"/>
      </a:accent6>
      <a:hlink>
        <a:srgbClr val="A8C0D1"/>
      </a:hlink>
      <a:folHlink>
        <a:srgbClr val="C88BA9"/>
      </a:folHlink>
    </a:clrScheme>
    <a:fontScheme name="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459CBD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3E8DAB"/>
        </a:accent6>
        <a:hlink>
          <a:srgbClr val="A8C0D1"/>
        </a:hlink>
        <a:folHlink>
          <a:srgbClr val="C88B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2571</TotalTime>
  <Words>1877</Words>
  <Application>Microsoft Office PowerPoint</Application>
  <PresentationFormat>On-screen Show (4:3)</PresentationFormat>
  <Paragraphs>175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ＭＳ Ｐゴシック</vt:lpstr>
      <vt:lpstr>Arial</vt:lpstr>
      <vt:lpstr>Calibri</vt:lpstr>
      <vt:lpstr>Wingdings</vt:lpstr>
      <vt:lpstr>Custom Design</vt:lpstr>
      <vt:lpstr>PowerPoint Presentation</vt:lpstr>
      <vt:lpstr>Outline</vt:lpstr>
      <vt:lpstr>I. INTRODUCTION </vt:lpstr>
      <vt:lpstr>Blockchain and energy</vt:lpstr>
      <vt:lpstr>PowerPoint Presentation</vt:lpstr>
      <vt:lpstr>Blockchain and energy (cont’d)</vt:lpstr>
      <vt:lpstr>Repowering London (UK)</vt:lpstr>
      <vt:lpstr>II. ENERGY COMMUNITIES IN THE UK</vt:lpstr>
      <vt:lpstr>The importance of incorporation</vt:lpstr>
      <vt:lpstr>Co-operative Societies</vt:lpstr>
      <vt:lpstr>Limited Liability Partnerships (LLP)</vt:lpstr>
      <vt:lpstr>III. METHOD</vt:lpstr>
      <vt:lpstr>IV. LEGAL CHALLENGES </vt:lpstr>
      <vt:lpstr>A) Data privacy </vt:lpstr>
      <vt:lpstr>Role of legal entities</vt:lpstr>
      <vt:lpstr>B) Smart contracts</vt:lpstr>
      <vt:lpstr>Role of legal entities</vt:lpstr>
      <vt:lpstr>C) Prosumer rights</vt:lpstr>
      <vt:lpstr>Role of legal entities</vt:lpstr>
      <vt:lpstr>V. CONCLUSION</vt:lpstr>
      <vt:lpstr>VI. ACKNOWLEDGEMENTS</vt:lpstr>
      <vt:lpstr>PowerPoint Presentation</vt:lpstr>
    </vt:vector>
  </TitlesOfParts>
  <Company>UCL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Brown</dc:creator>
  <cp:lastModifiedBy>Schneiders, Alexandra</cp:lastModifiedBy>
  <cp:revision>358</cp:revision>
  <dcterms:created xsi:type="dcterms:W3CDTF">2005-07-13T12:26:50Z</dcterms:created>
  <dcterms:modified xsi:type="dcterms:W3CDTF">2018-09-10T16:36:53Z</dcterms:modified>
</cp:coreProperties>
</file>