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73" r:id="rId3"/>
    <p:sldId id="282" r:id="rId4"/>
    <p:sldId id="288" r:id="rId5"/>
    <p:sldId id="275" r:id="rId6"/>
    <p:sldId id="293" r:id="rId7"/>
    <p:sldId id="285" r:id="rId8"/>
    <p:sldId id="286" r:id="rId9"/>
    <p:sldId id="287" r:id="rId10"/>
    <p:sldId id="280" r:id="rId11"/>
    <p:sldId id="296" r:id="rId12"/>
    <p:sldId id="295" r:id="rId13"/>
    <p:sldId id="267" r:id="rId14"/>
  </p:sldIdLst>
  <p:sldSz cx="10693400" cy="7561263"/>
  <p:notesSz cx="9144000" cy="6858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9278" autoAdjust="0"/>
  </p:normalViewPr>
  <p:slideViewPr>
    <p:cSldViewPr snapToGrid="0" snapToObjects="1">
      <p:cViewPr>
        <p:scale>
          <a:sx n="100" d="100"/>
          <a:sy n="100" d="100"/>
        </p:scale>
        <p:origin x="-1284" y="-60"/>
      </p:cViewPr>
      <p:guideLst>
        <p:guide orient="horz" pos="170"/>
        <p:guide orient="horz" pos="4220"/>
        <p:guide orient="horz" pos="728"/>
        <p:guide pos="250"/>
        <p:guide pos="64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197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07F13-551E-4A00-A2F1-F4DB1E30C979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806E5C2-400E-4631-B504-1C046B210A01}">
      <dgm:prSet phldrT="[Text]" custT="1"/>
      <dgm:spPr/>
      <dgm:t>
        <a:bodyPr/>
        <a:lstStyle/>
        <a:p>
          <a:r>
            <a:rPr lang="en-GB" sz="1600" dirty="0" smtClean="0"/>
            <a:t>Half Hourly Settlement</a:t>
          </a:r>
          <a:endParaRPr lang="en-GB" sz="1600" dirty="0"/>
        </a:p>
      </dgm:t>
    </dgm:pt>
    <dgm:pt modelId="{A86538BD-E47F-4C6B-BE3F-35D6D9C089A7}" type="parTrans" cxnId="{95212C2F-0DEE-44D2-9937-3BD4091E362B}">
      <dgm:prSet/>
      <dgm:spPr/>
      <dgm:t>
        <a:bodyPr/>
        <a:lstStyle/>
        <a:p>
          <a:endParaRPr lang="en-GB" sz="800"/>
        </a:p>
      </dgm:t>
    </dgm:pt>
    <dgm:pt modelId="{FC4F145F-D7D7-4533-BF0C-AD0767B5CEED}" type="sibTrans" cxnId="{95212C2F-0DEE-44D2-9937-3BD4091E362B}">
      <dgm:prSet/>
      <dgm:spPr/>
      <dgm:t>
        <a:bodyPr/>
        <a:lstStyle/>
        <a:p>
          <a:endParaRPr lang="en-GB" sz="800"/>
        </a:p>
      </dgm:t>
    </dgm:pt>
    <dgm:pt modelId="{9BD1066F-2B96-4746-BFE0-5A185244B6AA}">
      <dgm:prSet phldrT="[Text]" custT="1"/>
      <dgm:spPr/>
      <dgm:t>
        <a:bodyPr/>
        <a:lstStyle/>
        <a:p>
          <a:r>
            <a:rPr lang="en-GB" sz="1800" dirty="0" smtClean="0"/>
            <a:t>BSC Sandbox</a:t>
          </a:r>
          <a:endParaRPr lang="en-GB" sz="1800" dirty="0"/>
        </a:p>
      </dgm:t>
    </dgm:pt>
    <dgm:pt modelId="{FB196354-9E7D-48A8-90D1-94D95AF14972}" type="parTrans" cxnId="{7681259E-05D0-4F8A-9579-552DE3B22F36}">
      <dgm:prSet/>
      <dgm:spPr/>
      <dgm:t>
        <a:bodyPr/>
        <a:lstStyle/>
        <a:p>
          <a:endParaRPr lang="en-GB" sz="800"/>
        </a:p>
      </dgm:t>
    </dgm:pt>
    <dgm:pt modelId="{02E17F25-B510-4834-A1B1-B927EAAB0756}" type="sibTrans" cxnId="{7681259E-05D0-4F8A-9579-552DE3B22F36}">
      <dgm:prSet/>
      <dgm:spPr/>
      <dgm:t>
        <a:bodyPr/>
        <a:lstStyle/>
        <a:p>
          <a:endParaRPr lang="en-GB" sz="800"/>
        </a:p>
      </dgm:t>
    </dgm:pt>
    <dgm:pt modelId="{0DD74BA8-4357-4E76-B698-1A3B65172216}">
      <dgm:prSet phldrT="[Text]" custT="1"/>
      <dgm:spPr/>
      <dgm:t>
        <a:bodyPr/>
        <a:lstStyle/>
        <a:p>
          <a:r>
            <a:rPr lang="en-GB" sz="1400" dirty="0" smtClean="0"/>
            <a:t>Code simplification</a:t>
          </a:r>
          <a:endParaRPr lang="en-GB" sz="1400" dirty="0"/>
        </a:p>
      </dgm:t>
    </dgm:pt>
    <dgm:pt modelId="{349AD20E-52B8-4C05-82DE-19D6D229D2BD}" type="parTrans" cxnId="{3131F2E9-C3B3-4BFF-878A-A83ABB3BA064}">
      <dgm:prSet/>
      <dgm:spPr/>
      <dgm:t>
        <a:bodyPr/>
        <a:lstStyle/>
        <a:p>
          <a:endParaRPr lang="en-GB" sz="800"/>
        </a:p>
      </dgm:t>
    </dgm:pt>
    <dgm:pt modelId="{B4D11881-1B05-4507-BDC6-8C29256F4130}" type="sibTrans" cxnId="{3131F2E9-C3B3-4BFF-878A-A83ABB3BA064}">
      <dgm:prSet/>
      <dgm:spPr/>
      <dgm:t>
        <a:bodyPr/>
        <a:lstStyle/>
        <a:p>
          <a:endParaRPr lang="en-GB" sz="800"/>
        </a:p>
      </dgm:t>
    </dgm:pt>
    <dgm:pt modelId="{3FF10FF7-8F7F-4636-85FE-DEF4CB9D668D}">
      <dgm:prSet phldrT="[Text]" custT="1"/>
      <dgm:spPr/>
      <dgm:t>
        <a:bodyPr/>
        <a:lstStyle/>
        <a:p>
          <a:r>
            <a:rPr lang="en-GB" sz="1600" dirty="0" smtClean="0"/>
            <a:t>Multiple Providers</a:t>
          </a:r>
          <a:endParaRPr lang="en-GB" sz="1600" dirty="0"/>
        </a:p>
      </dgm:t>
    </dgm:pt>
    <dgm:pt modelId="{67B0736B-0517-4268-B8F3-0B0FBA2DCA4C}" type="parTrans" cxnId="{141E9B79-603F-408B-8C7F-C2D9F696F4C5}">
      <dgm:prSet/>
      <dgm:spPr/>
      <dgm:t>
        <a:bodyPr/>
        <a:lstStyle/>
        <a:p>
          <a:endParaRPr lang="en-GB" sz="800"/>
        </a:p>
      </dgm:t>
    </dgm:pt>
    <dgm:pt modelId="{59055938-F785-4D39-A9AC-88B4C87048F4}" type="sibTrans" cxnId="{141E9B79-603F-408B-8C7F-C2D9F696F4C5}">
      <dgm:prSet/>
      <dgm:spPr/>
      <dgm:t>
        <a:bodyPr/>
        <a:lstStyle/>
        <a:p>
          <a:endParaRPr lang="en-GB" sz="800"/>
        </a:p>
      </dgm:t>
    </dgm:pt>
    <dgm:pt modelId="{69293351-BC73-4D89-A69C-D4B786893DD0}">
      <dgm:prSet phldrT="[Text]" custT="1"/>
      <dgm:spPr/>
      <dgm:t>
        <a:bodyPr/>
        <a:lstStyle/>
        <a:p>
          <a:r>
            <a:rPr lang="en-GB" sz="1400" dirty="0" smtClean="0"/>
            <a:t>Access to Energy Markets</a:t>
          </a:r>
          <a:endParaRPr lang="en-GB" sz="1400" dirty="0"/>
        </a:p>
      </dgm:t>
    </dgm:pt>
    <dgm:pt modelId="{147B7409-CFF7-4152-865A-BC6D1CA8FADD}" type="parTrans" cxnId="{482DD0F6-153F-4CEF-AC10-D9B76634E79C}">
      <dgm:prSet/>
      <dgm:spPr/>
      <dgm:t>
        <a:bodyPr/>
        <a:lstStyle/>
        <a:p>
          <a:endParaRPr lang="en-GB" sz="800"/>
        </a:p>
      </dgm:t>
    </dgm:pt>
    <dgm:pt modelId="{753ED519-3D8F-499E-BABF-F2354C40DF80}" type="sibTrans" cxnId="{482DD0F6-153F-4CEF-AC10-D9B76634E79C}">
      <dgm:prSet/>
      <dgm:spPr/>
      <dgm:t>
        <a:bodyPr/>
        <a:lstStyle/>
        <a:p>
          <a:endParaRPr lang="en-GB" sz="800"/>
        </a:p>
      </dgm:t>
    </dgm:pt>
    <dgm:pt modelId="{A1FB1BB1-2B28-45B8-9ECE-345B8F153330}">
      <dgm:prSet phldrT="[Text]" custT="1"/>
      <dgm:spPr/>
      <dgm:t>
        <a:bodyPr/>
        <a:lstStyle/>
        <a:p>
          <a:r>
            <a:rPr lang="en-GB" sz="1600" dirty="0" smtClean="0"/>
            <a:t>Behind the Meter</a:t>
          </a:r>
          <a:endParaRPr lang="en-GB" sz="1600" dirty="0"/>
        </a:p>
      </dgm:t>
    </dgm:pt>
    <dgm:pt modelId="{D7E04EB1-C8EF-4F12-B817-2BB7ABF7C869}" type="parTrans" cxnId="{8ECF4987-0E9F-459E-962A-BC04CD7CEA8F}">
      <dgm:prSet/>
      <dgm:spPr/>
      <dgm:t>
        <a:bodyPr/>
        <a:lstStyle/>
        <a:p>
          <a:endParaRPr lang="en-GB" sz="1100"/>
        </a:p>
      </dgm:t>
    </dgm:pt>
    <dgm:pt modelId="{E846871F-3291-4F6D-8EF3-DAF69CE01EC5}" type="sibTrans" cxnId="{8ECF4987-0E9F-459E-962A-BC04CD7CEA8F}">
      <dgm:prSet/>
      <dgm:spPr/>
      <dgm:t>
        <a:bodyPr/>
        <a:lstStyle/>
        <a:p>
          <a:endParaRPr lang="en-GB" sz="1100"/>
        </a:p>
      </dgm:t>
    </dgm:pt>
    <dgm:pt modelId="{DEBBEBA8-2E45-40A9-83D4-F43B4D1DBB1F}" type="pres">
      <dgm:prSet presAssocID="{11707F13-551E-4A00-A2F1-F4DB1E30C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DD8E02-89D4-4E21-A350-052059EBB646}" type="pres">
      <dgm:prSet presAssocID="{B806E5C2-400E-4631-B504-1C046B210A01}" presName="node" presStyleLbl="node1" presStyleIdx="0" presStyleCnt="6" custScaleX="62782" custScaleY="64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1D4013-AC6B-499A-8F4A-9593AF4C82B1}" type="pres">
      <dgm:prSet presAssocID="{B806E5C2-400E-4631-B504-1C046B210A01}" presName="spNode" presStyleCnt="0"/>
      <dgm:spPr/>
    </dgm:pt>
    <dgm:pt modelId="{D19C8D51-E36B-4A3C-8EB6-8C99377BC524}" type="pres">
      <dgm:prSet presAssocID="{FC4F145F-D7D7-4533-BF0C-AD0767B5CEED}" presName="sibTrans" presStyleLbl="sibTrans1D1" presStyleIdx="0" presStyleCnt="6" custScaleX="2000000" custScaleY="2000000"/>
      <dgm:spPr/>
      <dgm:t>
        <a:bodyPr/>
        <a:lstStyle/>
        <a:p>
          <a:endParaRPr lang="en-GB"/>
        </a:p>
      </dgm:t>
    </dgm:pt>
    <dgm:pt modelId="{31EF8B1D-F7E7-4992-8C83-AD313A5D1387}" type="pres">
      <dgm:prSet presAssocID="{A1FB1BB1-2B28-45B8-9ECE-345B8F153330}" presName="node" presStyleLbl="node1" presStyleIdx="1" presStyleCnt="6" custScaleX="61688" custScaleY="634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82E042-CAFB-476F-87C0-09D7BC57BFBD}" type="pres">
      <dgm:prSet presAssocID="{A1FB1BB1-2B28-45B8-9ECE-345B8F153330}" presName="spNode" presStyleCnt="0"/>
      <dgm:spPr/>
    </dgm:pt>
    <dgm:pt modelId="{DEE6002C-9303-42D3-96F3-373BB34A4A1F}" type="pres">
      <dgm:prSet presAssocID="{E846871F-3291-4F6D-8EF3-DAF69CE01EC5}" presName="sibTrans" presStyleLbl="sibTrans1D1" presStyleIdx="1" presStyleCnt="6" custScaleX="2000000" custScaleY="2000000"/>
      <dgm:spPr/>
      <dgm:t>
        <a:bodyPr/>
        <a:lstStyle/>
        <a:p>
          <a:endParaRPr lang="en-GB"/>
        </a:p>
      </dgm:t>
    </dgm:pt>
    <dgm:pt modelId="{4327A379-938D-490E-A076-E68B533B8CB1}" type="pres">
      <dgm:prSet presAssocID="{9BD1066F-2B96-4746-BFE0-5A185244B6AA}" presName="node" presStyleLbl="node1" presStyleIdx="2" presStyleCnt="6" custScaleX="62782" custScaleY="64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D428C-D6D6-4821-BEC5-790757DB6825}" type="pres">
      <dgm:prSet presAssocID="{9BD1066F-2B96-4746-BFE0-5A185244B6AA}" presName="spNode" presStyleCnt="0"/>
      <dgm:spPr/>
    </dgm:pt>
    <dgm:pt modelId="{93908165-99C1-4586-91FD-B3624D0F9C9D}" type="pres">
      <dgm:prSet presAssocID="{02E17F25-B510-4834-A1B1-B927EAAB0756}" presName="sibTrans" presStyleLbl="sibTrans1D1" presStyleIdx="2" presStyleCnt="6" custScaleX="2000000" custScaleY="2000000"/>
      <dgm:spPr/>
      <dgm:t>
        <a:bodyPr/>
        <a:lstStyle/>
        <a:p>
          <a:endParaRPr lang="en-GB"/>
        </a:p>
      </dgm:t>
    </dgm:pt>
    <dgm:pt modelId="{990ED55B-8D64-4A70-950D-6E44332B3D26}" type="pres">
      <dgm:prSet presAssocID="{0DD74BA8-4357-4E76-B698-1A3B65172216}" presName="node" presStyleLbl="node1" presStyleIdx="3" presStyleCnt="6" custScaleX="62782" custScaleY="64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B5AB24-1502-407B-8452-347EDC0B1F59}" type="pres">
      <dgm:prSet presAssocID="{0DD74BA8-4357-4E76-B698-1A3B65172216}" presName="spNode" presStyleCnt="0"/>
      <dgm:spPr/>
    </dgm:pt>
    <dgm:pt modelId="{05C00BD2-A63A-45E8-840A-099BE6EABE29}" type="pres">
      <dgm:prSet presAssocID="{B4D11881-1B05-4507-BDC6-8C29256F4130}" presName="sibTrans" presStyleLbl="sibTrans1D1" presStyleIdx="3" presStyleCnt="6" custScaleX="2000000" custScaleY="2000000"/>
      <dgm:spPr/>
      <dgm:t>
        <a:bodyPr/>
        <a:lstStyle/>
        <a:p>
          <a:endParaRPr lang="en-GB"/>
        </a:p>
      </dgm:t>
    </dgm:pt>
    <dgm:pt modelId="{FF7B1B0F-F660-4C74-A2BA-3D82F433CA9B}" type="pres">
      <dgm:prSet presAssocID="{3FF10FF7-8F7F-4636-85FE-DEF4CB9D668D}" presName="node" presStyleLbl="node1" presStyleIdx="4" presStyleCnt="6" custScaleX="62782" custScaleY="64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3681AD-4A46-4712-8A5D-B09DCADE4B95}" type="pres">
      <dgm:prSet presAssocID="{3FF10FF7-8F7F-4636-85FE-DEF4CB9D668D}" presName="spNode" presStyleCnt="0"/>
      <dgm:spPr/>
    </dgm:pt>
    <dgm:pt modelId="{CEC95705-5146-4223-B1C3-A7DAA756398B}" type="pres">
      <dgm:prSet presAssocID="{59055938-F785-4D39-A9AC-88B4C87048F4}" presName="sibTrans" presStyleLbl="sibTrans1D1" presStyleIdx="4" presStyleCnt="6" custScaleX="2000000" custScaleY="2000000"/>
      <dgm:spPr/>
      <dgm:t>
        <a:bodyPr/>
        <a:lstStyle/>
        <a:p>
          <a:endParaRPr lang="en-GB"/>
        </a:p>
      </dgm:t>
    </dgm:pt>
    <dgm:pt modelId="{E80C86BE-CAA6-4FEA-B67C-95728F1E9595}" type="pres">
      <dgm:prSet presAssocID="{69293351-BC73-4D89-A69C-D4B786893DD0}" presName="node" presStyleLbl="node1" presStyleIdx="5" presStyleCnt="6" custScaleX="62782" custScaleY="64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1F184E-C384-4542-9CEC-72CC6438642D}" type="pres">
      <dgm:prSet presAssocID="{69293351-BC73-4D89-A69C-D4B786893DD0}" presName="spNode" presStyleCnt="0"/>
      <dgm:spPr/>
    </dgm:pt>
    <dgm:pt modelId="{FDED8E44-3F52-4E03-A37B-FEA5E7C1B95F}" type="pres">
      <dgm:prSet presAssocID="{753ED519-3D8F-499E-BABF-F2354C40DF80}" presName="sibTrans" presStyleLbl="sibTrans1D1" presStyleIdx="5" presStyleCnt="6" custScaleX="2000000" custScaleY="2000000"/>
      <dgm:spPr/>
      <dgm:t>
        <a:bodyPr/>
        <a:lstStyle/>
        <a:p>
          <a:endParaRPr lang="en-GB"/>
        </a:p>
      </dgm:t>
    </dgm:pt>
  </dgm:ptLst>
  <dgm:cxnLst>
    <dgm:cxn modelId="{7681259E-05D0-4F8A-9579-552DE3B22F36}" srcId="{11707F13-551E-4A00-A2F1-F4DB1E30C979}" destId="{9BD1066F-2B96-4746-BFE0-5A185244B6AA}" srcOrd="2" destOrd="0" parTransId="{FB196354-9E7D-48A8-90D1-94D95AF14972}" sibTransId="{02E17F25-B510-4834-A1B1-B927EAAB0756}"/>
    <dgm:cxn modelId="{66E7FBDE-73D4-49DC-B7B3-D8013F861125}" type="presOf" srcId="{59055938-F785-4D39-A9AC-88B4C87048F4}" destId="{CEC95705-5146-4223-B1C3-A7DAA756398B}" srcOrd="0" destOrd="0" presId="urn:microsoft.com/office/officeart/2005/8/layout/cycle6"/>
    <dgm:cxn modelId="{BFE68FA4-3402-4D81-8E4D-F2467E9AC0F3}" type="presOf" srcId="{B806E5C2-400E-4631-B504-1C046B210A01}" destId="{B1DD8E02-89D4-4E21-A350-052059EBB646}" srcOrd="0" destOrd="0" presId="urn:microsoft.com/office/officeart/2005/8/layout/cycle6"/>
    <dgm:cxn modelId="{5D6FB062-78BF-47AB-9E9C-3831522BD2BB}" type="presOf" srcId="{11707F13-551E-4A00-A2F1-F4DB1E30C979}" destId="{DEBBEBA8-2E45-40A9-83D4-F43B4D1DBB1F}" srcOrd="0" destOrd="0" presId="urn:microsoft.com/office/officeart/2005/8/layout/cycle6"/>
    <dgm:cxn modelId="{67369637-EF83-46C4-B547-F18D4B0DFEBE}" type="presOf" srcId="{B4D11881-1B05-4507-BDC6-8C29256F4130}" destId="{05C00BD2-A63A-45E8-840A-099BE6EABE29}" srcOrd="0" destOrd="0" presId="urn:microsoft.com/office/officeart/2005/8/layout/cycle6"/>
    <dgm:cxn modelId="{FE0CDA3F-FE6F-48E0-A4D0-47A562F40BCA}" type="presOf" srcId="{753ED519-3D8F-499E-BABF-F2354C40DF80}" destId="{FDED8E44-3F52-4E03-A37B-FEA5E7C1B95F}" srcOrd="0" destOrd="0" presId="urn:microsoft.com/office/officeart/2005/8/layout/cycle6"/>
    <dgm:cxn modelId="{95212C2F-0DEE-44D2-9937-3BD4091E362B}" srcId="{11707F13-551E-4A00-A2F1-F4DB1E30C979}" destId="{B806E5C2-400E-4631-B504-1C046B210A01}" srcOrd="0" destOrd="0" parTransId="{A86538BD-E47F-4C6B-BE3F-35D6D9C089A7}" sibTransId="{FC4F145F-D7D7-4533-BF0C-AD0767B5CEED}"/>
    <dgm:cxn modelId="{96976224-76ED-42CC-93B6-37677E6B5872}" type="presOf" srcId="{A1FB1BB1-2B28-45B8-9ECE-345B8F153330}" destId="{31EF8B1D-F7E7-4992-8C83-AD313A5D1387}" srcOrd="0" destOrd="0" presId="urn:microsoft.com/office/officeart/2005/8/layout/cycle6"/>
    <dgm:cxn modelId="{2C817330-E8A1-4F31-84F2-6030696E272C}" type="presOf" srcId="{FC4F145F-D7D7-4533-BF0C-AD0767B5CEED}" destId="{D19C8D51-E36B-4A3C-8EB6-8C99377BC524}" srcOrd="0" destOrd="0" presId="urn:microsoft.com/office/officeart/2005/8/layout/cycle6"/>
    <dgm:cxn modelId="{2F1818E0-68CD-47D0-9FE0-997EE2FB5F5B}" type="presOf" srcId="{3FF10FF7-8F7F-4636-85FE-DEF4CB9D668D}" destId="{FF7B1B0F-F660-4C74-A2BA-3D82F433CA9B}" srcOrd="0" destOrd="0" presId="urn:microsoft.com/office/officeart/2005/8/layout/cycle6"/>
    <dgm:cxn modelId="{8ECF4987-0E9F-459E-962A-BC04CD7CEA8F}" srcId="{11707F13-551E-4A00-A2F1-F4DB1E30C979}" destId="{A1FB1BB1-2B28-45B8-9ECE-345B8F153330}" srcOrd="1" destOrd="0" parTransId="{D7E04EB1-C8EF-4F12-B817-2BB7ABF7C869}" sibTransId="{E846871F-3291-4F6D-8EF3-DAF69CE01EC5}"/>
    <dgm:cxn modelId="{50285EDD-3FA6-410C-BA41-E307D8C711E9}" type="presOf" srcId="{0DD74BA8-4357-4E76-B698-1A3B65172216}" destId="{990ED55B-8D64-4A70-950D-6E44332B3D26}" srcOrd="0" destOrd="0" presId="urn:microsoft.com/office/officeart/2005/8/layout/cycle6"/>
    <dgm:cxn modelId="{3131F2E9-C3B3-4BFF-878A-A83ABB3BA064}" srcId="{11707F13-551E-4A00-A2F1-F4DB1E30C979}" destId="{0DD74BA8-4357-4E76-B698-1A3B65172216}" srcOrd="3" destOrd="0" parTransId="{349AD20E-52B8-4C05-82DE-19D6D229D2BD}" sibTransId="{B4D11881-1B05-4507-BDC6-8C29256F4130}"/>
    <dgm:cxn modelId="{141E9B79-603F-408B-8C7F-C2D9F696F4C5}" srcId="{11707F13-551E-4A00-A2F1-F4DB1E30C979}" destId="{3FF10FF7-8F7F-4636-85FE-DEF4CB9D668D}" srcOrd="4" destOrd="0" parTransId="{67B0736B-0517-4268-B8F3-0B0FBA2DCA4C}" sibTransId="{59055938-F785-4D39-A9AC-88B4C87048F4}"/>
    <dgm:cxn modelId="{54DA083E-9790-445D-A58D-7228BBAFA9BE}" type="presOf" srcId="{69293351-BC73-4D89-A69C-D4B786893DD0}" destId="{E80C86BE-CAA6-4FEA-B67C-95728F1E9595}" srcOrd="0" destOrd="0" presId="urn:microsoft.com/office/officeart/2005/8/layout/cycle6"/>
    <dgm:cxn modelId="{DD0BD77D-709E-4364-97CE-90DC56DE4A0C}" type="presOf" srcId="{E846871F-3291-4F6D-8EF3-DAF69CE01EC5}" destId="{DEE6002C-9303-42D3-96F3-373BB34A4A1F}" srcOrd="0" destOrd="0" presId="urn:microsoft.com/office/officeart/2005/8/layout/cycle6"/>
    <dgm:cxn modelId="{482DD0F6-153F-4CEF-AC10-D9B76634E79C}" srcId="{11707F13-551E-4A00-A2F1-F4DB1E30C979}" destId="{69293351-BC73-4D89-A69C-D4B786893DD0}" srcOrd="5" destOrd="0" parTransId="{147B7409-CFF7-4152-865A-BC6D1CA8FADD}" sibTransId="{753ED519-3D8F-499E-BABF-F2354C40DF80}"/>
    <dgm:cxn modelId="{0688AA8B-5C89-4870-A8C1-09815D81296C}" type="presOf" srcId="{02E17F25-B510-4834-A1B1-B927EAAB0756}" destId="{93908165-99C1-4586-91FD-B3624D0F9C9D}" srcOrd="0" destOrd="0" presId="urn:microsoft.com/office/officeart/2005/8/layout/cycle6"/>
    <dgm:cxn modelId="{1CC1A11F-0A4E-40AF-AF7B-7760B02212A8}" type="presOf" srcId="{9BD1066F-2B96-4746-BFE0-5A185244B6AA}" destId="{4327A379-938D-490E-A076-E68B533B8CB1}" srcOrd="0" destOrd="0" presId="urn:microsoft.com/office/officeart/2005/8/layout/cycle6"/>
    <dgm:cxn modelId="{D4248130-D6B3-4F54-A914-3AB9E757A298}" type="presParOf" srcId="{DEBBEBA8-2E45-40A9-83D4-F43B4D1DBB1F}" destId="{B1DD8E02-89D4-4E21-A350-052059EBB646}" srcOrd="0" destOrd="0" presId="urn:microsoft.com/office/officeart/2005/8/layout/cycle6"/>
    <dgm:cxn modelId="{D30C8BD7-5966-4249-A84B-E6D2F8A86230}" type="presParOf" srcId="{DEBBEBA8-2E45-40A9-83D4-F43B4D1DBB1F}" destId="{1D1D4013-AC6B-499A-8F4A-9593AF4C82B1}" srcOrd="1" destOrd="0" presId="urn:microsoft.com/office/officeart/2005/8/layout/cycle6"/>
    <dgm:cxn modelId="{BB0381D3-8B66-4C62-B5B2-908396864ED9}" type="presParOf" srcId="{DEBBEBA8-2E45-40A9-83D4-F43B4D1DBB1F}" destId="{D19C8D51-E36B-4A3C-8EB6-8C99377BC524}" srcOrd="2" destOrd="0" presId="urn:microsoft.com/office/officeart/2005/8/layout/cycle6"/>
    <dgm:cxn modelId="{37B5BD41-D25F-4CA8-92EA-413506C44722}" type="presParOf" srcId="{DEBBEBA8-2E45-40A9-83D4-F43B4D1DBB1F}" destId="{31EF8B1D-F7E7-4992-8C83-AD313A5D1387}" srcOrd="3" destOrd="0" presId="urn:microsoft.com/office/officeart/2005/8/layout/cycle6"/>
    <dgm:cxn modelId="{7FAD055C-B816-443C-B253-79F675FBFDB4}" type="presParOf" srcId="{DEBBEBA8-2E45-40A9-83D4-F43B4D1DBB1F}" destId="{5882E042-CAFB-476F-87C0-09D7BC57BFBD}" srcOrd="4" destOrd="0" presId="urn:microsoft.com/office/officeart/2005/8/layout/cycle6"/>
    <dgm:cxn modelId="{34FA4B49-C41F-498C-9B31-6670119C44DD}" type="presParOf" srcId="{DEBBEBA8-2E45-40A9-83D4-F43B4D1DBB1F}" destId="{DEE6002C-9303-42D3-96F3-373BB34A4A1F}" srcOrd="5" destOrd="0" presId="urn:microsoft.com/office/officeart/2005/8/layout/cycle6"/>
    <dgm:cxn modelId="{7E3501E8-98D0-4082-9355-D2006123BE20}" type="presParOf" srcId="{DEBBEBA8-2E45-40A9-83D4-F43B4D1DBB1F}" destId="{4327A379-938D-490E-A076-E68B533B8CB1}" srcOrd="6" destOrd="0" presId="urn:microsoft.com/office/officeart/2005/8/layout/cycle6"/>
    <dgm:cxn modelId="{D9C67DA5-5D34-4F4D-8A32-7CA47EF10E29}" type="presParOf" srcId="{DEBBEBA8-2E45-40A9-83D4-F43B4D1DBB1F}" destId="{A34D428C-D6D6-4821-BEC5-790757DB6825}" srcOrd="7" destOrd="0" presId="urn:microsoft.com/office/officeart/2005/8/layout/cycle6"/>
    <dgm:cxn modelId="{E3670ADC-DDC5-46FC-92B2-96C0DA9A29D0}" type="presParOf" srcId="{DEBBEBA8-2E45-40A9-83D4-F43B4D1DBB1F}" destId="{93908165-99C1-4586-91FD-B3624D0F9C9D}" srcOrd="8" destOrd="0" presId="urn:microsoft.com/office/officeart/2005/8/layout/cycle6"/>
    <dgm:cxn modelId="{7FE4E188-2D6C-4BE7-9165-0B54BDC29955}" type="presParOf" srcId="{DEBBEBA8-2E45-40A9-83D4-F43B4D1DBB1F}" destId="{990ED55B-8D64-4A70-950D-6E44332B3D26}" srcOrd="9" destOrd="0" presId="urn:microsoft.com/office/officeart/2005/8/layout/cycle6"/>
    <dgm:cxn modelId="{B630B7E7-8240-49F4-AC76-8E2E2B9D9615}" type="presParOf" srcId="{DEBBEBA8-2E45-40A9-83D4-F43B4D1DBB1F}" destId="{23B5AB24-1502-407B-8452-347EDC0B1F59}" srcOrd="10" destOrd="0" presId="urn:microsoft.com/office/officeart/2005/8/layout/cycle6"/>
    <dgm:cxn modelId="{96457B69-FA2B-4067-B5C5-2469A35F3283}" type="presParOf" srcId="{DEBBEBA8-2E45-40A9-83D4-F43B4D1DBB1F}" destId="{05C00BD2-A63A-45E8-840A-099BE6EABE29}" srcOrd="11" destOrd="0" presId="urn:microsoft.com/office/officeart/2005/8/layout/cycle6"/>
    <dgm:cxn modelId="{FCC25361-D4B8-4FE5-A9CB-9887F890C8C7}" type="presParOf" srcId="{DEBBEBA8-2E45-40A9-83D4-F43B4D1DBB1F}" destId="{FF7B1B0F-F660-4C74-A2BA-3D82F433CA9B}" srcOrd="12" destOrd="0" presId="urn:microsoft.com/office/officeart/2005/8/layout/cycle6"/>
    <dgm:cxn modelId="{557F1C01-6881-4D1D-8018-6DE584E00077}" type="presParOf" srcId="{DEBBEBA8-2E45-40A9-83D4-F43B4D1DBB1F}" destId="{7E3681AD-4A46-4712-8A5D-B09DCADE4B95}" srcOrd="13" destOrd="0" presId="urn:microsoft.com/office/officeart/2005/8/layout/cycle6"/>
    <dgm:cxn modelId="{23A4F4FF-C316-4D4B-BF6A-9748849D7975}" type="presParOf" srcId="{DEBBEBA8-2E45-40A9-83D4-F43B4D1DBB1F}" destId="{CEC95705-5146-4223-B1C3-A7DAA756398B}" srcOrd="14" destOrd="0" presId="urn:microsoft.com/office/officeart/2005/8/layout/cycle6"/>
    <dgm:cxn modelId="{96A3C72C-78D5-4768-A3EB-017A2105E573}" type="presParOf" srcId="{DEBBEBA8-2E45-40A9-83D4-F43B4D1DBB1F}" destId="{E80C86BE-CAA6-4FEA-B67C-95728F1E9595}" srcOrd="15" destOrd="0" presId="urn:microsoft.com/office/officeart/2005/8/layout/cycle6"/>
    <dgm:cxn modelId="{E3C31D2D-DBD3-43FB-BB66-FA97966E76BF}" type="presParOf" srcId="{DEBBEBA8-2E45-40A9-83D4-F43B4D1DBB1F}" destId="{771F184E-C384-4542-9CEC-72CC6438642D}" srcOrd="16" destOrd="0" presId="urn:microsoft.com/office/officeart/2005/8/layout/cycle6"/>
    <dgm:cxn modelId="{0ACAF882-B9D9-41C4-A5AD-42A3E9652C66}" type="presParOf" srcId="{DEBBEBA8-2E45-40A9-83D4-F43B4D1DBB1F}" destId="{FDED8E44-3F52-4E03-A37B-FEA5E7C1B95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07F13-551E-4A00-A2F1-F4DB1E30C979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806E5C2-400E-4631-B504-1C046B210A01}">
      <dgm:prSet phldrT="[Text]" custT="1"/>
      <dgm:spPr/>
      <dgm:t>
        <a:bodyPr/>
        <a:lstStyle/>
        <a:p>
          <a:r>
            <a:rPr lang="en-GB" sz="1100" dirty="0" smtClean="0"/>
            <a:t>EV/V2G</a:t>
          </a:r>
          <a:endParaRPr lang="en-GB" sz="1100" dirty="0"/>
        </a:p>
      </dgm:t>
    </dgm:pt>
    <dgm:pt modelId="{A86538BD-E47F-4C6B-BE3F-35D6D9C089A7}" type="parTrans" cxnId="{95212C2F-0DEE-44D2-9937-3BD4091E362B}">
      <dgm:prSet/>
      <dgm:spPr/>
      <dgm:t>
        <a:bodyPr/>
        <a:lstStyle/>
        <a:p>
          <a:endParaRPr lang="en-GB" sz="2800"/>
        </a:p>
      </dgm:t>
    </dgm:pt>
    <dgm:pt modelId="{FC4F145F-D7D7-4533-BF0C-AD0767B5CEED}" type="sibTrans" cxnId="{95212C2F-0DEE-44D2-9937-3BD4091E362B}">
      <dgm:prSet/>
      <dgm:spPr/>
      <dgm:t>
        <a:bodyPr/>
        <a:lstStyle/>
        <a:p>
          <a:endParaRPr lang="en-GB" sz="2800"/>
        </a:p>
      </dgm:t>
    </dgm:pt>
    <dgm:pt modelId="{9BD1066F-2B96-4746-BFE0-5A185244B6AA}">
      <dgm:prSet phldrT="[Text]" custT="1"/>
      <dgm:spPr/>
      <dgm:t>
        <a:bodyPr/>
        <a:lstStyle/>
        <a:p>
          <a:r>
            <a:rPr lang="en-GB" sz="1100" dirty="0" smtClean="0"/>
            <a:t>Bundled Services</a:t>
          </a:r>
          <a:endParaRPr lang="en-GB" sz="1100" dirty="0"/>
        </a:p>
      </dgm:t>
    </dgm:pt>
    <dgm:pt modelId="{FB196354-9E7D-48A8-90D1-94D95AF14972}" type="parTrans" cxnId="{7681259E-05D0-4F8A-9579-552DE3B22F36}">
      <dgm:prSet/>
      <dgm:spPr/>
      <dgm:t>
        <a:bodyPr/>
        <a:lstStyle/>
        <a:p>
          <a:endParaRPr lang="en-GB" sz="2800"/>
        </a:p>
      </dgm:t>
    </dgm:pt>
    <dgm:pt modelId="{02E17F25-B510-4834-A1B1-B927EAAB0756}" type="sibTrans" cxnId="{7681259E-05D0-4F8A-9579-552DE3B22F36}">
      <dgm:prSet/>
      <dgm:spPr/>
      <dgm:t>
        <a:bodyPr/>
        <a:lstStyle/>
        <a:p>
          <a:endParaRPr lang="en-GB" sz="2800"/>
        </a:p>
      </dgm:t>
    </dgm:pt>
    <dgm:pt modelId="{0DD74BA8-4357-4E76-B698-1A3B65172216}">
      <dgm:prSet phldrT="[Text]" custT="1"/>
      <dgm:spPr/>
      <dgm:t>
        <a:bodyPr/>
        <a:lstStyle/>
        <a:p>
          <a:r>
            <a:rPr lang="en-GB" sz="1100" dirty="0" smtClean="0"/>
            <a:t>Smart devices</a:t>
          </a:r>
          <a:endParaRPr lang="en-GB" sz="1100" dirty="0"/>
        </a:p>
      </dgm:t>
    </dgm:pt>
    <dgm:pt modelId="{349AD20E-52B8-4C05-82DE-19D6D229D2BD}" type="parTrans" cxnId="{3131F2E9-C3B3-4BFF-878A-A83ABB3BA064}">
      <dgm:prSet/>
      <dgm:spPr/>
      <dgm:t>
        <a:bodyPr/>
        <a:lstStyle/>
        <a:p>
          <a:endParaRPr lang="en-GB" sz="2800"/>
        </a:p>
      </dgm:t>
    </dgm:pt>
    <dgm:pt modelId="{B4D11881-1B05-4507-BDC6-8C29256F4130}" type="sibTrans" cxnId="{3131F2E9-C3B3-4BFF-878A-A83ABB3BA064}">
      <dgm:prSet/>
      <dgm:spPr/>
      <dgm:t>
        <a:bodyPr/>
        <a:lstStyle/>
        <a:p>
          <a:endParaRPr lang="en-GB" sz="2800"/>
        </a:p>
      </dgm:t>
    </dgm:pt>
    <dgm:pt modelId="{3FF10FF7-8F7F-4636-85FE-DEF4CB9D668D}">
      <dgm:prSet phldrT="[Text]" custT="1"/>
      <dgm:spPr/>
      <dgm:t>
        <a:bodyPr/>
        <a:lstStyle/>
        <a:p>
          <a:r>
            <a:rPr lang="en-GB" sz="1100" dirty="0" smtClean="0"/>
            <a:t>Aggregation</a:t>
          </a:r>
          <a:endParaRPr lang="en-GB" sz="1100" dirty="0"/>
        </a:p>
      </dgm:t>
    </dgm:pt>
    <dgm:pt modelId="{67B0736B-0517-4268-B8F3-0B0FBA2DCA4C}" type="parTrans" cxnId="{141E9B79-603F-408B-8C7F-C2D9F696F4C5}">
      <dgm:prSet/>
      <dgm:spPr/>
      <dgm:t>
        <a:bodyPr/>
        <a:lstStyle/>
        <a:p>
          <a:endParaRPr lang="en-GB" sz="2800"/>
        </a:p>
      </dgm:t>
    </dgm:pt>
    <dgm:pt modelId="{59055938-F785-4D39-A9AC-88B4C87048F4}" type="sibTrans" cxnId="{141E9B79-603F-408B-8C7F-C2D9F696F4C5}">
      <dgm:prSet/>
      <dgm:spPr/>
      <dgm:t>
        <a:bodyPr/>
        <a:lstStyle/>
        <a:p>
          <a:endParaRPr lang="en-GB" sz="2800"/>
        </a:p>
      </dgm:t>
    </dgm:pt>
    <dgm:pt modelId="{69293351-BC73-4D89-A69C-D4B786893DD0}">
      <dgm:prSet phldrT="[Text]" custT="1"/>
      <dgm:spPr/>
      <dgm:t>
        <a:bodyPr/>
        <a:lstStyle/>
        <a:p>
          <a:r>
            <a:rPr lang="en-GB" sz="1100" dirty="0" smtClean="0"/>
            <a:t>Smart Tariffs</a:t>
          </a:r>
          <a:endParaRPr lang="en-GB" sz="1100" dirty="0"/>
        </a:p>
      </dgm:t>
    </dgm:pt>
    <dgm:pt modelId="{147B7409-CFF7-4152-865A-BC6D1CA8FADD}" type="parTrans" cxnId="{482DD0F6-153F-4CEF-AC10-D9B76634E79C}">
      <dgm:prSet/>
      <dgm:spPr/>
      <dgm:t>
        <a:bodyPr/>
        <a:lstStyle/>
        <a:p>
          <a:endParaRPr lang="en-GB" sz="2800"/>
        </a:p>
      </dgm:t>
    </dgm:pt>
    <dgm:pt modelId="{753ED519-3D8F-499E-BABF-F2354C40DF80}" type="sibTrans" cxnId="{482DD0F6-153F-4CEF-AC10-D9B76634E79C}">
      <dgm:prSet/>
      <dgm:spPr/>
      <dgm:t>
        <a:bodyPr/>
        <a:lstStyle/>
        <a:p>
          <a:endParaRPr lang="en-GB" sz="2800"/>
        </a:p>
      </dgm:t>
    </dgm:pt>
    <dgm:pt modelId="{B2C47493-BBE4-4550-A480-9E0C3D185E06}">
      <dgm:prSet phldrT="[Text]" custT="1"/>
      <dgm:spPr/>
      <dgm:t>
        <a:bodyPr/>
        <a:lstStyle/>
        <a:p>
          <a:r>
            <a:rPr lang="en-GB" sz="1100" dirty="0" smtClean="0"/>
            <a:t>Storage</a:t>
          </a:r>
          <a:endParaRPr lang="en-GB" sz="1100" dirty="0"/>
        </a:p>
      </dgm:t>
    </dgm:pt>
    <dgm:pt modelId="{36F798A7-04FD-4484-B339-602A5A252ACB}" type="parTrans" cxnId="{FD891355-AE1D-40C4-864F-44DD82A603E6}">
      <dgm:prSet/>
      <dgm:spPr/>
      <dgm:t>
        <a:bodyPr/>
        <a:lstStyle/>
        <a:p>
          <a:endParaRPr lang="en-GB" sz="2800"/>
        </a:p>
      </dgm:t>
    </dgm:pt>
    <dgm:pt modelId="{1A20D5E7-7FA8-4F02-9A72-568D41AFD22E}" type="sibTrans" cxnId="{FD891355-AE1D-40C4-864F-44DD82A603E6}">
      <dgm:prSet/>
      <dgm:spPr/>
      <dgm:t>
        <a:bodyPr/>
        <a:lstStyle/>
        <a:p>
          <a:endParaRPr lang="en-GB" sz="2800"/>
        </a:p>
      </dgm:t>
    </dgm:pt>
    <dgm:pt modelId="{0B0E8D87-CBC9-4747-BC26-DD9583EB51BC}">
      <dgm:prSet phldrT="[Text]" custT="1"/>
      <dgm:spPr/>
      <dgm:t>
        <a:bodyPr/>
        <a:lstStyle/>
        <a:p>
          <a:r>
            <a:rPr lang="en-GB" sz="1100" dirty="0" smtClean="0"/>
            <a:t>Community Energy</a:t>
          </a:r>
          <a:endParaRPr lang="en-GB" sz="1100" dirty="0"/>
        </a:p>
      </dgm:t>
    </dgm:pt>
    <dgm:pt modelId="{E9AFF42B-95AC-422E-B13E-334E3E79ED92}" type="parTrans" cxnId="{52A7C206-B3DA-4110-A1FC-38EB586E60B6}">
      <dgm:prSet/>
      <dgm:spPr/>
      <dgm:t>
        <a:bodyPr/>
        <a:lstStyle/>
        <a:p>
          <a:endParaRPr lang="en-GB" sz="2800"/>
        </a:p>
      </dgm:t>
    </dgm:pt>
    <dgm:pt modelId="{536649DF-B999-4B69-B31D-068B3E2892ED}" type="sibTrans" cxnId="{52A7C206-B3DA-4110-A1FC-38EB586E60B6}">
      <dgm:prSet/>
      <dgm:spPr/>
      <dgm:t>
        <a:bodyPr/>
        <a:lstStyle/>
        <a:p>
          <a:endParaRPr lang="en-GB" sz="2800"/>
        </a:p>
      </dgm:t>
    </dgm:pt>
    <dgm:pt modelId="{A01D5AA6-2A15-4A30-8C4B-0C17C3E10412}">
      <dgm:prSet phldrT="[Text]" custT="1"/>
      <dgm:spPr/>
      <dgm:t>
        <a:bodyPr/>
        <a:lstStyle/>
        <a:p>
          <a:r>
            <a:rPr lang="en-GB" sz="1100" dirty="0" smtClean="0"/>
            <a:t>Energy Markets</a:t>
          </a:r>
          <a:endParaRPr lang="en-GB" sz="1100" dirty="0"/>
        </a:p>
      </dgm:t>
    </dgm:pt>
    <dgm:pt modelId="{A73FAEB7-9303-4BCA-8AFA-BDD3178FB7BA}" type="parTrans" cxnId="{800065E7-D678-4773-918F-4C4DE1C4C451}">
      <dgm:prSet/>
      <dgm:spPr/>
      <dgm:t>
        <a:bodyPr/>
        <a:lstStyle/>
        <a:p>
          <a:endParaRPr lang="en-GB" sz="2800"/>
        </a:p>
      </dgm:t>
    </dgm:pt>
    <dgm:pt modelId="{752B4CE6-F5A4-4B64-A78B-AE9216E2D274}" type="sibTrans" cxnId="{800065E7-D678-4773-918F-4C4DE1C4C451}">
      <dgm:prSet/>
      <dgm:spPr/>
      <dgm:t>
        <a:bodyPr/>
        <a:lstStyle/>
        <a:p>
          <a:endParaRPr lang="en-GB" sz="2800"/>
        </a:p>
      </dgm:t>
    </dgm:pt>
    <dgm:pt modelId="{7052F93E-6F0D-4164-8A01-B7BDE3BADE28}">
      <dgm:prSet phldrT="[Text]" custT="1"/>
      <dgm:spPr/>
      <dgm:t>
        <a:bodyPr/>
        <a:lstStyle/>
        <a:p>
          <a:r>
            <a:rPr lang="en-GB" sz="1100" dirty="0" smtClean="0"/>
            <a:t>P2P</a:t>
          </a:r>
          <a:endParaRPr lang="en-GB" sz="1100" dirty="0"/>
        </a:p>
      </dgm:t>
    </dgm:pt>
    <dgm:pt modelId="{5189C9F1-21C6-40DB-8336-7A0FA925BFAA}" type="parTrans" cxnId="{D0A967A7-3F8C-4807-A846-4D69942E83D6}">
      <dgm:prSet/>
      <dgm:spPr/>
      <dgm:t>
        <a:bodyPr/>
        <a:lstStyle/>
        <a:p>
          <a:endParaRPr lang="en-GB" sz="2800"/>
        </a:p>
      </dgm:t>
    </dgm:pt>
    <dgm:pt modelId="{AA7CCF51-EB3A-42E3-A93F-4CF8FDD50C44}" type="sibTrans" cxnId="{D0A967A7-3F8C-4807-A846-4D69942E83D6}">
      <dgm:prSet/>
      <dgm:spPr/>
      <dgm:t>
        <a:bodyPr/>
        <a:lstStyle/>
        <a:p>
          <a:endParaRPr lang="en-GB" sz="2800"/>
        </a:p>
      </dgm:t>
    </dgm:pt>
    <dgm:pt modelId="{DEBBEBA8-2E45-40A9-83D4-F43B4D1DBB1F}" type="pres">
      <dgm:prSet presAssocID="{11707F13-551E-4A00-A2F1-F4DB1E30C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DD8E02-89D4-4E21-A350-052059EBB646}" type="pres">
      <dgm:prSet presAssocID="{B806E5C2-400E-4631-B504-1C046B210A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1D4013-AC6B-499A-8F4A-9593AF4C82B1}" type="pres">
      <dgm:prSet presAssocID="{B806E5C2-400E-4631-B504-1C046B210A01}" presName="spNode" presStyleCnt="0"/>
      <dgm:spPr/>
    </dgm:pt>
    <dgm:pt modelId="{D19C8D51-E36B-4A3C-8EB6-8C99377BC524}" type="pres">
      <dgm:prSet presAssocID="{FC4F145F-D7D7-4533-BF0C-AD0767B5CEED}" presName="sibTrans" presStyleLbl="sibTrans1D1" presStyleIdx="0" presStyleCnt="9"/>
      <dgm:spPr/>
      <dgm:t>
        <a:bodyPr/>
        <a:lstStyle/>
        <a:p>
          <a:endParaRPr lang="en-GB"/>
        </a:p>
      </dgm:t>
    </dgm:pt>
    <dgm:pt modelId="{4327A379-938D-490E-A076-E68B533B8CB1}" type="pres">
      <dgm:prSet presAssocID="{9BD1066F-2B96-4746-BFE0-5A185244B6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D428C-D6D6-4821-BEC5-790757DB6825}" type="pres">
      <dgm:prSet presAssocID="{9BD1066F-2B96-4746-BFE0-5A185244B6AA}" presName="spNode" presStyleCnt="0"/>
      <dgm:spPr/>
    </dgm:pt>
    <dgm:pt modelId="{93908165-99C1-4586-91FD-B3624D0F9C9D}" type="pres">
      <dgm:prSet presAssocID="{02E17F25-B510-4834-A1B1-B927EAAB0756}" presName="sibTrans" presStyleLbl="sibTrans1D1" presStyleIdx="1" presStyleCnt="9"/>
      <dgm:spPr/>
      <dgm:t>
        <a:bodyPr/>
        <a:lstStyle/>
        <a:p>
          <a:endParaRPr lang="en-GB"/>
        </a:p>
      </dgm:t>
    </dgm:pt>
    <dgm:pt modelId="{990ED55B-8D64-4A70-950D-6E44332B3D26}" type="pres">
      <dgm:prSet presAssocID="{0DD74BA8-4357-4E76-B698-1A3B6517221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B5AB24-1502-407B-8452-347EDC0B1F59}" type="pres">
      <dgm:prSet presAssocID="{0DD74BA8-4357-4E76-B698-1A3B65172216}" presName="spNode" presStyleCnt="0"/>
      <dgm:spPr/>
    </dgm:pt>
    <dgm:pt modelId="{05C00BD2-A63A-45E8-840A-099BE6EABE29}" type="pres">
      <dgm:prSet presAssocID="{B4D11881-1B05-4507-BDC6-8C29256F4130}" presName="sibTrans" presStyleLbl="sibTrans1D1" presStyleIdx="2" presStyleCnt="9"/>
      <dgm:spPr/>
      <dgm:t>
        <a:bodyPr/>
        <a:lstStyle/>
        <a:p>
          <a:endParaRPr lang="en-GB"/>
        </a:p>
      </dgm:t>
    </dgm:pt>
    <dgm:pt modelId="{FF7B1B0F-F660-4C74-A2BA-3D82F433CA9B}" type="pres">
      <dgm:prSet presAssocID="{3FF10FF7-8F7F-4636-85FE-DEF4CB9D668D}" presName="node" presStyleLbl="node1" presStyleIdx="3" presStyleCnt="9" custScaleX="109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3681AD-4A46-4712-8A5D-B09DCADE4B95}" type="pres">
      <dgm:prSet presAssocID="{3FF10FF7-8F7F-4636-85FE-DEF4CB9D668D}" presName="spNode" presStyleCnt="0"/>
      <dgm:spPr/>
    </dgm:pt>
    <dgm:pt modelId="{CEC95705-5146-4223-B1C3-A7DAA756398B}" type="pres">
      <dgm:prSet presAssocID="{59055938-F785-4D39-A9AC-88B4C87048F4}" presName="sibTrans" presStyleLbl="sibTrans1D1" presStyleIdx="3" presStyleCnt="9"/>
      <dgm:spPr/>
      <dgm:t>
        <a:bodyPr/>
        <a:lstStyle/>
        <a:p>
          <a:endParaRPr lang="en-GB"/>
        </a:p>
      </dgm:t>
    </dgm:pt>
    <dgm:pt modelId="{E80C86BE-CAA6-4FEA-B67C-95728F1E9595}" type="pres">
      <dgm:prSet presAssocID="{69293351-BC73-4D89-A69C-D4B786893DD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1F184E-C384-4542-9CEC-72CC6438642D}" type="pres">
      <dgm:prSet presAssocID="{69293351-BC73-4D89-A69C-D4B786893DD0}" presName="spNode" presStyleCnt="0"/>
      <dgm:spPr/>
    </dgm:pt>
    <dgm:pt modelId="{FDED8E44-3F52-4E03-A37B-FEA5E7C1B95F}" type="pres">
      <dgm:prSet presAssocID="{753ED519-3D8F-499E-BABF-F2354C40DF80}" presName="sibTrans" presStyleLbl="sibTrans1D1" presStyleIdx="4" presStyleCnt="9"/>
      <dgm:spPr/>
      <dgm:t>
        <a:bodyPr/>
        <a:lstStyle/>
        <a:p>
          <a:endParaRPr lang="en-GB"/>
        </a:p>
      </dgm:t>
    </dgm:pt>
    <dgm:pt modelId="{71167525-7519-4FED-B45A-87E02169F360}" type="pres">
      <dgm:prSet presAssocID="{B2C47493-BBE4-4550-A480-9E0C3D185E06}" presName="node" presStyleLbl="node1" presStyleIdx="5" presStyleCnt="9" custScaleX="1080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DF29A6-A338-49B3-A58E-4FFC7777EBE2}" type="pres">
      <dgm:prSet presAssocID="{B2C47493-BBE4-4550-A480-9E0C3D185E06}" presName="spNode" presStyleCnt="0"/>
      <dgm:spPr/>
    </dgm:pt>
    <dgm:pt modelId="{2F31D368-E0B2-4634-A0E7-DCE18FC34BC0}" type="pres">
      <dgm:prSet presAssocID="{1A20D5E7-7FA8-4F02-9A72-568D41AFD22E}" presName="sibTrans" presStyleLbl="sibTrans1D1" presStyleIdx="5" presStyleCnt="9"/>
      <dgm:spPr/>
      <dgm:t>
        <a:bodyPr/>
        <a:lstStyle/>
        <a:p>
          <a:endParaRPr lang="en-GB"/>
        </a:p>
      </dgm:t>
    </dgm:pt>
    <dgm:pt modelId="{1777FFE8-F217-4C59-A754-B5CA1510264D}" type="pres">
      <dgm:prSet presAssocID="{0B0E8D87-CBC9-4747-BC26-DD9583EB51BC}" presName="node" presStyleLbl="node1" presStyleIdx="6" presStyleCnt="9" custScaleX="1155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9EECAE-2832-465A-A959-391FECC988D2}" type="pres">
      <dgm:prSet presAssocID="{0B0E8D87-CBC9-4747-BC26-DD9583EB51BC}" presName="spNode" presStyleCnt="0"/>
      <dgm:spPr/>
    </dgm:pt>
    <dgm:pt modelId="{19EBBF51-9003-4FA0-87B3-1A7151C34EED}" type="pres">
      <dgm:prSet presAssocID="{536649DF-B999-4B69-B31D-068B3E2892ED}" presName="sibTrans" presStyleLbl="sibTrans1D1" presStyleIdx="6" presStyleCnt="9"/>
      <dgm:spPr/>
      <dgm:t>
        <a:bodyPr/>
        <a:lstStyle/>
        <a:p>
          <a:endParaRPr lang="en-GB"/>
        </a:p>
      </dgm:t>
    </dgm:pt>
    <dgm:pt modelId="{F01CBCE8-D5E3-4423-A4EB-F28BF0E0F21B}" type="pres">
      <dgm:prSet presAssocID="{A01D5AA6-2A15-4A30-8C4B-0C17C3E1041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3FAE0-2D61-4F5E-8F25-4223E92AD232}" type="pres">
      <dgm:prSet presAssocID="{A01D5AA6-2A15-4A30-8C4B-0C17C3E10412}" presName="spNode" presStyleCnt="0"/>
      <dgm:spPr/>
    </dgm:pt>
    <dgm:pt modelId="{8D791186-763C-4902-9F12-4D82133C81D8}" type="pres">
      <dgm:prSet presAssocID="{752B4CE6-F5A4-4B64-A78B-AE9216E2D274}" presName="sibTrans" presStyleLbl="sibTrans1D1" presStyleIdx="7" presStyleCnt="9"/>
      <dgm:spPr/>
      <dgm:t>
        <a:bodyPr/>
        <a:lstStyle/>
        <a:p>
          <a:endParaRPr lang="en-GB"/>
        </a:p>
      </dgm:t>
    </dgm:pt>
    <dgm:pt modelId="{CD6D4584-6DA0-4A0C-82DA-62C2C7989FE1}" type="pres">
      <dgm:prSet presAssocID="{7052F93E-6F0D-4164-8A01-B7BDE3BADE2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22FB8-373A-452D-93D8-12DB536E4577}" type="pres">
      <dgm:prSet presAssocID="{7052F93E-6F0D-4164-8A01-B7BDE3BADE28}" presName="spNode" presStyleCnt="0"/>
      <dgm:spPr/>
    </dgm:pt>
    <dgm:pt modelId="{F47866EB-287A-4968-8A10-CD0BB6AFF9F3}" type="pres">
      <dgm:prSet presAssocID="{AA7CCF51-EB3A-42E3-A93F-4CF8FDD50C44}" presName="sibTrans" presStyleLbl="sibTrans1D1" presStyleIdx="8" presStyleCnt="9"/>
      <dgm:spPr/>
      <dgm:t>
        <a:bodyPr/>
        <a:lstStyle/>
        <a:p>
          <a:endParaRPr lang="en-GB"/>
        </a:p>
      </dgm:t>
    </dgm:pt>
  </dgm:ptLst>
  <dgm:cxnLst>
    <dgm:cxn modelId="{482DD0F6-153F-4CEF-AC10-D9B76634E79C}" srcId="{11707F13-551E-4A00-A2F1-F4DB1E30C979}" destId="{69293351-BC73-4D89-A69C-D4B786893DD0}" srcOrd="4" destOrd="0" parTransId="{147B7409-CFF7-4152-865A-BC6D1CA8FADD}" sibTransId="{753ED519-3D8F-499E-BABF-F2354C40DF80}"/>
    <dgm:cxn modelId="{B456C08C-4030-4046-A3C1-EBFFE139BD8D}" type="presOf" srcId="{B4D11881-1B05-4507-BDC6-8C29256F4130}" destId="{05C00BD2-A63A-45E8-840A-099BE6EABE29}" srcOrd="0" destOrd="0" presId="urn:microsoft.com/office/officeart/2005/8/layout/cycle6"/>
    <dgm:cxn modelId="{D0E21695-9BD4-4CBF-8747-5EF21A6A8D60}" type="presOf" srcId="{59055938-F785-4D39-A9AC-88B4C87048F4}" destId="{CEC95705-5146-4223-B1C3-A7DAA756398B}" srcOrd="0" destOrd="0" presId="urn:microsoft.com/office/officeart/2005/8/layout/cycle6"/>
    <dgm:cxn modelId="{E02B66DB-E89A-4073-8944-F04C60DB84A5}" type="presOf" srcId="{753ED519-3D8F-499E-BABF-F2354C40DF80}" destId="{FDED8E44-3F52-4E03-A37B-FEA5E7C1B95F}" srcOrd="0" destOrd="0" presId="urn:microsoft.com/office/officeart/2005/8/layout/cycle6"/>
    <dgm:cxn modelId="{970CD99C-7864-45C2-8E84-3061827AD1CC}" type="presOf" srcId="{0DD74BA8-4357-4E76-B698-1A3B65172216}" destId="{990ED55B-8D64-4A70-950D-6E44332B3D26}" srcOrd="0" destOrd="0" presId="urn:microsoft.com/office/officeart/2005/8/layout/cycle6"/>
    <dgm:cxn modelId="{0566DC59-1E7C-4549-BBAA-929B00F33646}" type="presOf" srcId="{FC4F145F-D7D7-4533-BF0C-AD0767B5CEED}" destId="{D19C8D51-E36B-4A3C-8EB6-8C99377BC524}" srcOrd="0" destOrd="0" presId="urn:microsoft.com/office/officeart/2005/8/layout/cycle6"/>
    <dgm:cxn modelId="{A9F3C483-A7AA-4A2B-9DFF-97DE394F88E5}" type="presOf" srcId="{B806E5C2-400E-4631-B504-1C046B210A01}" destId="{B1DD8E02-89D4-4E21-A350-052059EBB646}" srcOrd="0" destOrd="0" presId="urn:microsoft.com/office/officeart/2005/8/layout/cycle6"/>
    <dgm:cxn modelId="{5A45A387-991E-4E84-8CB8-6C4B56473849}" type="presOf" srcId="{69293351-BC73-4D89-A69C-D4B786893DD0}" destId="{E80C86BE-CAA6-4FEA-B67C-95728F1E9595}" srcOrd="0" destOrd="0" presId="urn:microsoft.com/office/officeart/2005/8/layout/cycle6"/>
    <dgm:cxn modelId="{D0A967A7-3F8C-4807-A846-4D69942E83D6}" srcId="{11707F13-551E-4A00-A2F1-F4DB1E30C979}" destId="{7052F93E-6F0D-4164-8A01-B7BDE3BADE28}" srcOrd="8" destOrd="0" parTransId="{5189C9F1-21C6-40DB-8336-7A0FA925BFAA}" sibTransId="{AA7CCF51-EB3A-42E3-A93F-4CF8FDD50C44}"/>
    <dgm:cxn modelId="{A3AFC06A-B6B4-44AD-9E64-16EFF6386AF8}" type="presOf" srcId="{AA7CCF51-EB3A-42E3-A93F-4CF8FDD50C44}" destId="{F47866EB-287A-4968-8A10-CD0BB6AFF9F3}" srcOrd="0" destOrd="0" presId="urn:microsoft.com/office/officeart/2005/8/layout/cycle6"/>
    <dgm:cxn modelId="{52A7C206-B3DA-4110-A1FC-38EB586E60B6}" srcId="{11707F13-551E-4A00-A2F1-F4DB1E30C979}" destId="{0B0E8D87-CBC9-4747-BC26-DD9583EB51BC}" srcOrd="6" destOrd="0" parTransId="{E9AFF42B-95AC-422E-B13E-334E3E79ED92}" sibTransId="{536649DF-B999-4B69-B31D-068B3E2892ED}"/>
    <dgm:cxn modelId="{141E9B79-603F-408B-8C7F-C2D9F696F4C5}" srcId="{11707F13-551E-4A00-A2F1-F4DB1E30C979}" destId="{3FF10FF7-8F7F-4636-85FE-DEF4CB9D668D}" srcOrd="3" destOrd="0" parTransId="{67B0736B-0517-4268-B8F3-0B0FBA2DCA4C}" sibTransId="{59055938-F785-4D39-A9AC-88B4C87048F4}"/>
    <dgm:cxn modelId="{B6F99C16-9F4D-41C0-B404-86A0C5612A8F}" type="presOf" srcId="{0B0E8D87-CBC9-4747-BC26-DD9583EB51BC}" destId="{1777FFE8-F217-4C59-A754-B5CA1510264D}" srcOrd="0" destOrd="0" presId="urn:microsoft.com/office/officeart/2005/8/layout/cycle6"/>
    <dgm:cxn modelId="{3131F2E9-C3B3-4BFF-878A-A83ABB3BA064}" srcId="{11707F13-551E-4A00-A2F1-F4DB1E30C979}" destId="{0DD74BA8-4357-4E76-B698-1A3B65172216}" srcOrd="2" destOrd="0" parTransId="{349AD20E-52B8-4C05-82DE-19D6D229D2BD}" sibTransId="{B4D11881-1B05-4507-BDC6-8C29256F4130}"/>
    <dgm:cxn modelId="{7681259E-05D0-4F8A-9579-552DE3B22F36}" srcId="{11707F13-551E-4A00-A2F1-F4DB1E30C979}" destId="{9BD1066F-2B96-4746-BFE0-5A185244B6AA}" srcOrd="1" destOrd="0" parTransId="{FB196354-9E7D-48A8-90D1-94D95AF14972}" sibTransId="{02E17F25-B510-4834-A1B1-B927EAAB0756}"/>
    <dgm:cxn modelId="{F62748CA-B7F6-4FD9-ABBE-A3B337C376EA}" type="presOf" srcId="{11707F13-551E-4A00-A2F1-F4DB1E30C979}" destId="{DEBBEBA8-2E45-40A9-83D4-F43B4D1DBB1F}" srcOrd="0" destOrd="0" presId="urn:microsoft.com/office/officeart/2005/8/layout/cycle6"/>
    <dgm:cxn modelId="{5B5A9C43-AD25-44E1-A0D3-6A6F81713308}" type="presOf" srcId="{9BD1066F-2B96-4746-BFE0-5A185244B6AA}" destId="{4327A379-938D-490E-A076-E68B533B8CB1}" srcOrd="0" destOrd="0" presId="urn:microsoft.com/office/officeart/2005/8/layout/cycle6"/>
    <dgm:cxn modelId="{800065E7-D678-4773-918F-4C4DE1C4C451}" srcId="{11707F13-551E-4A00-A2F1-F4DB1E30C979}" destId="{A01D5AA6-2A15-4A30-8C4B-0C17C3E10412}" srcOrd="7" destOrd="0" parTransId="{A73FAEB7-9303-4BCA-8AFA-BDD3178FB7BA}" sibTransId="{752B4CE6-F5A4-4B64-A78B-AE9216E2D274}"/>
    <dgm:cxn modelId="{95212C2F-0DEE-44D2-9937-3BD4091E362B}" srcId="{11707F13-551E-4A00-A2F1-F4DB1E30C979}" destId="{B806E5C2-400E-4631-B504-1C046B210A01}" srcOrd="0" destOrd="0" parTransId="{A86538BD-E47F-4C6B-BE3F-35D6D9C089A7}" sibTransId="{FC4F145F-D7D7-4533-BF0C-AD0767B5CEED}"/>
    <dgm:cxn modelId="{D0DA8C2F-8DA8-4542-94C5-A92634891614}" type="presOf" srcId="{536649DF-B999-4B69-B31D-068B3E2892ED}" destId="{19EBBF51-9003-4FA0-87B3-1A7151C34EED}" srcOrd="0" destOrd="0" presId="urn:microsoft.com/office/officeart/2005/8/layout/cycle6"/>
    <dgm:cxn modelId="{CF883C1D-9821-4E07-A5D2-62DEA6C60605}" type="presOf" srcId="{B2C47493-BBE4-4550-A480-9E0C3D185E06}" destId="{71167525-7519-4FED-B45A-87E02169F360}" srcOrd="0" destOrd="0" presId="urn:microsoft.com/office/officeart/2005/8/layout/cycle6"/>
    <dgm:cxn modelId="{E5951790-4EAD-4061-8E92-0CD453FE6BF6}" type="presOf" srcId="{752B4CE6-F5A4-4B64-A78B-AE9216E2D274}" destId="{8D791186-763C-4902-9F12-4D82133C81D8}" srcOrd="0" destOrd="0" presId="urn:microsoft.com/office/officeart/2005/8/layout/cycle6"/>
    <dgm:cxn modelId="{54EAD0B6-97C1-44AD-B584-22EC2053193F}" type="presOf" srcId="{3FF10FF7-8F7F-4636-85FE-DEF4CB9D668D}" destId="{FF7B1B0F-F660-4C74-A2BA-3D82F433CA9B}" srcOrd="0" destOrd="0" presId="urn:microsoft.com/office/officeart/2005/8/layout/cycle6"/>
    <dgm:cxn modelId="{BF528BC9-6522-43C6-A925-652B1B84D449}" type="presOf" srcId="{02E17F25-B510-4834-A1B1-B927EAAB0756}" destId="{93908165-99C1-4586-91FD-B3624D0F9C9D}" srcOrd="0" destOrd="0" presId="urn:microsoft.com/office/officeart/2005/8/layout/cycle6"/>
    <dgm:cxn modelId="{FD891355-AE1D-40C4-864F-44DD82A603E6}" srcId="{11707F13-551E-4A00-A2F1-F4DB1E30C979}" destId="{B2C47493-BBE4-4550-A480-9E0C3D185E06}" srcOrd="5" destOrd="0" parTransId="{36F798A7-04FD-4484-B339-602A5A252ACB}" sibTransId="{1A20D5E7-7FA8-4F02-9A72-568D41AFD22E}"/>
    <dgm:cxn modelId="{1043318E-5463-4CAF-B29E-BF2780278ECB}" type="presOf" srcId="{1A20D5E7-7FA8-4F02-9A72-568D41AFD22E}" destId="{2F31D368-E0B2-4634-A0E7-DCE18FC34BC0}" srcOrd="0" destOrd="0" presId="urn:microsoft.com/office/officeart/2005/8/layout/cycle6"/>
    <dgm:cxn modelId="{D3836E62-3701-4DD1-82D0-25E6D478D662}" type="presOf" srcId="{7052F93E-6F0D-4164-8A01-B7BDE3BADE28}" destId="{CD6D4584-6DA0-4A0C-82DA-62C2C7989FE1}" srcOrd="0" destOrd="0" presId="urn:microsoft.com/office/officeart/2005/8/layout/cycle6"/>
    <dgm:cxn modelId="{82F3B19F-751C-4CA1-9E7D-771C256AB71F}" type="presOf" srcId="{A01D5AA6-2A15-4A30-8C4B-0C17C3E10412}" destId="{F01CBCE8-D5E3-4423-A4EB-F28BF0E0F21B}" srcOrd="0" destOrd="0" presId="urn:microsoft.com/office/officeart/2005/8/layout/cycle6"/>
    <dgm:cxn modelId="{E058C09D-E9C7-4D4F-A155-588B4505DC23}" type="presParOf" srcId="{DEBBEBA8-2E45-40A9-83D4-F43B4D1DBB1F}" destId="{B1DD8E02-89D4-4E21-A350-052059EBB646}" srcOrd="0" destOrd="0" presId="urn:microsoft.com/office/officeart/2005/8/layout/cycle6"/>
    <dgm:cxn modelId="{079CA0ED-FD3E-4991-A9DA-EA214D267446}" type="presParOf" srcId="{DEBBEBA8-2E45-40A9-83D4-F43B4D1DBB1F}" destId="{1D1D4013-AC6B-499A-8F4A-9593AF4C82B1}" srcOrd="1" destOrd="0" presId="urn:microsoft.com/office/officeart/2005/8/layout/cycle6"/>
    <dgm:cxn modelId="{B21DEB30-2039-46F3-BCFF-C3E220D268C4}" type="presParOf" srcId="{DEBBEBA8-2E45-40A9-83D4-F43B4D1DBB1F}" destId="{D19C8D51-E36B-4A3C-8EB6-8C99377BC524}" srcOrd="2" destOrd="0" presId="urn:microsoft.com/office/officeart/2005/8/layout/cycle6"/>
    <dgm:cxn modelId="{9DB276F2-7343-4D64-8AA7-4BD58CB2F85E}" type="presParOf" srcId="{DEBBEBA8-2E45-40A9-83D4-F43B4D1DBB1F}" destId="{4327A379-938D-490E-A076-E68B533B8CB1}" srcOrd="3" destOrd="0" presId="urn:microsoft.com/office/officeart/2005/8/layout/cycle6"/>
    <dgm:cxn modelId="{028BEEFA-B3CA-4039-896F-214908B25F95}" type="presParOf" srcId="{DEBBEBA8-2E45-40A9-83D4-F43B4D1DBB1F}" destId="{A34D428C-D6D6-4821-BEC5-790757DB6825}" srcOrd="4" destOrd="0" presId="urn:microsoft.com/office/officeart/2005/8/layout/cycle6"/>
    <dgm:cxn modelId="{B40842FE-0DAA-42F8-BBC2-7456F17B1ED6}" type="presParOf" srcId="{DEBBEBA8-2E45-40A9-83D4-F43B4D1DBB1F}" destId="{93908165-99C1-4586-91FD-B3624D0F9C9D}" srcOrd="5" destOrd="0" presId="urn:microsoft.com/office/officeart/2005/8/layout/cycle6"/>
    <dgm:cxn modelId="{EE078CF7-F009-4F9B-9399-472D4F613C56}" type="presParOf" srcId="{DEBBEBA8-2E45-40A9-83D4-F43B4D1DBB1F}" destId="{990ED55B-8D64-4A70-950D-6E44332B3D26}" srcOrd="6" destOrd="0" presId="urn:microsoft.com/office/officeart/2005/8/layout/cycle6"/>
    <dgm:cxn modelId="{E1F5E88E-E1D6-4D2D-B137-CC2B686BAAE2}" type="presParOf" srcId="{DEBBEBA8-2E45-40A9-83D4-F43B4D1DBB1F}" destId="{23B5AB24-1502-407B-8452-347EDC0B1F59}" srcOrd="7" destOrd="0" presId="urn:microsoft.com/office/officeart/2005/8/layout/cycle6"/>
    <dgm:cxn modelId="{76772F73-9284-4EEF-B29C-1508613942EC}" type="presParOf" srcId="{DEBBEBA8-2E45-40A9-83D4-F43B4D1DBB1F}" destId="{05C00BD2-A63A-45E8-840A-099BE6EABE29}" srcOrd="8" destOrd="0" presId="urn:microsoft.com/office/officeart/2005/8/layout/cycle6"/>
    <dgm:cxn modelId="{5F44B44A-F76D-4637-92FC-10F90127DC23}" type="presParOf" srcId="{DEBBEBA8-2E45-40A9-83D4-F43B4D1DBB1F}" destId="{FF7B1B0F-F660-4C74-A2BA-3D82F433CA9B}" srcOrd="9" destOrd="0" presId="urn:microsoft.com/office/officeart/2005/8/layout/cycle6"/>
    <dgm:cxn modelId="{96DEAC64-272A-4932-BFE0-69D7882D80C3}" type="presParOf" srcId="{DEBBEBA8-2E45-40A9-83D4-F43B4D1DBB1F}" destId="{7E3681AD-4A46-4712-8A5D-B09DCADE4B95}" srcOrd="10" destOrd="0" presId="urn:microsoft.com/office/officeart/2005/8/layout/cycle6"/>
    <dgm:cxn modelId="{2FC93BFC-872C-4657-B0C6-054FF31AF0D2}" type="presParOf" srcId="{DEBBEBA8-2E45-40A9-83D4-F43B4D1DBB1F}" destId="{CEC95705-5146-4223-B1C3-A7DAA756398B}" srcOrd="11" destOrd="0" presId="urn:microsoft.com/office/officeart/2005/8/layout/cycle6"/>
    <dgm:cxn modelId="{268CE88F-738B-4708-AA75-C9AB0F94E613}" type="presParOf" srcId="{DEBBEBA8-2E45-40A9-83D4-F43B4D1DBB1F}" destId="{E80C86BE-CAA6-4FEA-B67C-95728F1E9595}" srcOrd="12" destOrd="0" presId="urn:microsoft.com/office/officeart/2005/8/layout/cycle6"/>
    <dgm:cxn modelId="{41295954-D352-40AB-A504-A3A291CABABC}" type="presParOf" srcId="{DEBBEBA8-2E45-40A9-83D4-F43B4D1DBB1F}" destId="{771F184E-C384-4542-9CEC-72CC6438642D}" srcOrd="13" destOrd="0" presId="urn:microsoft.com/office/officeart/2005/8/layout/cycle6"/>
    <dgm:cxn modelId="{4EF3FD64-0835-47CD-8A4D-A2C634E81753}" type="presParOf" srcId="{DEBBEBA8-2E45-40A9-83D4-F43B4D1DBB1F}" destId="{FDED8E44-3F52-4E03-A37B-FEA5E7C1B95F}" srcOrd="14" destOrd="0" presId="urn:microsoft.com/office/officeart/2005/8/layout/cycle6"/>
    <dgm:cxn modelId="{F4BE173B-C081-43CC-88CC-24493734606F}" type="presParOf" srcId="{DEBBEBA8-2E45-40A9-83D4-F43B4D1DBB1F}" destId="{71167525-7519-4FED-B45A-87E02169F360}" srcOrd="15" destOrd="0" presId="urn:microsoft.com/office/officeart/2005/8/layout/cycle6"/>
    <dgm:cxn modelId="{47B36287-7D36-40C0-9132-16DAD2E97526}" type="presParOf" srcId="{DEBBEBA8-2E45-40A9-83D4-F43B4D1DBB1F}" destId="{B0DF29A6-A338-49B3-A58E-4FFC7777EBE2}" srcOrd="16" destOrd="0" presId="urn:microsoft.com/office/officeart/2005/8/layout/cycle6"/>
    <dgm:cxn modelId="{15BDBE68-4825-499C-83AC-3051AE1A55D8}" type="presParOf" srcId="{DEBBEBA8-2E45-40A9-83D4-F43B4D1DBB1F}" destId="{2F31D368-E0B2-4634-A0E7-DCE18FC34BC0}" srcOrd="17" destOrd="0" presId="urn:microsoft.com/office/officeart/2005/8/layout/cycle6"/>
    <dgm:cxn modelId="{6DAEF393-4C3B-412D-A813-18403E901C92}" type="presParOf" srcId="{DEBBEBA8-2E45-40A9-83D4-F43B4D1DBB1F}" destId="{1777FFE8-F217-4C59-A754-B5CA1510264D}" srcOrd="18" destOrd="0" presId="urn:microsoft.com/office/officeart/2005/8/layout/cycle6"/>
    <dgm:cxn modelId="{EF42DE35-0362-4DCF-8909-AFAB40C5CFE3}" type="presParOf" srcId="{DEBBEBA8-2E45-40A9-83D4-F43B4D1DBB1F}" destId="{979EECAE-2832-465A-A959-391FECC988D2}" srcOrd="19" destOrd="0" presId="urn:microsoft.com/office/officeart/2005/8/layout/cycle6"/>
    <dgm:cxn modelId="{726A1525-C0B5-4A41-8FA3-8DD9C17A057F}" type="presParOf" srcId="{DEBBEBA8-2E45-40A9-83D4-F43B4D1DBB1F}" destId="{19EBBF51-9003-4FA0-87B3-1A7151C34EED}" srcOrd="20" destOrd="0" presId="urn:microsoft.com/office/officeart/2005/8/layout/cycle6"/>
    <dgm:cxn modelId="{B0C03141-1E8E-4F3C-8E22-DDF139E24452}" type="presParOf" srcId="{DEBBEBA8-2E45-40A9-83D4-F43B4D1DBB1F}" destId="{F01CBCE8-D5E3-4423-A4EB-F28BF0E0F21B}" srcOrd="21" destOrd="0" presId="urn:microsoft.com/office/officeart/2005/8/layout/cycle6"/>
    <dgm:cxn modelId="{1D84540C-039A-440D-A214-86D3CC986EDC}" type="presParOf" srcId="{DEBBEBA8-2E45-40A9-83D4-F43B4D1DBB1F}" destId="{D613FAE0-2D61-4F5E-8F25-4223E92AD232}" srcOrd="22" destOrd="0" presId="urn:microsoft.com/office/officeart/2005/8/layout/cycle6"/>
    <dgm:cxn modelId="{A02A4427-345B-498A-97DF-20803C81D14D}" type="presParOf" srcId="{DEBBEBA8-2E45-40A9-83D4-F43B4D1DBB1F}" destId="{8D791186-763C-4902-9F12-4D82133C81D8}" srcOrd="23" destOrd="0" presId="urn:microsoft.com/office/officeart/2005/8/layout/cycle6"/>
    <dgm:cxn modelId="{208F431C-84E0-4BF8-8654-A794CF8A40CF}" type="presParOf" srcId="{DEBBEBA8-2E45-40A9-83D4-F43B4D1DBB1F}" destId="{CD6D4584-6DA0-4A0C-82DA-62C2C7989FE1}" srcOrd="24" destOrd="0" presId="urn:microsoft.com/office/officeart/2005/8/layout/cycle6"/>
    <dgm:cxn modelId="{CD6758CB-67FE-4668-8181-0ED7C7C0A675}" type="presParOf" srcId="{DEBBEBA8-2E45-40A9-83D4-F43B4D1DBB1F}" destId="{A9822FB8-373A-452D-93D8-12DB536E4577}" srcOrd="25" destOrd="0" presId="urn:microsoft.com/office/officeart/2005/8/layout/cycle6"/>
    <dgm:cxn modelId="{29B114D0-B6E6-4CBD-9EE9-E6572D7E213A}" type="presParOf" srcId="{DEBBEBA8-2E45-40A9-83D4-F43B4D1DBB1F}" destId="{F47866EB-287A-4968-8A10-CD0BB6AFF9F3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AA4C0D-F8DE-4E11-997A-8CB26A1CDE6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709DCF0-F349-45FA-9244-3EE5BF00D38C}">
      <dgm:prSet phldrT="[Text]"/>
      <dgm:spPr>
        <a:solidFill>
          <a:schemeClr val="accent4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 dirty="0"/>
        </a:p>
      </dgm:t>
    </dgm:pt>
    <dgm:pt modelId="{0C6BC853-16CE-47C9-9E56-CFA38C6E63FF}" type="parTrans" cxnId="{FB5D7667-046A-4BA0-85E0-7E3A12740AF2}">
      <dgm:prSet/>
      <dgm:spPr/>
      <dgm:t>
        <a:bodyPr/>
        <a:lstStyle/>
        <a:p>
          <a:endParaRPr lang="en-GB"/>
        </a:p>
      </dgm:t>
    </dgm:pt>
    <dgm:pt modelId="{EC83A228-D2DC-44FA-896B-DD2C862C96FC}" type="sibTrans" cxnId="{FB5D7667-046A-4BA0-85E0-7E3A12740AF2}">
      <dgm:prSet/>
      <dgm:spPr/>
      <dgm:t>
        <a:bodyPr/>
        <a:lstStyle/>
        <a:p>
          <a:endParaRPr lang="en-GB"/>
        </a:p>
      </dgm:t>
    </dgm:pt>
    <dgm:pt modelId="{932DC516-3E48-444B-AE02-B5279E37206E}">
      <dgm:prSet phldrT="[Text]"/>
      <dgm:spPr/>
      <dgm:t>
        <a:bodyPr/>
        <a:lstStyle/>
        <a:p>
          <a:r>
            <a:rPr lang="en-GB" dirty="0" smtClean="0"/>
            <a:t>Collaboration</a:t>
          </a:r>
          <a:endParaRPr lang="en-GB" dirty="0"/>
        </a:p>
      </dgm:t>
    </dgm:pt>
    <dgm:pt modelId="{2082411C-6FFA-44A9-B3EC-2E49C94D7612}" type="parTrans" cxnId="{4F4A09A2-0844-4DC5-9926-729523E8F6EF}">
      <dgm:prSet/>
      <dgm:spPr/>
      <dgm:t>
        <a:bodyPr/>
        <a:lstStyle/>
        <a:p>
          <a:endParaRPr lang="en-GB"/>
        </a:p>
      </dgm:t>
    </dgm:pt>
    <dgm:pt modelId="{129D7D9F-D3AF-43A3-A12E-82A481D5B049}" type="sibTrans" cxnId="{4F4A09A2-0844-4DC5-9926-729523E8F6EF}">
      <dgm:prSet/>
      <dgm:spPr/>
      <dgm:t>
        <a:bodyPr/>
        <a:lstStyle/>
        <a:p>
          <a:endParaRPr lang="en-GB"/>
        </a:p>
      </dgm:t>
    </dgm:pt>
    <dgm:pt modelId="{49E31AAF-2575-446D-9103-C1973F3C9602}">
      <dgm:prSet phldrT="[Text]"/>
      <dgm:spPr/>
      <dgm:t>
        <a:bodyPr/>
        <a:lstStyle/>
        <a:p>
          <a:r>
            <a:rPr lang="en-GB" dirty="0" smtClean="0"/>
            <a:t>Coordination</a:t>
          </a:r>
          <a:endParaRPr lang="en-GB" dirty="0"/>
        </a:p>
      </dgm:t>
    </dgm:pt>
    <dgm:pt modelId="{EF1F45EE-846D-4C08-8F21-C4FC5CA9B3CF}" type="parTrans" cxnId="{45A1E041-F8C5-4015-8C5E-5459508BD538}">
      <dgm:prSet/>
      <dgm:spPr/>
      <dgm:t>
        <a:bodyPr/>
        <a:lstStyle/>
        <a:p>
          <a:endParaRPr lang="en-GB"/>
        </a:p>
      </dgm:t>
    </dgm:pt>
    <dgm:pt modelId="{208AE222-D83D-4B5E-9B7F-D802FC9723D4}" type="sibTrans" cxnId="{45A1E041-F8C5-4015-8C5E-5459508BD538}">
      <dgm:prSet/>
      <dgm:spPr/>
      <dgm:t>
        <a:bodyPr/>
        <a:lstStyle/>
        <a:p>
          <a:endParaRPr lang="en-GB"/>
        </a:p>
      </dgm:t>
    </dgm:pt>
    <dgm:pt modelId="{0859C663-3F73-4576-8744-17EA6363EF1A}">
      <dgm:prSet phldrT="[Text]"/>
      <dgm:spPr/>
      <dgm:t>
        <a:bodyPr/>
        <a:lstStyle/>
        <a:p>
          <a:r>
            <a:rPr lang="en-GB" dirty="0" smtClean="0"/>
            <a:t>Simplification &amp; Consolidation</a:t>
          </a:r>
          <a:endParaRPr lang="en-GB" dirty="0"/>
        </a:p>
      </dgm:t>
    </dgm:pt>
    <dgm:pt modelId="{7BA27FBF-C6CB-4F00-8F1A-9254E3C0CE6D}" type="parTrans" cxnId="{2C682C3C-8C29-453F-AACE-F99355FB2B29}">
      <dgm:prSet/>
      <dgm:spPr/>
      <dgm:t>
        <a:bodyPr/>
        <a:lstStyle/>
        <a:p>
          <a:endParaRPr lang="en-GB"/>
        </a:p>
      </dgm:t>
    </dgm:pt>
    <dgm:pt modelId="{2D5BFC51-A3FC-4E80-8BA3-E0E863287399}" type="sibTrans" cxnId="{2C682C3C-8C29-453F-AACE-F99355FB2B29}">
      <dgm:prSet/>
      <dgm:spPr/>
      <dgm:t>
        <a:bodyPr/>
        <a:lstStyle/>
        <a:p>
          <a:endParaRPr lang="en-GB"/>
        </a:p>
      </dgm:t>
    </dgm:pt>
    <dgm:pt modelId="{5EF11C16-92D8-4014-B746-1FFE05C5FA47}" type="pres">
      <dgm:prSet presAssocID="{47AA4C0D-F8DE-4E11-997A-8CB26A1CDE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C727C3-CC15-48CD-9E55-D7F5419FD8C0}" type="pres">
      <dgm:prSet presAssocID="{B709DCF0-F349-45FA-9244-3EE5BF00D38C}" presName="centerShape" presStyleLbl="node0" presStyleIdx="0" presStyleCnt="1" custScaleX="148720" custScaleY="148720" custLinFactNeighborX="11143" custLinFactNeighborY="-22556"/>
      <dgm:spPr/>
      <dgm:t>
        <a:bodyPr/>
        <a:lstStyle/>
        <a:p>
          <a:endParaRPr lang="en-GB"/>
        </a:p>
      </dgm:t>
    </dgm:pt>
    <dgm:pt modelId="{C859F372-D8BA-4391-99A1-1C3BDE66B88A}" type="pres">
      <dgm:prSet presAssocID="{2082411C-6FFA-44A9-B3EC-2E49C94D7612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7B51EFF6-8C3B-4E58-91DF-B8E27BFAA916}" type="pres">
      <dgm:prSet presAssocID="{932DC516-3E48-444B-AE02-B5279E37206E}" presName="node" presStyleLbl="node1" presStyleIdx="0" presStyleCnt="3" custScaleX="76905" custScaleY="65763" custRadScaleRad="79291" custRadScaleInc="-68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7AFA70-B7C6-43E3-9A05-D9904095698D}" type="pres">
      <dgm:prSet presAssocID="{EF1F45EE-846D-4C08-8F21-C4FC5CA9B3CF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CB8E9160-51EF-48BF-AA8B-6C51AE28D486}" type="pres">
      <dgm:prSet presAssocID="{49E31AAF-2575-446D-9103-C1973F3C9602}" presName="node" presStyleLbl="node1" presStyleIdx="1" presStyleCnt="3" custScaleX="76905" custScaleY="65763" custRadScaleRad="98465" custRadScaleInc="-1038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5D0309-CDD5-43DF-9890-D66E3DA3C05D}" type="pres">
      <dgm:prSet presAssocID="{7BA27FBF-C6CB-4F00-8F1A-9254E3C0CE6D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4C01E9A4-122F-4388-BAED-5CB53389BDCC}" type="pres">
      <dgm:prSet presAssocID="{0859C663-3F73-4576-8744-17EA6363EF1A}" presName="node" presStyleLbl="node1" presStyleIdx="2" presStyleCnt="3" custScaleX="76905" custScaleY="65763" custRadScaleRad="128054" custRadScaleInc="-155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A9BFDB-297E-45E1-87AA-AFFE55390E36}" type="presOf" srcId="{2082411C-6FFA-44A9-B3EC-2E49C94D7612}" destId="{C859F372-D8BA-4391-99A1-1C3BDE66B88A}" srcOrd="0" destOrd="0" presId="urn:microsoft.com/office/officeart/2005/8/layout/radial4"/>
    <dgm:cxn modelId="{45A1E041-F8C5-4015-8C5E-5459508BD538}" srcId="{B709DCF0-F349-45FA-9244-3EE5BF00D38C}" destId="{49E31AAF-2575-446D-9103-C1973F3C9602}" srcOrd="1" destOrd="0" parTransId="{EF1F45EE-846D-4C08-8F21-C4FC5CA9B3CF}" sibTransId="{208AE222-D83D-4B5E-9B7F-D802FC9723D4}"/>
    <dgm:cxn modelId="{BA3A27BE-C249-4D06-8EDA-676B00449F01}" type="presOf" srcId="{47AA4C0D-F8DE-4E11-997A-8CB26A1CDE68}" destId="{5EF11C16-92D8-4014-B746-1FFE05C5FA47}" srcOrd="0" destOrd="0" presId="urn:microsoft.com/office/officeart/2005/8/layout/radial4"/>
    <dgm:cxn modelId="{4F4A09A2-0844-4DC5-9926-729523E8F6EF}" srcId="{B709DCF0-F349-45FA-9244-3EE5BF00D38C}" destId="{932DC516-3E48-444B-AE02-B5279E37206E}" srcOrd="0" destOrd="0" parTransId="{2082411C-6FFA-44A9-B3EC-2E49C94D7612}" sibTransId="{129D7D9F-D3AF-43A3-A12E-82A481D5B049}"/>
    <dgm:cxn modelId="{25449D12-A30A-4867-ACBB-93C5753F7B8D}" type="presOf" srcId="{49E31AAF-2575-446D-9103-C1973F3C9602}" destId="{CB8E9160-51EF-48BF-AA8B-6C51AE28D486}" srcOrd="0" destOrd="0" presId="urn:microsoft.com/office/officeart/2005/8/layout/radial4"/>
    <dgm:cxn modelId="{02857607-202C-453B-B4C7-44C255632252}" type="presOf" srcId="{0859C663-3F73-4576-8744-17EA6363EF1A}" destId="{4C01E9A4-122F-4388-BAED-5CB53389BDCC}" srcOrd="0" destOrd="0" presId="urn:microsoft.com/office/officeart/2005/8/layout/radial4"/>
    <dgm:cxn modelId="{769A321E-48C0-469D-A282-B70F65E81F15}" type="presOf" srcId="{932DC516-3E48-444B-AE02-B5279E37206E}" destId="{7B51EFF6-8C3B-4E58-91DF-B8E27BFAA916}" srcOrd="0" destOrd="0" presId="urn:microsoft.com/office/officeart/2005/8/layout/radial4"/>
    <dgm:cxn modelId="{551A79FA-9EF6-42CC-9EF0-593329A65CD6}" type="presOf" srcId="{B709DCF0-F349-45FA-9244-3EE5BF00D38C}" destId="{C8C727C3-CC15-48CD-9E55-D7F5419FD8C0}" srcOrd="0" destOrd="0" presId="urn:microsoft.com/office/officeart/2005/8/layout/radial4"/>
    <dgm:cxn modelId="{50A633C8-D7ED-45D8-B793-B47308BB302E}" type="presOf" srcId="{7BA27FBF-C6CB-4F00-8F1A-9254E3C0CE6D}" destId="{415D0309-CDD5-43DF-9890-D66E3DA3C05D}" srcOrd="0" destOrd="0" presId="urn:microsoft.com/office/officeart/2005/8/layout/radial4"/>
    <dgm:cxn modelId="{E713C911-8E38-47CE-B29A-2085502E2C15}" type="presOf" srcId="{EF1F45EE-846D-4C08-8F21-C4FC5CA9B3CF}" destId="{DB7AFA70-B7C6-43E3-9A05-D9904095698D}" srcOrd="0" destOrd="0" presId="urn:microsoft.com/office/officeart/2005/8/layout/radial4"/>
    <dgm:cxn modelId="{2C682C3C-8C29-453F-AACE-F99355FB2B29}" srcId="{B709DCF0-F349-45FA-9244-3EE5BF00D38C}" destId="{0859C663-3F73-4576-8744-17EA6363EF1A}" srcOrd="2" destOrd="0" parTransId="{7BA27FBF-C6CB-4F00-8F1A-9254E3C0CE6D}" sibTransId="{2D5BFC51-A3FC-4E80-8BA3-E0E863287399}"/>
    <dgm:cxn modelId="{FB5D7667-046A-4BA0-85E0-7E3A12740AF2}" srcId="{47AA4C0D-F8DE-4E11-997A-8CB26A1CDE68}" destId="{B709DCF0-F349-45FA-9244-3EE5BF00D38C}" srcOrd="0" destOrd="0" parTransId="{0C6BC853-16CE-47C9-9E56-CFA38C6E63FF}" sibTransId="{EC83A228-D2DC-44FA-896B-DD2C862C96FC}"/>
    <dgm:cxn modelId="{41EDB12A-59C8-49B3-B6AA-CA42D04364C3}" type="presParOf" srcId="{5EF11C16-92D8-4014-B746-1FFE05C5FA47}" destId="{C8C727C3-CC15-48CD-9E55-D7F5419FD8C0}" srcOrd="0" destOrd="0" presId="urn:microsoft.com/office/officeart/2005/8/layout/radial4"/>
    <dgm:cxn modelId="{865AD565-1FDC-44D0-B00B-30D569F8496D}" type="presParOf" srcId="{5EF11C16-92D8-4014-B746-1FFE05C5FA47}" destId="{C859F372-D8BA-4391-99A1-1C3BDE66B88A}" srcOrd="1" destOrd="0" presId="urn:microsoft.com/office/officeart/2005/8/layout/radial4"/>
    <dgm:cxn modelId="{736D0698-98FD-46CA-8F4D-ABA29E11BBA2}" type="presParOf" srcId="{5EF11C16-92D8-4014-B746-1FFE05C5FA47}" destId="{7B51EFF6-8C3B-4E58-91DF-B8E27BFAA916}" srcOrd="2" destOrd="0" presId="urn:microsoft.com/office/officeart/2005/8/layout/radial4"/>
    <dgm:cxn modelId="{5C7C44E9-30E7-4DE1-BDC0-BAFCB107AA48}" type="presParOf" srcId="{5EF11C16-92D8-4014-B746-1FFE05C5FA47}" destId="{DB7AFA70-B7C6-43E3-9A05-D9904095698D}" srcOrd="3" destOrd="0" presId="urn:microsoft.com/office/officeart/2005/8/layout/radial4"/>
    <dgm:cxn modelId="{80EEC728-7430-46BD-85BC-D34B3B63CB1F}" type="presParOf" srcId="{5EF11C16-92D8-4014-B746-1FFE05C5FA47}" destId="{CB8E9160-51EF-48BF-AA8B-6C51AE28D486}" srcOrd="4" destOrd="0" presId="urn:microsoft.com/office/officeart/2005/8/layout/radial4"/>
    <dgm:cxn modelId="{032DF95D-F12B-4AFB-ABDE-869828386201}" type="presParOf" srcId="{5EF11C16-92D8-4014-B746-1FFE05C5FA47}" destId="{415D0309-CDD5-43DF-9890-D66E3DA3C05D}" srcOrd="5" destOrd="0" presId="urn:microsoft.com/office/officeart/2005/8/layout/radial4"/>
    <dgm:cxn modelId="{AECC32C8-8832-4C8C-B03B-2EB636B8A95F}" type="presParOf" srcId="{5EF11C16-92D8-4014-B746-1FFE05C5FA47}" destId="{4C01E9A4-122F-4388-BAED-5CB53389BDC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8E02-89D4-4E21-A350-052059EBB646}">
      <dsp:nvSpPr>
        <dsp:cNvPr id="0" name=""/>
        <dsp:cNvSpPr/>
      </dsp:nvSpPr>
      <dsp:spPr>
        <a:xfrm>
          <a:off x="5584815" y="232395"/>
          <a:ext cx="1266459" cy="848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Half Hourly Settlement</a:t>
          </a:r>
          <a:endParaRPr lang="en-GB" sz="1600" kern="1200" dirty="0"/>
        </a:p>
      </dsp:txBody>
      <dsp:txXfrm>
        <a:off x="5626259" y="273839"/>
        <a:ext cx="1183571" cy="766102"/>
      </dsp:txXfrm>
    </dsp:sp>
    <dsp:sp modelId="{D19C8D51-E36B-4A3C-8EB6-8C99377BC524}">
      <dsp:nvSpPr>
        <dsp:cNvPr id="0" name=""/>
        <dsp:cNvSpPr/>
      </dsp:nvSpPr>
      <dsp:spPr>
        <a:xfrm>
          <a:off x="3127642" y="656890"/>
          <a:ext cx="6180806" cy="6180806"/>
        </a:xfrm>
        <a:custGeom>
          <a:avLst/>
          <a:gdLst/>
          <a:ahLst/>
          <a:cxnLst/>
          <a:rect l="0" t="0" r="0" b="0"/>
          <a:pathLst>
            <a:path>
              <a:moveTo>
                <a:pt x="3743704" y="69842"/>
              </a:moveTo>
              <a:arcTo wR="3090403" hR="3090403" stAng="16932253" swAng="228128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F8B1D-F7E7-4992-8C83-AD313A5D1387}">
      <dsp:nvSpPr>
        <dsp:cNvPr id="0" name=""/>
        <dsp:cNvSpPr/>
      </dsp:nvSpPr>
      <dsp:spPr>
        <a:xfrm>
          <a:off x="8272217" y="1785976"/>
          <a:ext cx="1244390" cy="832232"/>
        </a:xfrm>
        <a:prstGeom prst="roundRect">
          <a:avLst/>
        </a:prstGeom>
        <a:solidFill>
          <a:schemeClr val="accent5">
            <a:hueOff val="-455534"/>
            <a:satOff val="1760"/>
            <a:lumOff val="3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Behind the Meter</a:t>
          </a:r>
          <a:endParaRPr lang="en-GB" sz="1600" kern="1200" dirty="0"/>
        </a:p>
      </dsp:txBody>
      <dsp:txXfrm>
        <a:off x="8312843" y="1826602"/>
        <a:ext cx="1163138" cy="750980"/>
      </dsp:txXfrm>
    </dsp:sp>
    <dsp:sp modelId="{DEE6002C-9303-42D3-96F3-373BB34A4A1F}">
      <dsp:nvSpPr>
        <dsp:cNvPr id="0" name=""/>
        <dsp:cNvSpPr/>
      </dsp:nvSpPr>
      <dsp:spPr>
        <a:xfrm>
          <a:off x="3127642" y="656890"/>
          <a:ext cx="6180806" cy="6180806"/>
        </a:xfrm>
        <a:custGeom>
          <a:avLst/>
          <a:gdLst/>
          <a:ahLst/>
          <a:cxnLst/>
          <a:rect l="0" t="0" r="0" b="0"/>
          <a:pathLst>
            <a:path>
              <a:moveTo>
                <a:pt x="5975308" y="1982290"/>
              </a:moveTo>
              <a:arcTo wR="3090403" hR="3090403" stAng="20339272" swAng="2511450"/>
            </a:path>
          </a:pathLst>
        </a:custGeom>
        <a:noFill/>
        <a:ln w="9525" cap="flat" cmpd="sng" algn="ctr">
          <a:solidFill>
            <a:schemeClr val="accent5">
              <a:hueOff val="-455534"/>
              <a:satOff val="1760"/>
              <a:lumOff val="3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7A379-938D-490E-A076-E68B533B8CB1}">
      <dsp:nvSpPr>
        <dsp:cNvPr id="0" name=""/>
        <dsp:cNvSpPr/>
      </dsp:nvSpPr>
      <dsp:spPr>
        <a:xfrm>
          <a:off x="8261183" y="4868000"/>
          <a:ext cx="1266459" cy="848990"/>
        </a:xfrm>
        <a:prstGeom prst="roundRect">
          <a:avLst/>
        </a:prstGeom>
        <a:solidFill>
          <a:schemeClr val="accent5">
            <a:hueOff val="-911069"/>
            <a:satOff val="3519"/>
            <a:lumOff val="6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BSC Sandbox</a:t>
          </a:r>
          <a:endParaRPr lang="en-GB" sz="1800" kern="1200" dirty="0"/>
        </a:p>
      </dsp:txBody>
      <dsp:txXfrm>
        <a:off x="8302627" y="4909444"/>
        <a:ext cx="1183571" cy="766102"/>
      </dsp:txXfrm>
    </dsp:sp>
    <dsp:sp modelId="{93908165-99C1-4586-91FD-B3624D0F9C9D}">
      <dsp:nvSpPr>
        <dsp:cNvPr id="0" name=""/>
        <dsp:cNvSpPr/>
      </dsp:nvSpPr>
      <dsp:spPr>
        <a:xfrm>
          <a:off x="3127642" y="656890"/>
          <a:ext cx="6180806" cy="6180806"/>
        </a:xfrm>
        <a:custGeom>
          <a:avLst/>
          <a:gdLst/>
          <a:ahLst/>
          <a:cxnLst/>
          <a:rect l="0" t="0" r="0" b="0"/>
          <a:pathLst>
            <a:path>
              <a:moveTo>
                <a:pt x="5458699" y="5075790"/>
              </a:moveTo>
              <a:arcTo wR="3090403" hR="3090403" stAng="2398424" swAng="2269436"/>
            </a:path>
          </a:pathLst>
        </a:custGeom>
        <a:noFill/>
        <a:ln w="9525" cap="flat" cmpd="sng" algn="ctr">
          <a:solidFill>
            <a:schemeClr val="accent5">
              <a:hueOff val="-911069"/>
              <a:satOff val="3519"/>
              <a:lumOff val="6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ED55B-8D64-4A70-950D-6E44332B3D26}">
      <dsp:nvSpPr>
        <dsp:cNvPr id="0" name=""/>
        <dsp:cNvSpPr/>
      </dsp:nvSpPr>
      <dsp:spPr>
        <a:xfrm>
          <a:off x="5584815" y="6413202"/>
          <a:ext cx="1266459" cy="848990"/>
        </a:xfrm>
        <a:prstGeom prst="roundRect">
          <a:avLst/>
        </a:prstGeom>
        <a:solidFill>
          <a:schemeClr val="accent5">
            <a:hueOff val="-1366603"/>
            <a:satOff val="5279"/>
            <a:lumOff val="9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Code simplification</a:t>
          </a:r>
          <a:endParaRPr lang="en-GB" sz="1400" kern="1200" dirty="0"/>
        </a:p>
      </dsp:txBody>
      <dsp:txXfrm>
        <a:off x="5626259" y="6454646"/>
        <a:ext cx="1183571" cy="766102"/>
      </dsp:txXfrm>
    </dsp:sp>
    <dsp:sp modelId="{05C00BD2-A63A-45E8-840A-099BE6EABE29}">
      <dsp:nvSpPr>
        <dsp:cNvPr id="0" name=""/>
        <dsp:cNvSpPr/>
      </dsp:nvSpPr>
      <dsp:spPr>
        <a:xfrm>
          <a:off x="3127642" y="656890"/>
          <a:ext cx="6180806" cy="6180806"/>
        </a:xfrm>
        <a:custGeom>
          <a:avLst/>
          <a:gdLst/>
          <a:ahLst/>
          <a:cxnLst/>
          <a:rect l="0" t="0" r="0" b="0"/>
          <a:pathLst>
            <a:path>
              <a:moveTo>
                <a:pt x="2437201" y="6110985"/>
              </a:moveTo>
              <a:arcTo wR="3090403" hR="3090403" stAng="6132139" swAng="2269436"/>
            </a:path>
          </a:pathLst>
        </a:custGeom>
        <a:noFill/>
        <a:ln w="9525" cap="flat" cmpd="sng" algn="ctr">
          <a:solidFill>
            <a:schemeClr val="accent5">
              <a:hueOff val="-1366603"/>
              <a:satOff val="5279"/>
              <a:lumOff val="9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1B0F-F660-4C74-A2BA-3D82F433CA9B}">
      <dsp:nvSpPr>
        <dsp:cNvPr id="0" name=""/>
        <dsp:cNvSpPr/>
      </dsp:nvSpPr>
      <dsp:spPr>
        <a:xfrm>
          <a:off x="2908448" y="4868000"/>
          <a:ext cx="1266459" cy="848990"/>
        </a:xfrm>
        <a:prstGeom prst="roundRect">
          <a:avLst/>
        </a:prstGeom>
        <a:solidFill>
          <a:schemeClr val="accent5">
            <a:hueOff val="-1822137"/>
            <a:satOff val="7038"/>
            <a:lumOff val="12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Multiple Providers</a:t>
          </a:r>
          <a:endParaRPr lang="en-GB" sz="1600" kern="1200" dirty="0"/>
        </a:p>
      </dsp:txBody>
      <dsp:txXfrm>
        <a:off x="2949892" y="4909444"/>
        <a:ext cx="1183571" cy="766102"/>
      </dsp:txXfrm>
    </dsp:sp>
    <dsp:sp modelId="{CEC95705-5146-4223-B1C3-A7DAA756398B}">
      <dsp:nvSpPr>
        <dsp:cNvPr id="0" name=""/>
        <dsp:cNvSpPr/>
      </dsp:nvSpPr>
      <dsp:spPr>
        <a:xfrm>
          <a:off x="3127642" y="656890"/>
          <a:ext cx="6180806" cy="6180806"/>
        </a:xfrm>
        <a:custGeom>
          <a:avLst/>
          <a:gdLst/>
          <a:ahLst/>
          <a:cxnLst/>
          <a:rect l="0" t="0" r="0" b="0"/>
          <a:pathLst>
            <a:path>
              <a:moveTo>
                <a:pt x="202314" y="4190191"/>
              </a:moveTo>
              <a:arcTo wR="3090403" hR="3090403" stAng="9549185" swAng="2501630"/>
            </a:path>
          </a:pathLst>
        </a:custGeom>
        <a:noFill/>
        <a:ln w="9525" cap="flat" cmpd="sng" algn="ctr">
          <a:solidFill>
            <a:schemeClr val="accent5">
              <a:hueOff val="-1822137"/>
              <a:satOff val="7038"/>
              <a:lumOff val="1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86BE-CAA6-4FEA-B67C-95728F1E9595}">
      <dsp:nvSpPr>
        <dsp:cNvPr id="0" name=""/>
        <dsp:cNvSpPr/>
      </dsp:nvSpPr>
      <dsp:spPr>
        <a:xfrm>
          <a:off x="2908448" y="1777597"/>
          <a:ext cx="1266459" cy="848990"/>
        </a:xfrm>
        <a:prstGeom prst="roundRect">
          <a:avLst/>
        </a:prstGeom>
        <a:solidFill>
          <a:schemeClr val="accent5">
            <a:hueOff val="-2277672"/>
            <a:satOff val="8798"/>
            <a:lumOff val="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Access to Energy Markets</a:t>
          </a:r>
          <a:endParaRPr lang="en-GB" sz="1400" kern="1200" dirty="0"/>
        </a:p>
      </dsp:txBody>
      <dsp:txXfrm>
        <a:off x="2949892" y="1819041"/>
        <a:ext cx="1183571" cy="766102"/>
      </dsp:txXfrm>
    </dsp:sp>
    <dsp:sp modelId="{FDED8E44-3F52-4E03-A37B-FEA5E7C1B95F}">
      <dsp:nvSpPr>
        <dsp:cNvPr id="0" name=""/>
        <dsp:cNvSpPr/>
      </dsp:nvSpPr>
      <dsp:spPr>
        <a:xfrm>
          <a:off x="3127642" y="656890"/>
          <a:ext cx="6180806" cy="6180806"/>
        </a:xfrm>
        <a:custGeom>
          <a:avLst/>
          <a:gdLst/>
          <a:ahLst/>
          <a:cxnLst/>
          <a:rect l="0" t="0" r="0" b="0"/>
          <a:pathLst>
            <a:path>
              <a:moveTo>
                <a:pt x="722106" y="1105015"/>
              </a:moveTo>
              <a:arcTo wR="3090403" hR="3090403" stAng="13198424" swAng="2269436"/>
            </a:path>
          </a:pathLst>
        </a:custGeom>
        <a:noFill/>
        <a:ln w="9525" cap="flat" cmpd="sng" algn="ctr">
          <a:solidFill>
            <a:schemeClr val="accent5">
              <a:hueOff val="-2277672"/>
              <a:satOff val="8798"/>
              <a:lumOff val="1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8E02-89D4-4E21-A350-052059EBB646}">
      <dsp:nvSpPr>
        <dsp:cNvPr id="0" name=""/>
        <dsp:cNvSpPr/>
      </dsp:nvSpPr>
      <dsp:spPr>
        <a:xfrm>
          <a:off x="3189550" y="4056"/>
          <a:ext cx="820898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EV/V2G</a:t>
          </a:r>
          <a:endParaRPr lang="en-GB" sz="1100" kern="1200" dirty="0"/>
        </a:p>
      </dsp:txBody>
      <dsp:txXfrm>
        <a:off x="3215597" y="30103"/>
        <a:ext cx="768804" cy="481489"/>
      </dsp:txXfrm>
    </dsp:sp>
    <dsp:sp modelId="{D19C8D51-E36B-4A3C-8EB6-8C99377BC524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2462843" y="42627"/>
              </a:moveTo>
              <a:arcTo wR="2047246" hR="2047246" stAng="16902757" swAng="8673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7A379-938D-490E-A076-E68B533B8CB1}">
      <dsp:nvSpPr>
        <dsp:cNvPr id="0" name=""/>
        <dsp:cNvSpPr/>
      </dsp:nvSpPr>
      <dsp:spPr>
        <a:xfrm>
          <a:off x="4505495" y="483021"/>
          <a:ext cx="820898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Bundled Services</a:t>
          </a:r>
          <a:endParaRPr lang="en-GB" sz="1100" kern="1200" dirty="0"/>
        </a:p>
      </dsp:txBody>
      <dsp:txXfrm>
        <a:off x="4531542" y="509068"/>
        <a:ext cx="768804" cy="481489"/>
      </dsp:txXfrm>
    </dsp:sp>
    <dsp:sp modelId="{93908165-99C1-4586-91FD-B3624D0F9C9D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3632449" y="751736"/>
              </a:moveTo>
              <a:arcTo wR="2047246" hR="2047246" stAng="19244553" swAng="128070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ED55B-8D64-4A70-950D-6E44332B3D26}">
      <dsp:nvSpPr>
        <dsp:cNvPr id="0" name=""/>
        <dsp:cNvSpPr/>
      </dsp:nvSpPr>
      <dsp:spPr>
        <a:xfrm>
          <a:off x="5205694" y="1695801"/>
          <a:ext cx="820898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Smart devices</a:t>
          </a:r>
          <a:endParaRPr lang="en-GB" sz="1100" kern="1200" dirty="0"/>
        </a:p>
      </dsp:txBody>
      <dsp:txXfrm>
        <a:off x="5231741" y="1721848"/>
        <a:ext cx="768804" cy="481489"/>
      </dsp:txXfrm>
    </dsp:sp>
    <dsp:sp modelId="{05C00BD2-A63A-45E8-840A-099BE6EABE29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4092922" y="1967105"/>
              </a:moveTo>
              <a:arcTo wR="2047246" hR="2047246" stAng="21465394" swAng="142196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1B0F-F660-4C74-A2BA-3D82F433CA9B}">
      <dsp:nvSpPr>
        <dsp:cNvPr id="0" name=""/>
        <dsp:cNvSpPr/>
      </dsp:nvSpPr>
      <dsp:spPr>
        <a:xfrm>
          <a:off x="4922113" y="3074925"/>
          <a:ext cx="901707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Aggregation</a:t>
          </a:r>
          <a:endParaRPr lang="en-GB" sz="1100" kern="1200" dirty="0"/>
        </a:p>
      </dsp:txBody>
      <dsp:txXfrm>
        <a:off x="4948160" y="3100972"/>
        <a:ext cx="849613" cy="481489"/>
      </dsp:txXfrm>
    </dsp:sp>
    <dsp:sp modelId="{CEC95705-5146-4223-B1C3-A7DAA756398B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3632538" y="3342646"/>
              </a:moveTo>
              <a:arcTo wR="2047246" hR="2047246" stAng="2355211" swAng="106271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86BE-CAA6-4FEA-B67C-95728F1E9595}">
      <dsp:nvSpPr>
        <dsp:cNvPr id="0" name=""/>
        <dsp:cNvSpPr/>
      </dsp:nvSpPr>
      <dsp:spPr>
        <a:xfrm>
          <a:off x="3889750" y="3975084"/>
          <a:ext cx="820898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Smart Tariffs</a:t>
          </a:r>
          <a:endParaRPr lang="en-GB" sz="1100" kern="1200" dirty="0"/>
        </a:p>
      </dsp:txBody>
      <dsp:txXfrm>
        <a:off x="3915797" y="4001131"/>
        <a:ext cx="768804" cy="481489"/>
      </dsp:txXfrm>
    </dsp:sp>
    <dsp:sp modelId="{FDED8E44-3F52-4E03-A37B-FEA5E7C1B95F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2331587" y="4074649"/>
              </a:moveTo>
              <a:arcTo wR="2047246" hR="2047246" stAng="4920984" swAng="90174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67525-7519-4FED-B45A-87E02169F360}">
      <dsp:nvSpPr>
        <dsp:cNvPr id="0" name=""/>
        <dsp:cNvSpPr/>
      </dsp:nvSpPr>
      <dsp:spPr>
        <a:xfrm>
          <a:off x="2456133" y="3975084"/>
          <a:ext cx="887333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Storage</a:t>
          </a:r>
          <a:endParaRPr lang="en-GB" sz="1100" kern="1200" dirty="0"/>
        </a:p>
      </dsp:txBody>
      <dsp:txXfrm>
        <a:off x="2482180" y="4001131"/>
        <a:ext cx="835239" cy="481489"/>
      </dsp:txXfrm>
    </dsp:sp>
    <dsp:sp modelId="{2F31D368-E0B2-4634-A0E7-DCE18FC34BC0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898377" y="3741742"/>
              </a:moveTo>
              <a:arcTo wR="2047246" hR="2047246" stAng="7448236" swAng="99721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7FFE8-F217-4C59-A754-B5CA1510264D}">
      <dsp:nvSpPr>
        <dsp:cNvPr id="0" name=""/>
        <dsp:cNvSpPr/>
      </dsp:nvSpPr>
      <dsp:spPr>
        <a:xfrm>
          <a:off x="1352639" y="3074925"/>
          <a:ext cx="948786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Community Energy</a:t>
          </a:r>
          <a:endParaRPr lang="en-GB" sz="1100" kern="1200" dirty="0"/>
        </a:p>
      </dsp:txBody>
      <dsp:txXfrm>
        <a:off x="1378686" y="3100972"/>
        <a:ext cx="896692" cy="481489"/>
      </dsp:txXfrm>
    </dsp:sp>
    <dsp:sp modelId="{19EBBF51-9003-4FA0-87B3-1A7151C34EED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141877" y="2796102"/>
              </a:moveTo>
              <a:arcTo wR="2047246" hR="2047246" stAng="9512638" swAng="142196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CBCE8-D5E3-4423-A4EB-F28BF0E0F21B}">
      <dsp:nvSpPr>
        <dsp:cNvPr id="0" name=""/>
        <dsp:cNvSpPr/>
      </dsp:nvSpPr>
      <dsp:spPr>
        <a:xfrm>
          <a:off x="1173406" y="1695801"/>
          <a:ext cx="820898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Energy Markets</a:t>
          </a:r>
          <a:endParaRPr lang="en-GB" sz="1100" kern="1200" dirty="0"/>
        </a:p>
      </dsp:txBody>
      <dsp:txXfrm>
        <a:off x="1199453" y="1721848"/>
        <a:ext cx="768804" cy="481489"/>
      </dsp:txXfrm>
    </dsp:sp>
    <dsp:sp modelId="{8D791186-763C-4902-9F12-4D82133C81D8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99234" y="1417589"/>
              </a:moveTo>
              <a:arcTo wR="2047246" hR="2047246" stAng="11874745" swAng="128070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4584-6DA0-4A0C-82DA-62C2C7989FE1}">
      <dsp:nvSpPr>
        <dsp:cNvPr id="0" name=""/>
        <dsp:cNvSpPr/>
      </dsp:nvSpPr>
      <dsp:spPr>
        <a:xfrm>
          <a:off x="1873606" y="483021"/>
          <a:ext cx="820898" cy="5335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P2P</a:t>
          </a:r>
          <a:endParaRPr lang="en-GB" sz="1100" kern="1200" dirty="0"/>
        </a:p>
      </dsp:txBody>
      <dsp:txXfrm>
        <a:off x="1899653" y="509068"/>
        <a:ext cx="768804" cy="481489"/>
      </dsp:txXfrm>
    </dsp:sp>
    <dsp:sp modelId="{F47866EB-287A-4968-8A10-CD0BB6AFF9F3}">
      <dsp:nvSpPr>
        <dsp:cNvPr id="0" name=""/>
        <dsp:cNvSpPr/>
      </dsp:nvSpPr>
      <dsp:spPr>
        <a:xfrm>
          <a:off x="1552753" y="270848"/>
          <a:ext cx="4094492" cy="4094492"/>
        </a:xfrm>
        <a:custGeom>
          <a:avLst/>
          <a:gdLst/>
          <a:ahLst/>
          <a:cxnLst/>
          <a:rect l="0" t="0" r="0" b="0"/>
          <a:pathLst>
            <a:path>
              <a:moveTo>
                <a:pt x="1144369" y="209848"/>
              </a:moveTo>
              <a:arcTo wR="2047246" hR="2047246" stAng="14629860" swAng="8673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727C3-CC15-48CD-9E55-D7F5419FD8C0}">
      <dsp:nvSpPr>
        <dsp:cNvPr id="0" name=""/>
        <dsp:cNvSpPr/>
      </dsp:nvSpPr>
      <dsp:spPr>
        <a:xfrm>
          <a:off x="2767046" y="466045"/>
          <a:ext cx="2880003" cy="2880003"/>
        </a:xfrm>
        <a:prstGeom prst="ellipse">
          <a:avLst/>
        </a:prstGeom>
        <a:solidFill>
          <a:schemeClr val="accent4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3188813" y="887812"/>
        <a:ext cx="2036469" cy="2036469"/>
      </dsp:txXfrm>
    </dsp:sp>
    <dsp:sp modelId="{C859F372-D8BA-4391-99A1-1C3BDE66B88A}">
      <dsp:nvSpPr>
        <dsp:cNvPr id="0" name=""/>
        <dsp:cNvSpPr/>
      </dsp:nvSpPr>
      <dsp:spPr>
        <a:xfrm rot="9125716">
          <a:off x="1293641" y="2735561"/>
          <a:ext cx="1651910" cy="551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1EFF6-8C3B-4E58-91DF-B8E27BFAA916}">
      <dsp:nvSpPr>
        <dsp:cNvPr id="0" name=""/>
        <dsp:cNvSpPr/>
      </dsp:nvSpPr>
      <dsp:spPr>
        <a:xfrm>
          <a:off x="682266" y="2914128"/>
          <a:ext cx="1414822" cy="96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Collaboration</a:t>
          </a:r>
          <a:endParaRPr lang="en-GB" sz="1700" kern="1200" dirty="0"/>
        </a:p>
      </dsp:txBody>
      <dsp:txXfrm>
        <a:off x="710614" y="2942476"/>
        <a:ext cx="1358126" cy="911178"/>
      </dsp:txXfrm>
    </dsp:sp>
    <dsp:sp modelId="{DB7AFA70-B7C6-43E3-9A05-D9904095698D}">
      <dsp:nvSpPr>
        <dsp:cNvPr id="0" name=""/>
        <dsp:cNvSpPr/>
      </dsp:nvSpPr>
      <dsp:spPr>
        <a:xfrm rot="10820637">
          <a:off x="1157289" y="1616349"/>
          <a:ext cx="1521258" cy="551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138836"/>
            <a:satOff val="4399"/>
            <a:lumOff val="7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E9160-51EF-48BF-AA8B-6C51AE28D486}">
      <dsp:nvSpPr>
        <dsp:cNvPr id="0" name=""/>
        <dsp:cNvSpPr/>
      </dsp:nvSpPr>
      <dsp:spPr>
        <a:xfrm>
          <a:off x="449892" y="1403801"/>
          <a:ext cx="1414822" cy="967874"/>
        </a:xfrm>
        <a:prstGeom prst="roundRect">
          <a:avLst>
            <a:gd name="adj" fmla="val 10000"/>
          </a:avLst>
        </a:prstGeom>
        <a:solidFill>
          <a:schemeClr val="accent5">
            <a:hueOff val="-1138836"/>
            <a:satOff val="4399"/>
            <a:lumOff val="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Coordination</a:t>
          </a:r>
          <a:endParaRPr lang="en-GB" sz="1700" kern="1200" dirty="0"/>
        </a:p>
      </dsp:txBody>
      <dsp:txXfrm>
        <a:off x="478240" y="1432149"/>
        <a:ext cx="1358126" cy="911178"/>
      </dsp:txXfrm>
    </dsp:sp>
    <dsp:sp modelId="{415D0309-CDD5-43DF-9890-D66E3DA3C05D}">
      <dsp:nvSpPr>
        <dsp:cNvPr id="0" name=""/>
        <dsp:cNvSpPr/>
      </dsp:nvSpPr>
      <dsp:spPr>
        <a:xfrm rot="12398964">
          <a:off x="1286398" y="574748"/>
          <a:ext cx="1635417" cy="551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277672"/>
            <a:satOff val="8798"/>
            <a:lumOff val="1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1E9A4-122F-4388-BAED-5CB53389BDCC}">
      <dsp:nvSpPr>
        <dsp:cNvPr id="0" name=""/>
        <dsp:cNvSpPr/>
      </dsp:nvSpPr>
      <dsp:spPr>
        <a:xfrm>
          <a:off x="665854" y="0"/>
          <a:ext cx="1414822" cy="967874"/>
        </a:xfrm>
        <a:prstGeom prst="roundRect">
          <a:avLst>
            <a:gd name="adj" fmla="val 10000"/>
          </a:avLst>
        </a:prstGeom>
        <a:solidFill>
          <a:schemeClr val="accent5">
            <a:hueOff val="-2277672"/>
            <a:satOff val="8798"/>
            <a:lumOff val="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Simplification &amp; Consolidation</a:t>
          </a:r>
          <a:endParaRPr lang="en-GB" sz="1700" kern="1200" dirty="0"/>
        </a:p>
      </dsp:txBody>
      <dsp:txXfrm>
        <a:off x="694202" y="28348"/>
        <a:ext cx="1358126" cy="911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000" y="550800"/>
            <a:ext cx="8352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294792" y="6516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B3E4FAFB-B20E-4AC5-84D6-161DBA86B9F0}" type="datetimeFigureOut">
              <a:rPr lang="en-GB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12/09/2018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34792" y="6516000"/>
            <a:ext cx="3962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000" y="6516000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3ED7F555-8884-4715-8AC8-5CE417A67BC4}" type="slidenum">
              <a:rPr lang="en-GB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875" y="6289200"/>
            <a:ext cx="9864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534792" y="6289200"/>
            <a:ext cx="72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" y="396000"/>
            <a:ext cx="835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6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000" y="550800"/>
            <a:ext cx="8352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26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294792" y="6516000"/>
            <a:ext cx="1440000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06FE8C-9FAB-41F5-88FC-732F6B53842C}" type="datetimeFigureOut">
              <a:rPr lang="en-GB" smtClean="0"/>
              <a:pPr/>
              <a:t>12/09/2018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1214065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000" y="4087906"/>
            <a:ext cx="8352000" cy="2016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33600" y="6516000"/>
            <a:ext cx="3962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000" y="6516000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A0B687-4A7F-4B5A-B0FC-0514D0236F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6875" y="6289650"/>
            <a:ext cx="9864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34792" y="6289650"/>
            <a:ext cx="72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6875" y="395288"/>
            <a:ext cx="835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26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48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77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71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1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55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34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1214438"/>
            <a:ext cx="3638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5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0"/>
          <a:stretch/>
        </p:blipFill>
        <p:spPr>
          <a:xfrm>
            <a:off x="508" y="1110"/>
            <a:ext cx="7790180" cy="755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[Title]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1" y="5161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[Date]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337301" y="3969544"/>
            <a:ext cx="39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01" y="5485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[Presentation owner]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6590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36001" y="830123"/>
            <a:ext cx="3959999" cy="1026386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[Classification - Choose from: Restricted, Commercial in confidence, Confidential, Public]</a:t>
            </a:r>
          </a:p>
        </p:txBody>
      </p:sp>
    </p:spTree>
    <p:extLst>
      <p:ext uri="{BB962C8B-B14F-4D97-AF65-F5344CB8AC3E}">
        <p14:creationId xmlns:p14="http://schemas.microsoft.com/office/powerpoint/2010/main" val="244960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-14" r="32289" b="-1"/>
          <a:stretch/>
        </p:blipFill>
        <p:spPr>
          <a:xfrm>
            <a:off x="0" y="0"/>
            <a:ext cx="7154132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01" y="2905200"/>
            <a:ext cx="3960000" cy="936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9743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496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" y="0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5999" y="1155700"/>
            <a:ext cx="9900000" cy="554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093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876" y="1155700"/>
            <a:ext cx="4770000" cy="554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5526001" y="1155698"/>
            <a:ext cx="4770000" cy="5543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52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549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96875" y="6588125"/>
            <a:ext cx="989965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4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6875" y="6588125"/>
            <a:ext cx="989965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96875" y="395288"/>
            <a:ext cx="9899650" cy="764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1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Safe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Insert: 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3" y="1428302"/>
            <a:ext cx="9954000" cy="4896929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73066" y="424800"/>
            <a:ext cx="9899649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Health</a:t>
            </a:r>
            <a:r>
              <a:rPr lang="en-GB" sz="2600" b="1" baseline="0" dirty="0" smtClean="0">
                <a:solidFill>
                  <a:schemeClr val="tx2"/>
                </a:solidFill>
                <a:latin typeface="+mj-lt"/>
              </a:rPr>
              <a:t> &amp; Safety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727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7301" y="2880000"/>
            <a:ext cx="3960000" cy="93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526" y="4477612"/>
            <a:ext cx="39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6001" y="4800865"/>
            <a:ext cx="3960000" cy="61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2550"/>
              </a:lnSpc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smtClean="0"/>
              <a:t>Document title: Insert &gt; Header &amp; Footer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001" y="4158000"/>
            <a:ext cx="3960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20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391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1043056" rtl="0" eaLnBrk="1" latinLnBrk="0" hangingPunct="1">
        <a:lnSpc>
          <a:spcPts val="357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10430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Proxima Nova Rg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8pPr>
      <a:lvl9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52000"/>
            <a:ext cx="9900000" cy="554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3600" y="7171675"/>
            <a:ext cx="63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Insert: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875" y="7172325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6876" y="927062"/>
            <a:ext cx="99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6876" y="270000"/>
            <a:ext cx="99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5" r:id="rId3"/>
    <p:sldLayoutId id="2147483664" r:id="rId4"/>
    <p:sldLayoutId id="2147483665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043056" rtl="0" eaLnBrk="1" latinLnBrk="0" hangingPunct="1">
        <a:lnSpc>
          <a:spcPct val="110000"/>
        </a:lnSpc>
        <a:spcBef>
          <a:spcPts val="0"/>
        </a:spcBef>
        <a:spcAft>
          <a:spcPts val="1135"/>
        </a:spcAft>
        <a:buClr>
          <a:schemeClr val="tx2"/>
        </a:buClr>
        <a:buFont typeface="Proxima Nova Rg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icholas.rubin@elexon.co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6.jpg"/><Relationship Id="rId4" Type="http://schemas.openxmlformats.org/officeDocument/2006/relationships/image" Target="../media/image31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Unlocking the benefits to end consumers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19 September 2018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Nicholas Rubin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7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sosceles Triangle 82"/>
          <p:cNvSpPr/>
          <p:nvPr/>
        </p:nvSpPr>
        <p:spPr>
          <a:xfrm rot="10800000">
            <a:off x="398376" y="3576370"/>
            <a:ext cx="3525626" cy="323850"/>
          </a:xfrm>
          <a:prstGeom prst="triangle">
            <a:avLst>
              <a:gd name="adj" fmla="val 50174"/>
            </a:avLst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403232" y="414873"/>
            <a:ext cx="9899649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0666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9138"/>
            <a:r>
              <a:rPr lang="en-GB" sz="2400" dirty="0" smtClean="0"/>
              <a:t>Digitising our technology platform – Foundation Programme</a:t>
            </a:r>
            <a:endParaRPr lang="en-GB" sz="2400" dirty="0"/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5353241" y="4648035"/>
            <a:ext cx="4572" cy="1128577"/>
          </a:xfrm>
          <a:prstGeom prst="line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8" name="Group 87"/>
          <p:cNvGrpSpPr/>
          <p:nvPr/>
        </p:nvGrpSpPr>
        <p:grpSpPr>
          <a:xfrm>
            <a:off x="3924002" y="3130767"/>
            <a:ext cx="2843683" cy="3072671"/>
            <a:chOff x="3914477" y="2481162"/>
            <a:chExt cx="2843683" cy="3072671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4445493" y="3958656"/>
              <a:ext cx="898223" cy="615746"/>
            </a:xfrm>
            <a:prstGeom prst="lin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5348288" y="3452777"/>
              <a:ext cx="871759" cy="599317"/>
            </a:xfrm>
            <a:prstGeom prst="lin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5348288" y="4052094"/>
              <a:ext cx="1053351" cy="522308"/>
            </a:xfrm>
            <a:prstGeom prst="lin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423266" y="3452777"/>
              <a:ext cx="920450" cy="505879"/>
            </a:xfrm>
            <a:prstGeom prst="lin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>
              <a:stCxn id="95" idx="4"/>
            </p:cNvCxnSpPr>
            <p:nvPr/>
          </p:nvCxnSpPr>
          <p:spPr>
            <a:xfrm>
              <a:off x="5343717" y="3182955"/>
              <a:ext cx="4571" cy="775701"/>
            </a:xfrm>
            <a:prstGeom prst="lin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4118598" y="2841476"/>
              <a:ext cx="2450237" cy="2361461"/>
            </a:xfrm>
            <a:prstGeom prst="ellipse">
              <a:avLst/>
            </a:prstGeom>
            <a:noFill/>
            <a:ln w="3333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4987196" y="2481162"/>
              <a:ext cx="713041" cy="7017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6045119" y="3041931"/>
              <a:ext cx="713041" cy="7017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6045119" y="4289914"/>
              <a:ext cx="713041" cy="7017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4987196" y="4852040"/>
              <a:ext cx="713041" cy="7017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3914478" y="3041932"/>
              <a:ext cx="713041" cy="7017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3914477" y="4289914"/>
              <a:ext cx="713041" cy="7017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 rot="20914419">
            <a:off x="4215872" y="3056996"/>
            <a:ext cx="3643620" cy="3130146"/>
            <a:chOff x="3228279" y="2743136"/>
            <a:chExt cx="3643620" cy="3130146"/>
          </a:xfrm>
        </p:grpSpPr>
        <p:cxnSp>
          <p:nvCxnSpPr>
            <p:cNvPr id="102" name="Straight Connector 101"/>
            <p:cNvCxnSpPr>
              <a:endCxn id="106" idx="2"/>
            </p:cNvCxnSpPr>
            <p:nvPr/>
          </p:nvCxnSpPr>
          <p:spPr>
            <a:xfrm flipH="1" flipV="1">
              <a:off x="5901803" y="5391436"/>
              <a:ext cx="215300" cy="280804"/>
            </a:xfrm>
            <a:prstGeom prst="line">
              <a:avLst/>
            </a:prstGeom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195510" y="4922551"/>
              <a:ext cx="233668" cy="78445"/>
            </a:xfrm>
            <a:prstGeom prst="line">
              <a:avLst/>
            </a:prstGeom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144157" y="3565667"/>
              <a:ext cx="256219" cy="111542"/>
            </a:xfrm>
            <a:prstGeom prst="line">
              <a:avLst/>
            </a:prstGeom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772262" y="2900025"/>
              <a:ext cx="129541" cy="347373"/>
            </a:xfrm>
            <a:prstGeom prst="line">
              <a:avLst/>
            </a:prstGeom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Arc 105"/>
            <p:cNvSpPr/>
            <p:nvPr/>
          </p:nvSpPr>
          <p:spPr>
            <a:xfrm rot="2535081">
              <a:off x="3228279" y="2847612"/>
              <a:ext cx="3092014" cy="2972187"/>
            </a:xfrm>
            <a:prstGeom prst="arc">
              <a:avLst>
                <a:gd name="adj1" fmla="val 16139272"/>
                <a:gd name="adj2" fmla="val 55173"/>
              </a:avLst>
            </a:prstGeom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5795490" y="2743136"/>
              <a:ext cx="344164" cy="3137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340283" y="3359217"/>
              <a:ext cx="344164" cy="3137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527735" y="4123514"/>
              <a:ext cx="344164" cy="3137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435528" y="4888557"/>
              <a:ext cx="344164" cy="3137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017440" y="5559504"/>
              <a:ext cx="344164" cy="3137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2" name="Straight Connector 111"/>
            <p:cNvCxnSpPr>
              <a:endCxn id="109" idx="2"/>
            </p:cNvCxnSpPr>
            <p:nvPr/>
          </p:nvCxnSpPr>
          <p:spPr>
            <a:xfrm>
              <a:off x="6286944" y="4280403"/>
              <a:ext cx="240791" cy="0"/>
            </a:xfrm>
            <a:prstGeom prst="line">
              <a:avLst/>
            </a:prstGeom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Isosceles Triangle 112"/>
            <p:cNvSpPr/>
            <p:nvPr/>
          </p:nvSpPr>
          <p:spPr>
            <a:xfrm rot="16654232" flipH="1" flipV="1">
              <a:off x="5856426" y="5348601"/>
              <a:ext cx="101524" cy="83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/>
          <p:cNvGrpSpPr/>
          <p:nvPr/>
        </p:nvGrpSpPr>
        <p:grpSpPr>
          <a:xfrm rot="20157319" flipH="1">
            <a:off x="2869690" y="3454647"/>
            <a:ext cx="3593203" cy="3130146"/>
            <a:chOff x="3228279" y="2743136"/>
            <a:chExt cx="3643620" cy="3130146"/>
          </a:xfrm>
        </p:grpSpPr>
        <p:cxnSp>
          <p:nvCxnSpPr>
            <p:cNvPr id="115" name="Straight Connector 114"/>
            <p:cNvCxnSpPr>
              <a:endCxn id="119" idx="2"/>
            </p:cNvCxnSpPr>
            <p:nvPr/>
          </p:nvCxnSpPr>
          <p:spPr>
            <a:xfrm flipH="1" flipV="1">
              <a:off x="5901803" y="5391436"/>
              <a:ext cx="215300" cy="280804"/>
            </a:xfrm>
            <a:prstGeom prst="line">
              <a:avLst/>
            </a:prstGeom>
            <a:ln w="101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195510" y="4922551"/>
              <a:ext cx="233668" cy="78445"/>
            </a:xfrm>
            <a:prstGeom prst="line">
              <a:avLst/>
            </a:prstGeom>
            <a:ln w="101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6117103" y="3538503"/>
              <a:ext cx="256219" cy="111542"/>
            </a:xfrm>
            <a:prstGeom prst="line">
              <a:avLst/>
            </a:prstGeom>
            <a:ln w="101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5772262" y="2900025"/>
              <a:ext cx="129541" cy="347373"/>
            </a:xfrm>
            <a:prstGeom prst="line">
              <a:avLst/>
            </a:prstGeom>
            <a:ln w="101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rot="2535081">
              <a:off x="3228279" y="2847612"/>
              <a:ext cx="3092014" cy="2972187"/>
            </a:xfrm>
            <a:prstGeom prst="arc">
              <a:avLst>
                <a:gd name="adj1" fmla="val 16139272"/>
                <a:gd name="adj2" fmla="val 55173"/>
              </a:avLst>
            </a:prstGeom>
            <a:ln w="101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5795490" y="2743136"/>
              <a:ext cx="344164" cy="31377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334075" y="3336267"/>
              <a:ext cx="344164" cy="31377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527735" y="4123514"/>
              <a:ext cx="344164" cy="31377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435528" y="4888557"/>
              <a:ext cx="344164" cy="31377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017440" y="5559504"/>
              <a:ext cx="344164" cy="31377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5" name="Straight Connector 124"/>
            <p:cNvCxnSpPr>
              <a:endCxn id="122" idx="2"/>
            </p:cNvCxnSpPr>
            <p:nvPr/>
          </p:nvCxnSpPr>
          <p:spPr>
            <a:xfrm>
              <a:off x="6286944" y="4280403"/>
              <a:ext cx="240791" cy="0"/>
            </a:xfrm>
            <a:prstGeom prst="line">
              <a:avLst/>
            </a:prstGeom>
            <a:ln w="101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Isosceles Triangle 125"/>
            <p:cNvSpPr/>
            <p:nvPr/>
          </p:nvSpPr>
          <p:spPr>
            <a:xfrm rot="16654232" flipH="1" flipV="1">
              <a:off x="5856426" y="5348601"/>
              <a:ext cx="101524" cy="836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543198" y="2925382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1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902070" y="4223270"/>
            <a:ext cx="902342" cy="8970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/>
          <p:cNvSpPr txBox="1"/>
          <p:nvPr/>
        </p:nvSpPr>
        <p:spPr>
          <a:xfrm>
            <a:off x="7192776" y="3425920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>
                <a:solidFill>
                  <a:schemeClr val="bg1"/>
                </a:solidFill>
              </a:rPr>
              <a:t>2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37505" y="4137814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588423" y="4905501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22174" y="5657188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en-GB" sz="14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931063" y="2793110"/>
            <a:ext cx="3501811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Data available for analysis  (open data principle) 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487684" y="3382728"/>
            <a:ext cx="3158878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Scalable and flexible solution for future changes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850876" y="4117568"/>
            <a:ext cx="2811264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Faster, automated processes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633257" y="5682015"/>
            <a:ext cx="3013305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Opportunity to use emerging technologies (Blockchain, AI,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IoT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910140" y="4757749"/>
            <a:ext cx="2392742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Secure by design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154576" y="3967033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1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910650" y="4732773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>
                <a:solidFill>
                  <a:schemeClr val="bg1"/>
                </a:solidFill>
              </a:rPr>
              <a:t>2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047268" y="5534579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41269" y="6185260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102561" y="6640006"/>
            <a:ext cx="222660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en-GB" sz="14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85971" y="3933034"/>
            <a:ext cx="3037851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Improved customer experience 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75338" y="4666506"/>
            <a:ext cx="2990913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Faster, digital registration 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84062" y="5377090"/>
            <a:ext cx="2827982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nified customer portal 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78804" y="6055198"/>
            <a:ext cx="2962973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eal-time analytics and insight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78804" y="6718963"/>
            <a:ext cx="4112415" cy="54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Easy integration with other data sources through APIs 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5111682" y="4496861"/>
            <a:ext cx="508136" cy="409676"/>
            <a:chOff x="-1474789" y="4337050"/>
            <a:chExt cx="448895" cy="401140"/>
          </a:xfrm>
        </p:grpSpPr>
        <p:sp>
          <p:nvSpPr>
            <p:cNvPr id="14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-1474788" y="4337050"/>
              <a:ext cx="360363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6"/>
            <p:cNvSpPr>
              <a:spLocks noEditPoints="1"/>
            </p:cNvSpPr>
            <p:nvPr/>
          </p:nvSpPr>
          <p:spPr bwMode="auto">
            <a:xfrm>
              <a:off x="-1474789" y="4375149"/>
              <a:ext cx="448895" cy="363041"/>
            </a:xfrm>
            <a:custGeom>
              <a:avLst/>
              <a:gdLst>
                <a:gd name="T0" fmla="*/ 38 w 450"/>
                <a:gd name="T1" fmla="*/ 150 h 295"/>
                <a:gd name="T2" fmla="*/ 325 w 450"/>
                <a:gd name="T3" fmla="*/ 164 h 295"/>
                <a:gd name="T4" fmla="*/ 253 w 450"/>
                <a:gd name="T5" fmla="*/ 132 h 295"/>
                <a:gd name="T6" fmla="*/ 172 w 450"/>
                <a:gd name="T7" fmla="*/ 69 h 295"/>
                <a:gd name="T8" fmla="*/ 167 w 450"/>
                <a:gd name="T9" fmla="*/ 25 h 295"/>
                <a:gd name="T10" fmla="*/ 105 w 450"/>
                <a:gd name="T11" fmla="*/ 69 h 295"/>
                <a:gd name="T12" fmla="*/ 75 w 450"/>
                <a:gd name="T13" fmla="*/ 175 h 295"/>
                <a:gd name="T14" fmla="*/ 156 w 450"/>
                <a:gd name="T15" fmla="*/ 238 h 295"/>
                <a:gd name="T16" fmla="*/ 225 w 450"/>
                <a:gd name="T17" fmla="*/ 250 h 295"/>
                <a:gd name="T18" fmla="*/ 286 w 450"/>
                <a:gd name="T19" fmla="*/ 223 h 295"/>
                <a:gd name="T20" fmla="*/ 304 w 450"/>
                <a:gd name="T21" fmla="*/ 206 h 295"/>
                <a:gd name="T22" fmla="*/ 356 w 450"/>
                <a:gd name="T23" fmla="*/ 175 h 295"/>
                <a:gd name="T24" fmla="*/ 375 w 450"/>
                <a:gd name="T25" fmla="*/ 75 h 295"/>
                <a:gd name="T26" fmla="*/ 326 w 450"/>
                <a:gd name="T27" fmla="*/ 40 h 295"/>
                <a:gd name="T28" fmla="*/ 261 w 450"/>
                <a:gd name="T29" fmla="*/ 25 h 295"/>
                <a:gd name="T30" fmla="*/ 191 w 450"/>
                <a:gd name="T31" fmla="*/ 86 h 295"/>
                <a:gd name="T32" fmla="*/ 234 w 450"/>
                <a:gd name="T33" fmla="*/ 115 h 295"/>
                <a:gd name="T34" fmla="*/ 293 w 450"/>
                <a:gd name="T35" fmla="*/ 85 h 295"/>
                <a:gd name="T36" fmla="*/ 345 w 450"/>
                <a:gd name="T37" fmla="*/ 148 h 295"/>
                <a:gd name="T38" fmla="*/ 413 w 450"/>
                <a:gd name="T39" fmla="*/ 175 h 295"/>
                <a:gd name="T40" fmla="*/ 413 w 450"/>
                <a:gd name="T41" fmla="*/ 175 h 295"/>
                <a:gd name="T42" fmla="*/ 450 w 450"/>
                <a:gd name="T43" fmla="*/ 188 h 295"/>
                <a:gd name="T44" fmla="*/ 353 w 450"/>
                <a:gd name="T45" fmla="*/ 200 h 295"/>
                <a:gd name="T46" fmla="*/ 277 w 450"/>
                <a:gd name="T47" fmla="*/ 256 h 295"/>
                <a:gd name="T48" fmla="*/ 138 w 450"/>
                <a:gd name="T49" fmla="*/ 255 h 295"/>
                <a:gd name="T50" fmla="*/ 13 w 450"/>
                <a:gd name="T51" fmla="*/ 200 h 295"/>
                <a:gd name="T52" fmla="*/ 0 w 450"/>
                <a:gd name="T53" fmla="*/ 56 h 295"/>
                <a:gd name="T54" fmla="*/ 95 w 450"/>
                <a:gd name="T55" fmla="*/ 44 h 295"/>
                <a:gd name="T56" fmla="*/ 190 w 450"/>
                <a:gd name="T57" fmla="*/ 0 h 295"/>
                <a:gd name="T58" fmla="*/ 261 w 450"/>
                <a:gd name="T59" fmla="*/ 0 h 295"/>
                <a:gd name="T60" fmla="*/ 368 w 450"/>
                <a:gd name="T61" fmla="*/ 50 h 295"/>
                <a:gd name="T62" fmla="*/ 450 w 450"/>
                <a:gd name="T63" fmla="*/ 6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0" h="295">
                  <a:moveTo>
                    <a:pt x="38" y="175"/>
                  </a:moveTo>
                  <a:cubicBezTo>
                    <a:pt x="54" y="175"/>
                    <a:pt x="54" y="150"/>
                    <a:pt x="38" y="150"/>
                  </a:cubicBezTo>
                  <a:cubicBezTo>
                    <a:pt x="21" y="150"/>
                    <a:pt x="21" y="175"/>
                    <a:pt x="38" y="175"/>
                  </a:cubicBezTo>
                  <a:close/>
                  <a:moveTo>
                    <a:pt x="325" y="164"/>
                  </a:moveTo>
                  <a:cubicBezTo>
                    <a:pt x="310" y="144"/>
                    <a:pt x="295" y="123"/>
                    <a:pt x="277" y="105"/>
                  </a:cubicBezTo>
                  <a:lnTo>
                    <a:pt x="253" y="132"/>
                  </a:lnTo>
                  <a:cubicBezTo>
                    <a:pt x="231" y="156"/>
                    <a:pt x="193" y="156"/>
                    <a:pt x="172" y="131"/>
                  </a:cubicBezTo>
                  <a:cubicBezTo>
                    <a:pt x="157" y="113"/>
                    <a:pt x="157" y="87"/>
                    <a:pt x="172" y="69"/>
                  </a:cubicBezTo>
                  <a:lnTo>
                    <a:pt x="207" y="29"/>
                  </a:lnTo>
                  <a:cubicBezTo>
                    <a:pt x="195" y="23"/>
                    <a:pt x="180" y="25"/>
                    <a:pt x="167" y="25"/>
                  </a:cubicBezTo>
                  <a:cubicBezTo>
                    <a:pt x="155" y="25"/>
                    <a:pt x="144" y="30"/>
                    <a:pt x="136" y="38"/>
                  </a:cubicBezTo>
                  <a:lnTo>
                    <a:pt x="105" y="69"/>
                  </a:lnTo>
                  <a:lnTo>
                    <a:pt x="75" y="69"/>
                  </a:lnTo>
                  <a:lnTo>
                    <a:pt x="75" y="175"/>
                  </a:lnTo>
                  <a:cubicBezTo>
                    <a:pt x="84" y="175"/>
                    <a:pt x="91" y="174"/>
                    <a:pt x="98" y="180"/>
                  </a:cubicBezTo>
                  <a:lnTo>
                    <a:pt x="156" y="238"/>
                  </a:lnTo>
                  <a:cubicBezTo>
                    <a:pt x="168" y="249"/>
                    <a:pt x="184" y="259"/>
                    <a:pt x="201" y="259"/>
                  </a:cubicBezTo>
                  <a:cubicBezTo>
                    <a:pt x="209" y="259"/>
                    <a:pt x="219" y="256"/>
                    <a:pt x="225" y="250"/>
                  </a:cubicBezTo>
                  <a:cubicBezTo>
                    <a:pt x="240" y="255"/>
                    <a:pt x="257" y="247"/>
                    <a:pt x="261" y="232"/>
                  </a:cubicBezTo>
                  <a:cubicBezTo>
                    <a:pt x="271" y="233"/>
                    <a:pt x="279" y="230"/>
                    <a:pt x="286" y="223"/>
                  </a:cubicBezTo>
                  <a:cubicBezTo>
                    <a:pt x="290" y="219"/>
                    <a:pt x="296" y="211"/>
                    <a:pt x="296" y="204"/>
                  </a:cubicBezTo>
                  <a:cubicBezTo>
                    <a:pt x="297" y="206"/>
                    <a:pt x="302" y="206"/>
                    <a:pt x="304" y="206"/>
                  </a:cubicBezTo>
                  <a:cubicBezTo>
                    <a:pt x="327" y="206"/>
                    <a:pt x="339" y="182"/>
                    <a:pt x="325" y="164"/>
                  </a:cubicBezTo>
                  <a:close/>
                  <a:moveTo>
                    <a:pt x="356" y="175"/>
                  </a:moveTo>
                  <a:lnTo>
                    <a:pt x="375" y="175"/>
                  </a:lnTo>
                  <a:lnTo>
                    <a:pt x="375" y="75"/>
                  </a:lnTo>
                  <a:lnTo>
                    <a:pt x="357" y="75"/>
                  </a:lnTo>
                  <a:lnTo>
                    <a:pt x="326" y="40"/>
                  </a:lnTo>
                  <a:cubicBezTo>
                    <a:pt x="318" y="30"/>
                    <a:pt x="306" y="25"/>
                    <a:pt x="293" y="25"/>
                  </a:cubicBezTo>
                  <a:lnTo>
                    <a:pt x="261" y="25"/>
                  </a:lnTo>
                  <a:cubicBezTo>
                    <a:pt x="250" y="25"/>
                    <a:pt x="239" y="30"/>
                    <a:pt x="232" y="38"/>
                  </a:cubicBezTo>
                  <a:lnTo>
                    <a:pt x="191" y="86"/>
                  </a:lnTo>
                  <a:cubicBezTo>
                    <a:pt x="184" y="94"/>
                    <a:pt x="184" y="106"/>
                    <a:pt x="191" y="115"/>
                  </a:cubicBezTo>
                  <a:cubicBezTo>
                    <a:pt x="202" y="128"/>
                    <a:pt x="223" y="128"/>
                    <a:pt x="234" y="115"/>
                  </a:cubicBezTo>
                  <a:lnTo>
                    <a:pt x="272" y="73"/>
                  </a:lnTo>
                  <a:cubicBezTo>
                    <a:pt x="281" y="63"/>
                    <a:pt x="297" y="72"/>
                    <a:pt x="293" y="85"/>
                  </a:cubicBezTo>
                  <a:cubicBezTo>
                    <a:pt x="301" y="94"/>
                    <a:pt x="309" y="102"/>
                    <a:pt x="316" y="111"/>
                  </a:cubicBezTo>
                  <a:cubicBezTo>
                    <a:pt x="326" y="123"/>
                    <a:pt x="335" y="135"/>
                    <a:pt x="345" y="148"/>
                  </a:cubicBezTo>
                  <a:cubicBezTo>
                    <a:pt x="351" y="155"/>
                    <a:pt x="355" y="165"/>
                    <a:pt x="356" y="175"/>
                  </a:cubicBezTo>
                  <a:close/>
                  <a:moveTo>
                    <a:pt x="413" y="175"/>
                  </a:moveTo>
                  <a:cubicBezTo>
                    <a:pt x="429" y="175"/>
                    <a:pt x="429" y="150"/>
                    <a:pt x="413" y="150"/>
                  </a:cubicBezTo>
                  <a:cubicBezTo>
                    <a:pt x="396" y="150"/>
                    <a:pt x="396" y="175"/>
                    <a:pt x="413" y="175"/>
                  </a:cubicBezTo>
                  <a:close/>
                  <a:moveTo>
                    <a:pt x="450" y="63"/>
                  </a:moveTo>
                  <a:lnTo>
                    <a:pt x="450" y="188"/>
                  </a:lnTo>
                  <a:cubicBezTo>
                    <a:pt x="450" y="194"/>
                    <a:pt x="444" y="200"/>
                    <a:pt x="438" y="200"/>
                  </a:cubicBezTo>
                  <a:lnTo>
                    <a:pt x="353" y="200"/>
                  </a:lnTo>
                  <a:cubicBezTo>
                    <a:pt x="346" y="217"/>
                    <a:pt x="330" y="228"/>
                    <a:pt x="312" y="231"/>
                  </a:cubicBezTo>
                  <a:cubicBezTo>
                    <a:pt x="304" y="243"/>
                    <a:pt x="291" y="253"/>
                    <a:pt x="277" y="256"/>
                  </a:cubicBezTo>
                  <a:cubicBezTo>
                    <a:pt x="266" y="269"/>
                    <a:pt x="248" y="278"/>
                    <a:pt x="231" y="276"/>
                  </a:cubicBezTo>
                  <a:cubicBezTo>
                    <a:pt x="199" y="295"/>
                    <a:pt x="163" y="279"/>
                    <a:pt x="138" y="255"/>
                  </a:cubicBezTo>
                  <a:lnTo>
                    <a:pt x="82" y="200"/>
                  </a:lnTo>
                  <a:lnTo>
                    <a:pt x="13" y="200"/>
                  </a:lnTo>
                  <a:cubicBezTo>
                    <a:pt x="6" y="200"/>
                    <a:pt x="0" y="194"/>
                    <a:pt x="0" y="188"/>
                  </a:cubicBezTo>
                  <a:lnTo>
                    <a:pt x="0" y="56"/>
                  </a:lnTo>
                  <a:cubicBezTo>
                    <a:pt x="0" y="49"/>
                    <a:pt x="6" y="44"/>
                    <a:pt x="13" y="44"/>
                  </a:cubicBezTo>
                  <a:lnTo>
                    <a:pt x="95" y="44"/>
                  </a:lnTo>
                  <a:cubicBezTo>
                    <a:pt x="117" y="21"/>
                    <a:pt x="133" y="0"/>
                    <a:pt x="167" y="0"/>
                  </a:cubicBezTo>
                  <a:lnTo>
                    <a:pt x="190" y="0"/>
                  </a:lnTo>
                  <a:cubicBezTo>
                    <a:pt x="203" y="0"/>
                    <a:pt x="215" y="4"/>
                    <a:pt x="225" y="11"/>
                  </a:cubicBezTo>
                  <a:cubicBezTo>
                    <a:pt x="236" y="4"/>
                    <a:pt x="248" y="0"/>
                    <a:pt x="261" y="0"/>
                  </a:cubicBezTo>
                  <a:lnTo>
                    <a:pt x="293" y="0"/>
                  </a:lnTo>
                  <a:cubicBezTo>
                    <a:pt x="330" y="0"/>
                    <a:pt x="346" y="24"/>
                    <a:pt x="368" y="50"/>
                  </a:cubicBezTo>
                  <a:lnTo>
                    <a:pt x="437" y="50"/>
                  </a:lnTo>
                  <a:cubicBezTo>
                    <a:pt x="444" y="50"/>
                    <a:pt x="450" y="56"/>
                    <a:pt x="450" y="6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58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1" name="Picture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71" y="5646718"/>
            <a:ext cx="394279" cy="394279"/>
          </a:xfrm>
          <a:prstGeom prst="rect">
            <a:avLst/>
          </a:prstGeom>
        </p:spPr>
      </p:pic>
      <p:pic>
        <p:nvPicPr>
          <p:cNvPr id="152" name="Picture 6" descr="https://d30y9cdsu7xlg0.cloudfront.net/png/869787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079506"/>
            <a:ext cx="450497" cy="4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83" y="3816479"/>
            <a:ext cx="379927" cy="4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2" descr="https://d30y9cdsu7xlg0.cloudfront.net/png/1131287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06" y="5083924"/>
            <a:ext cx="414624" cy="3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72" y="3253239"/>
            <a:ext cx="442946" cy="4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6" name="Picture 2" descr="https://d30y9cdsu7xlg0.cloudfront.net/png/76661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0300" y="3807158"/>
            <a:ext cx="409971" cy="4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/>
          <p:cNvSpPr/>
          <p:nvPr/>
        </p:nvSpPr>
        <p:spPr>
          <a:xfrm>
            <a:off x="398378" y="3018964"/>
            <a:ext cx="3518633" cy="552154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Benefits </a:t>
            </a:r>
            <a:r>
              <a:rPr lang="en-US" sz="1400" b="1" dirty="0" smtClean="0">
                <a:solidFill>
                  <a:schemeClr val="tx1"/>
                </a:solidFill>
              </a:rPr>
              <a:t>to existing and new market participants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8" name="Isosceles Triangle 157"/>
          <p:cNvSpPr/>
          <p:nvPr/>
        </p:nvSpPr>
        <p:spPr>
          <a:xfrm>
            <a:off x="6921795" y="6498026"/>
            <a:ext cx="3516009" cy="283432"/>
          </a:xfrm>
          <a:prstGeom prst="triangle">
            <a:avLst>
              <a:gd name="adj" fmla="val 50174"/>
            </a:avLst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920466" y="6781458"/>
            <a:ext cx="3518633" cy="552154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Benefits </a:t>
            </a:r>
            <a:r>
              <a:rPr lang="en-US" sz="1400" b="1" dirty="0" smtClean="0">
                <a:solidFill>
                  <a:schemeClr val="tx1"/>
                </a:solidFill>
              </a:rPr>
              <a:t>to </a:t>
            </a:r>
            <a:r>
              <a:rPr lang="en-GB" sz="1400" b="1" dirty="0" smtClean="0"/>
              <a:t>central services utilised by all market participants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90701" y="1808252"/>
            <a:ext cx="9893293" cy="844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r>
              <a:rPr lang="en-US" sz="1600" b="1" dirty="0" smtClean="0"/>
              <a:t>ELEXON’s Foundation Programme </a:t>
            </a:r>
            <a:r>
              <a:rPr lang="en-US" sz="1600" b="1" dirty="0"/>
              <a:t>to re-architect our central systems, to deliver a scalable, flexible and efficient platform to provide settlement and other value-added services to the market, with accessible data.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90401" y="1150938"/>
            <a:ext cx="9893293" cy="492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r>
              <a:rPr lang="en-US" sz="1600" b="1" dirty="0" smtClean="0"/>
              <a:t>Industry’s </a:t>
            </a:r>
            <a:r>
              <a:rPr lang="en-US" sz="1600" b="1" dirty="0"/>
              <a:t>fragmented systems with data in silos, using old technology, slow to change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79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02"/>
    </mc:Choice>
    <mc:Fallback xmlns="">
      <p:transition spd="slow" advTm="4640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601936290"/>
              </p:ext>
            </p:extLst>
          </p:nvPr>
        </p:nvGraphicFramePr>
        <p:xfrm>
          <a:off x="0" y="1894609"/>
          <a:ext cx="717232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Unlocking benefits - conclusion</a:t>
            </a:r>
            <a:endParaRPr lang="en-GB" dirty="0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2134366"/>
            <a:ext cx="5588000" cy="33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744168" y="2552596"/>
            <a:ext cx="4489450" cy="2500376"/>
            <a:chOff x="5904506" y="2188337"/>
            <a:chExt cx="4489450" cy="2500376"/>
          </a:xfrm>
        </p:grpSpPr>
        <p:sp>
          <p:nvSpPr>
            <p:cNvPr id="20" name="Right Arrow 19"/>
            <p:cNvSpPr/>
            <p:nvPr/>
          </p:nvSpPr>
          <p:spPr>
            <a:xfrm>
              <a:off x="5904506" y="3145850"/>
              <a:ext cx="1077913" cy="585349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419" y="2188337"/>
              <a:ext cx="3411537" cy="2500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648700" y="5200650"/>
            <a:ext cx="17907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Market Participation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6737149" y="5200650"/>
            <a:ext cx="17907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8" y="4565997"/>
            <a:ext cx="3654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/>
              <a:t>Want to know more?</a:t>
            </a:r>
          </a:p>
          <a:p>
            <a:r>
              <a:rPr lang="en-GB" sz="1800" dirty="0" smtClean="0">
                <a:hlinkClick r:id="rId2"/>
              </a:rPr>
              <a:t>nicholas.rubin@elexon.co.uk</a:t>
            </a:r>
            <a:endParaRPr lang="en-GB" sz="1800" dirty="0" smtClean="0"/>
          </a:p>
          <a:p>
            <a:r>
              <a:rPr lang="en-GB" sz="1800" dirty="0" smtClean="0"/>
              <a:t>020 7380 4007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291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625" y="2327594"/>
            <a:ext cx="7296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“The energy system is undergoing fundamental change.”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7296150" y="3404643"/>
            <a:ext cx="169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/>
              <a:t>Ofgem, 2016</a:t>
            </a:r>
            <a:endParaRPr lang="en-GB" sz="1800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/>
        </p:nvSpPr>
        <p:spPr>
          <a:xfrm>
            <a:off x="381176" y="570707"/>
            <a:ext cx="9900000" cy="5543549"/>
          </a:xfrm>
          <a:prstGeom prst="rect">
            <a:avLst/>
          </a:prstGeom>
        </p:spPr>
        <p:txBody>
          <a:bodyPr/>
          <a:lstStyle>
            <a:lvl1pPr marL="360000" indent="-360000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35"/>
              </a:spcAft>
              <a:buClr>
                <a:schemeClr val="tx2"/>
              </a:buClr>
              <a:buFont typeface="Proxima Nova Rg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is ELEXON?</a:t>
            </a:r>
          </a:p>
          <a:p>
            <a:endParaRPr lang="en-GB" dirty="0" smtClean="0"/>
          </a:p>
          <a:p>
            <a:r>
              <a:rPr lang="en-GB" dirty="0" smtClean="0"/>
              <a:t>It’s an exciting time…</a:t>
            </a:r>
          </a:p>
          <a:p>
            <a:pPr marL="0" indent="0">
              <a:buNone/>
            </a:pPr>
            <a:r>
              <a:rPr lang="en-GB" dirty="0" smtClean="0"/>
              <a:t>	… and a challenging time</a:t>
            </a:r>
          </a:p>
          <a:p>
            <a:endParaRPr lang="en-GB" dirty="0" smtClean="0"/>
          </a:p>
          <a:p>
            <a:r>
              <a:rPr lang="en-GB" dirty="0" smtClean="0"/>
              <a:t>How we unlock benefits for end consumers</a:t>
            </a:r>
          </a:p>
          <a:p>
            <a:pPr lvl="1"/>
            <a:r>
              <a:rPr lang="en-GB" dirty="0" smtClean="0"/>
              <a:t>Practical and timely whole-system solutions</a:t>
            </a:r>
          </a:p>
          <a:p>
            <a:pPr lvl="1"/>
            <a:r>
              <a:rPr lang="en-GB" dirty="0" smtClean="0"/>
              <a:t>Coordination</a:t>
            </a:r>
          </a:p>
          <a:p>
            <a:pPr lvl="1"/>
            <a:r>
              <a:rPr lang="en-GB" dirty="0" smtClean="0"/>
              <a:t>Collaboration</a:t>
            </a:r>
          </a:p>
          <a:p>
            <a:pPr lvl="1"/>
            <a:r>
              <a:rPr lang="en-GB" dirty="0" smtClean="0"/>
              <a:t>Simplification and consolidation</a:t>
            </a:r>
            <a:endParaRPr lang="en-GB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 descr="Image result for consumer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00" y="3586162"/>
            <a:ext cx="56769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13840" y="1381497"/>
            <a:ext cx="9882686" cy="100685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ontent Placeholder 4"/>
          <p:cNvSpPr txBox="1">
            <a:spLocks/>
          </p:cNvSpPr>
          <p:nvPr/>
        </p:nvSpPr>
        <p:spPr>
          <a:xfrm>
            <a:off x="393166" y="1343503"/>
            <a:ext cx="9916058" cy="1044850"/>
          </a:xfrm>
          <a:prstGeom prst="rect">
            <a:avLst/>
          </a:prstGeom>
        </p:spPr>
        <p:txBody>
          <a:bodyPr/>
          <a:lstStyle>
            <a:lvl1pPr marL="360000" indent="-360000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35"/>
              </a:spcAft>
              <a:buClr>
                <a:schemeClr val="tx2"/>
              </a:buClr>
              <a:buFont typeface="Proxima Nova Rg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We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administer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Balancing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and Settlement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Code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– we calculate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Balancing Mechanism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cashflows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and 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imbalance settlement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every half hour,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which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involves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taking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1.25 million meter readings every day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and handling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£1.5 billion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of our customers’ funds each year.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2" y="406274"/>
            <a:ext cx="9899649" cy="432000"/>
          </a:xfrm>
        </p:spPr>
        <p:txBody>
          <a:bodyPr anchor="ctr" anchorCtr="0"/>
          <a:lstStyle/>
          <a:p>
            <a:pPr defTabSz="719138"/>
            <a:r>
              <a:rPr lang="en-GB" dirty="0" smtClean="0"/>
              <a:t>What </a:t>
            </a:r>
            <a:r>
              <a:rPr lang="en-GB" dirty="0"/>
              <a:t>ELEXON does?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78390" y="-1667563"/>
            <a:ext cx="5030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3165" y="1055630"/>
            <a:ext cx="9903361" cy="29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ELEXON provides essential energy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market infrastructure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8284" y="2416906"/>
            <a:ext cx="2471114" cy="2593446"/>
            <a:chOff x="568284" y="2591272"/>
            <a:chExt cx="2471114" cy="259344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739348" y="2591272"/>
              <a:ext cx="684816" cy="871294"/>
              <a:chOff x="3962078" y="5340027"/>
              <a:chExt cx="985168" cy="1253434"/>
            </a:xfrm>
          </p:grpSpPr>
          <p:sp>
            <p:nvSpPr>
              <p:cNvPr id="15" name="Folded Corner 14"/>
              <p:cNvSpPr/>
              <p:nvPr/>
            </p:nvSpPr>
            <p:spPr>
              <a:xfrm flipV="1">
                <a:off x="3962078" y="5340027"/>
                <a:ext cx="677013" cy="832173"/>
              </a:xfrm>
              <a:prstGeom prst="foldedCorner">
                <a:avLst>
                  <a:gd name="adj" fmla="val 3722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317993" y="5711659"/>
                <a:ext cx="549460" cy="573205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rapezoid 17"/>
              <p:cNvSpPr/>
              <p:nvPr/>
            </p:nvSpPr>
            <p:spPr>
              <a:xfrm rot="19380509">
                <a:off x="4787664" y="6178442"/>
                <a:ext cx="159582" cy="415019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28361" y="3014349"/>
              <a:ext cx="2311037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60"/>
                </a:spcAft>
              </a:pPr>
              <a:r>
                <a:rPr lang="en-US" sz="220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Code </a:t>
              </a:r>
              <a:r>
                <a:rPr lang="en-US" sz="2200" dirty="0" smtClean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Administration</a:t>
              </a:r>
              <a:endParaRPr lang="en-US" sz="22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8284" y="3621665"/>
              <a:ext cx="2340000" cy="1563053"/>
            </a:xfrm>
            <a:prstGeom prst="roundRect">
              <a:avLst>
                <a:gd name="adj" fmla="val 9995"/>
              </a:avLst>
            </a:prstGeom>
            <a:noFill/>
            <a:ln>
              <a:noFill/>
            </a:ln>
          </p:spPr>
          <p:txBody>
            <a:bodyPr wrap="square" rIns="36000" anchor="ctr" anchorCtr="0">
              <a:spAutoFit/>
            </a:bodyPr>
            <a:lstStyle/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Industry rules 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                management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Trusted critical friend</a:t>
              </a: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Dedicated customer 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support 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/training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74471" y="2502475"/>
            <a:ext cx="3030826" cy="2706008"/>
            <a:chOff x="4018523" y="2692607"/>
            <a:chExt cx="3030826" cy="2706008"/>
          </a:xfrm>
        </p:grpSpPr>
        <p:sp>
          <p:nvSpPr>
            <p:cNvPr id="35" name="TextBox 34"/>
            <p:cNvSpPr txBox="1"/>
            <p:nvPr/>
          </p:nvSpPr>
          <p:spPr>
            <a:xfrm>
              <a:off x="4166508" y="3017613"/>
              <a:ext cx="143322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200" dirty="0">
                  <a:ln w="127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Code</a:t>
              </a:r>
            </a:p>
            <a:p>
              <a:r>
                <a:rPr lang="en-US" sz="2200" dirty="0">
                  <a:ln w="127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Operation</a:t>
              </a:r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253049" y="2692607"/>
              <a:ext cx="766007" cy="670811"/>
              <a:chOff x="5416550" y="4145320"/>
              <a:chExt cx="1187134" cy="10396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416550" y="4145320"/>
                <a:ext cx="500400" cy="499851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962650" y="4145320"/>
                <a:ext cx="500400" cy="499849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16550" y="4685069"/>
                <a:ext cx="500400" cy="499851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962650" y="4685069"/>
                <a:ext cx="500400" cy="49984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990457" y="4169327"/>
                <a:ext cx="613227" cy="770972"/>
                <a:chOff x="6540736" y="4518578"/>
                <a:chExt cx="613227" cy="770972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6737907" y="5026136"/>
                  <a:ext cx="416056" cy="20035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6737907" y="4518578"/>
                  <a:ext cx="416056" cy="440772"/>
                  <a:chOff x="6737907" y="4518580"/>
                  <a:chExt cx="416056" cy="331997"/>
                </a:xfrm>
              </p:grpSpPr>
              <p:sp>
                <p:nvSpPr>
                  <p:cNvPr id="29" name="Flowchart: Delay 28"/>
                  <p:cNvSpPr/>
                  <p:nvPr/>
                </p:nvSpPr>
                <p:spPr>
                  <a:xfrm rot="16200000">
                    <a:off x="6625538" y="4630949"/>
                    <a:ext cx="330200" cy="105462"/>
                  </a:xfrm>
                  <a:prstGeom prst="flowChartDelay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lowchart: Delay 29"/>
                  <p:cNvSpPr/>
                  <p:nvPr/>
                </p:nvSpPr>
                <p:spPr>
                  <a:xfrm rot="16200000">
                    <a:off x="6811339" y="4711598"/>
                    <a:ext cx="169521" cy="105462"/>
                  </a:xfrm>
                  <a:prstGeom prst="flowChartDelay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lowchart: Delay 30"/>
                  <p:cNvSpPr/>
                  <p:nvPr/>
                </p:nvSpPr>
                <p:spPr>
                  <a:xfrm rot="16200000">
                    <a:off x="6916802" y="4713086"/>
                    <a:ext cx="169521" cy="105462"/>
                  </a:xfrm>
                  <a:prstGeom prst="flowChartDelay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lowchart: Delay 31"/>
                  <p:cNvSpPr/>
                  <p:nvPr/>
                </p:nvSpPr>
                <p:spPr>
                  <a:xfrm rot="16200000">
                    <a:off x="7046948" y="4741764"/>
                    <a:ext cx="108568" cy="105463"/>
                  </a:xfrm>
                  <a:prstGeom prst="flowChartDelay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6" name="Flowchart: Delay 25"/>
                <p:cNvSpPr/>
                <p:nvPr/>
              </p:nvSpPr>
              <p:spPr>
                <a:xfrm rot="12786416">
                  <a:off x="6540736" y="5031372"/>
                  <a:ext cx="300633" cy="122141"/>
                </a:xfrm>
                <a:prstGeom prst="flowChartDelay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737907" y="4914901"/>
                  <a:ext cx="416055" cy="374649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8" name="Rounded Rectangle 37"/>
            <p:cNvSpPr/>
            <p:nvPr/>
          </p:nvSpPr>
          <p:spPr>
            <a:xfrm>
              <a:off x="4018523" y="3672745"/>
              <a:ext cx="3030826" cy="1725870"/>
            </a:xfrm>
            <a:prstGeom prst="roundRect">
              <a:avLst>
                <a:gd name="adj" fmla="val 9995"/>
              </a:avLst>
            </a:prstGeom>
            <a:noFill/>
            <a:ln>
              <a:noFill/>
            </a:ln>
          </p:spPr>
          <p:txBody>
            <a:bodyPr wrap="square" rIns="36000" anchor="ctr" anchorCtr="0">
              <a:spAutoFit/>
            </a:bodyPr>
            <a:lstStyle/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24/7 settlement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Design/change implementation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Assurance services</a:t>
              </a: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Dedicated customer support/ training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72574" y="2449642"/>
            <a:ext cx="2448211" cy="2513669"/>
            <a:chOff x="7481502" y="2626126"/>
            <a:chExt cx="2448211" cy="2513669"/>
          </a:xfrm>
        </p:grpSpPr>
        <p:sp>
          <p:nvSpPr>
            <p:cNvPr id="33" name="Oval Callout 32"/>
            <p:cNvSpPr>
              <a:spLocks noChangeAspect="1"/>
            </p:cNvSpPr>
            <p:nvPr/>
          </p:nvSpPr>
          <p:spPr>
            <a:xfrm>
              <a:off x="8846287" y="2626126"/>
              <a:ext cx="916125" cy="637880"/>
            </a:xfrm>
            <a:prstGeom prst="wedgeEllipseCallout">
              <a:avLst>
                <a:gd name="adj1" fmla="val -44551"/>
                <a:gd name="adj2" fmla="val 7159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14721" y="3006758"/>
              <a:ext cx="231499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200" dirty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latin typeface="Trebuchet MS" panose="020B0603020202020204" pitchFamily="34" charset="0"/>
                </a:rPr>
                <a:t>Policy</a:t>
              </a:r>
            </a:p>
            <a:p>
              <a:r>
                <a:rPr lang="en-US" sz="2200" dirty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latin typeface="Trebuchet MS" panose="020B0603020202020204" pitchFamily="34" charset="0"/>
                </a:rPr>
                <a:t>Delivery Support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81502" y="3576742"/>
              <a:ext cx="2340000" cy="1563053"/>
            </a:xfrm>
            <a:prstGeom prst="roundRect">
              <a:avLst>
                <a:gd name="adj" fmla="val 9995"/>
              </a:avLst>
            </a:prstGeom>
            <a:noFill/>
            <a:ln>
              <a:noFill/>
            </a:ln>
          </p:spPr>
          <p:txBody>
            <a:bodyPr wrap="square" rIns="36000" anchor="ctr" anchorCtr="0">
              <a:spAutoFit/>
            </a:bodyPr>
            <a:lstStyle/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4"/>
                  </a:solidFill>
                </a:rPr>
                <a:t>Impartial, expert </a:t>
              </a:r>
              <a:r>
                <a:rPr lang="en-US" sz="1400" dirty="0" smtClean="0">
                  <a:solidFill>
                    <a:schemeClr val="accent4"/>
                  </a:solidFill>
                </a:rPr>
                <a:t>advice/guidance</a:t>
              </a:r>
              <a:endParaRPr lang="en-US" sz="1400" dirty="0">
                <a:solidFill>
                  <a:schemeClr val="accent4"/>
                </a:solidFill>
              </a:endParaRP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4"/>
                  </a:solidFill>
                </a:rPr>
                <a:t>Market </a:t>
              </a:r>
              <a:r>
                <a:rPr lang="en-US" sz="1400" dirty="0" smtClean="0">
                  <a:solidFill>
                    <a:schemeClr val="accent4"/>
                  </a:solidFill>
                </a:rPr>
                <a:t>scanning</a:t>
              </a:r>
              <a:endParaRPr lang="en-US" sz="1400" dirty="0">
                <a:solidFill>
                  <a:schemeClr val="accent4"/>
                </a:solidFill>
              </a:endParaRPr>
            </a:p>
            <a:p>
              <a:pPr marL="180975" indent="-1778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</a:rPr>
                <a:t>Providing support </a:t>
              </a:r>
              <a:r>
                <a:rPr lang="en-US" sz="1400" dirty="0">
                  <a:solidFill>
                    <a:schemeClr val="accent4"/>
                  </a:solidFill>
                </a:rPr>
                <a:t>to deliver policy outcomes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13840" y="5666672"/>
            <a:ext cx="7815760" cy="167680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39048" y="6448589"/>
            <a:ext cx="2824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market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articipants including: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8143" y="5719212"/>
            <a:ext cx="1990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447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657564" y="5738233"/>
            <a:ext cx="4572036" cy="1557947"/>
            <a:chOff x="4308327" y="8033095"/>
            <a:chExt cx="5167947" cy="2542742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4308327" y="8033095"/>
              <a:ext cx="2287755" cy="2473555"/>
              <a:chOff x="953163" y="747710"/>
              <a:chExt cx="4610782" cy="530262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532434" y="3423087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Flowchart: Delay 126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954699" y="3427631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lowchart: Delay 123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113243" y="3427631"/>
                <a:ext cx="534712" cy="1281333"/>
                <a:chOff x="4162425" y="2590800"/>
                <a:chExt cx="1104900" cy="268605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lowchart: Delay 120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702547" y="4759893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lowchart: Delay 117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540931" y="4768997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lowchart: Delay 114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963195" y="4759893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lowchart: Delay 111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121739" y="4759893"/>
                <a:ext cx="534712" cy="1281333"/>
                <a:chOff x="4162425" y="2590800"/>
                <a:chExt cx="1104900" cy="268605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lowchart: Delay 108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131961" y="2100945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lowchart: Delay 105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545465" y="2097634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lowchart: Delay 102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953163" y="2100945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9" name="Oval 98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lowchart: Delay 99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3859119" y="3433626"/>
                <a:ext cx="534712" cy="1281333"/>
                <a:chOff x="4162425" y="2612832"/>
                <a:chExt cx="1104901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4267199" y="2612832"/>
                  <a:ext cx="895351" cy="952499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lowchart: Delay 96"/>
                <p:cNvSpPr/>
                <p:nvPr/>
              </p:nvSpPr>
              <p:spPr>
                <a:xfrm rot="16200000">
                  <a:off x="4457700" y="3212905"/>
                  <a:ext cx="514351" cy="1104900"/>
                </a:xfrm>
                <a:prstGeom prst="flowChartDelay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62425" y="4022531"/>
                  <a:ext cx="1104900" cy="12763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3281386" y="3427660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3" name="Oval 92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lowchart: Delay 93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57586" y="747710"/>
                <a:ext cx="534712" cy="1281333"/>
                <a:chOff x="4162425" y="2590800"/>
                <a:chExt cx="1104900" cy="268605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90" name="Oval 89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lowchart: Delay 90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00577" y="3427660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7" name="Oval 86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lowchart: Delay 87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4448423" y="4765859"/>
                <a:ext cx="534712" cy="1281333"/>
                <a:chOff x="4162425" y="2612832"/>
                <a:chExt cx="1104901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4" name="Oval 83"/>
                <p:cNvSpPr/>
                <p:nvPr/>
              </p:nvSpPr>
              <p:spPr>
                <a:xfrm>
                  <a:off x="4267199" y="2612832"/>
                  <a:ext cx="895351" cy="95249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lowchart: Delay 84"/>
                <p:cNvSpPr/>
                <p:nvPr/>
              </p:nvSpPr>
              <p:spPr>
                <a:xfrm rot="16200000">
                  <a:off x="4457700" y="3212905"/>
                  <a:ext cx="514351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162425" y="4022531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870689" y="4759893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Oval 80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lowchart: Delay 81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5029233" y="4759893"/>
                <a:ext cx="534712" cy="1281333"/>
                <a:chOff x="4162425" y="2590800"/>
                <a:chExt cx="1104900" cy="268605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78" name="Oval 77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lowchart: Delay 78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289881" y="4759893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5" name="Oval 74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lowchart: Delay 75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310759" y="2100945"/>
                <a:ext cx="534712" cy="1281333"/>
                <a:chOff x="4162425" y="2612832"/>
                <a:chExt cx="1104901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2" name="Oval 71"/>
                <p:cNvSpPr/>
                <p:nvPr/>
              </p:nvSpPr>
              <p:spPr>
                <a:xfrm>
                  <a:off x="4267199" y="2612832"/>
                  <a:ext cx="895351" cy="95249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lowchart: Delay 72"/>
                <p:cNvSpPr/>
                <p:nvPr/>
              </p:nvSpPr>
              <p:spPr>
                <a:xfrm rot="16200000">
                  <a:off x="4457700" y="3212905"/>
                  <a:ext cx="514351" cy="1104900"/>
                </a:xfrm>
                <a:prstGeom prst="flowChartDelay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162425" y="4022531"/>
                  <a:ext cx="1104900" cy="12763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2718459" y="2093746"/>
                <a:ext cx="534712" cy="1281333"/>
                <a:chOff x="4162425" y="2590800"/>
                <a:chExt cx="1104900" cy="268605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9" name="Oval 68"/>
                <p:cNvSpPr/>
                <p:nvPr/>
              </p:nvSpPr>
              <p:spPr>
                <a:xfrm>
                  <a:off x="4267200" y="2590800"/>
                  <a:ext cx="895350" cy="9525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lowchart: Delay 69"/>
                <p:cNvSpPr/>
                <p:nvPr/>
              </p:nvSpPr>
              <p:spPr>
                <a:xfrm rot="16200000">
                  <a:off x="4457700" y="3190874"/>
                  <a:ext cx="514350" cy="1104900"/>
                </a:xfrm>
                <a:prstGeom prst="flowChartDelay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162425" y="4000499"/>
                  <a:ext cx="1104900" cy="12763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5" name="Rectangle 44"/>
            <p:cNvSpPr/>
            <p:nvPr/>
          </p:nvSpPr>
          <p:spPr>
            <a:xfrm>
              <a:off x="5878536" y="8726913"/>
              <a:ext cx="3597738" cy="602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1800" dirty="0" smtClean="0">
                  <a:solidFill>
                    <a:srgbClr val="7030A0"/>
                  </a:solidFill>
                </a:rPr>
                <a:t>115 Traders &amp; Ix Users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72447" y="9973046"/>
              <a:ext cx="2248093" cy="602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1800" dirty="0" smtClean="0">
                  <a:solidFill>
                    <a:schemeClr val="accent5">
                      <a:lumMod val="75000"/>
                    </a:schemeClr>
                  </a:solidFill>
                </a:rPr>
                <a:t>178 Suppliers</a:t>
              </a:r>
              <a:endParaRPr lang="en-US" sz="1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69722" y="9345209"/>
              <a:ext cx="2318810" cy="602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1800" dirty="0" smtClean="0">
                  <a:solidFill>
                    <a:schemeClr val="accent6">
                      <a:lumMod val="75000"/>
                    </a:schemeClr>
                  </a:solidFill>
                </a:rPr>
                <a:t>122 Generators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78128" y="8118831"/>
              <a:ext cx="4798146" cy="602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1800" dirty="0" smtClean="0">
                  <a:solidFill>
                    <a:schemeClr val="tx2"/>
                  </a:solidFill>
                </a:rPr>
                <a:t>27 Distributors, NG &amp; Ix Administrators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480184" y="5762686"/>
            <a:ext cx="2629175" cy="3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We serve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93166" y="5317501"/>
            <a:ext cx="9903360" cy="298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are trusted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, reliable independent market experts</a:t>
            </a:r>
          </a:p>
        </p:txBody>
      </p:sp>
      <p:sp>
        <p:nvSpPr>
          <p:cNvPr id="136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industry change</a:t>
            </a:r>
            <a:endParaRPr lang="en-GB" dirty="0"/>
          </a:p>
        </p:txBody>
      </p:sp>
      <p:sp>
        <p:nvSpPr>
          <p:cNvPr id="4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126474" y="1676705"/>
            <a:ext cx="8470621" cy="4647052"/>
            <a:chOff x="1126474" y="1676705"/>
            <a:chExt cx="8470621" cy="4647052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7000351" y="4096451"/>
              <a:ext cx="2227306" cy="2227306"/>
              <a:chOff x="8821289" y="5434580"/>
              <a:chExt cx="953487" cy="953487"/>
            </a:xfrm>
          </p:grpSpPr>
          <p:pic>
            <p:nvPicPr>
              <p:cNvPr id="3076" name="Picture 4" descr="Image result for digitisati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1289" y="5434580"/>
                <a:ext cx="953487" cy="953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920617" y="6264988"/>
                <a:ext cx="789886" cy="1152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100"/>
                  </a:lnSpc>
                  <a:spcAft>
                    <a:spcPts val="560"/>
                  </a:spcAft>
                </a:pPr>
                <a:r>
                  <a:rPr lang="en-GB" sz="2800" dirty="0" smtClean="0"/>
                  <a:t>Digitisation</a:t>
                </a:r>
                <a:endParaRPr lang="en-GB" sz="2400" dirty="0" smtClean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637139" y="1893617"/>
              <a:ext cx="2959956" cy="1750043"/>
              <a:chOff x="7542351" y="435842"/>
              <a:chExt cx="3118913" cy="1750043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7729303" y="1916581"/>
                <a:ext cx="2738448" cy="269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100"/>
                  </a:lnSpc>
                  <a:spcAft>
                    <a:spcPts val="560"/>
                  </a:spcAft>
                </a:pPr>
                <a:r>
                  <a:rPr lang="en-GB" sz="2800" dirty="0" smtClean="0"/>
                  <a:t>Decentralisation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2351" y="435842"/>
                <a:ext cx="3118913" cy="1043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1126474" y="1676705"/>
              <a:ext cx="2592647" cy="1979147"/>
              <a:chOff x="110773" y="1060050"/>
              <a:chExt cx="1859755" cy="141968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10773" y="2281953"/>
                <a:ext cx="1859755" cy="19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100"/>
                  </a:lnSpc>
                  <a:spcAft>
                    <a:spcPts val="560"/>
                  </a:spcAft>
                </a:pPr>
                <a:r>
                  <a:rPr lang="en-GB" sz="2800" dirty="0" smtClean="0"/>
                  <a:t>Decarbonisation</a:t>
                </a:r>
              </a:p>
            </p:txBody>
          </p:sp>
          <p:pic>
            <p:nvPicPr>
              <p:cNvPr id="3078" name="Picture 6" descr="Image result for decarbonization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723" y="1060050"/>
                <a:ext cx="1118558" cy="1118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1131909" y="4294790"/>
              <a:ext cx="2718256" cy="1988023"/>
              <a:chOff x="458332" y="4836702"/>
              <a:chExt cx="1758454" cy="128606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09606" y="5948550"/>
                <a:ext cx="1706320" cy="1742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100"/>
                  </a:lnSpc>
                  <a:spcAft>
                    <a:spcPts val="560"/>
                  </a:spcAft>
                </a:pPr>
                <a:r>
                  <a:rPr lang="en-GB" sz="2800" dirty="0" smtClean="0"/>
                  <a:t>Democratisation</a:t>
                </a:r>
              </a:p>
            </p:txBody>
          </p:sp>
          <p:pic>
            <p:nvPicPr>
              <p:cNvPr id="83" name="Picture 6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7" r="2041"/>
              <a:stretch/>
            </p:blipFill>
            <p:spPr bwMode="auto">
              <a:xfrm>
                <a:off x="458332" y="4836702"/>
                <a:ext cx="1758454" cy="1034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744962" y="1118409"/>
            <a:ext cx="9203477" cy="6063329"/>
            <a:chOff x="465180" y="1023087"/>
            <a:chExt cx="9398481" cy="6191799"/>
          </a:xfrm>
        </p:grpSpPr>
        <p:sp>
          <p:nvSpPr>
            <p:cNvPr id="65" name="Freeform 64"/>
            <p:cNvSpPr/>
            <p:nvPr/>
          </p:nvSpPr>
          <p:spPr>
            <a:xfrm>
              <a:off x="6038641" y="6288186"/>
              <a:ext cx="1226148" cy="800560"/>
            </a:xfrm>
            <a:custGeom>
              <a:avLst/>
              <a:gdLst>
                <a:gd name="connsiteX0" fmla="*/ 0 w 1048488"/>
                <a:gd name="connsiteY0" fmla="*/ 90764 h 544576"/>
                <a:gd name="connsiteX1" fmla="*/ 90764 w 1048488"/>
                <a:gd name="connsiteY1" fmla="*/ 0 h 544576"/>
                <a:gd name="connsiteX2" fmla="*/ 957724 w 1048488"/>
                <a:gd name="connsiteY2" fmla="*/ 0 h 544576"/>
                <a:gd name="connsiteX3" fmla="*/ 1048488 w 1048488"/>
                <a:gd name="connsiteY3" fmla="*/ 90764 h 544576"/>
                <a:gd name="connsiteX4" fmla="*/ 1048488 w 1048488"/>
                <a:gd name="connsiteY4" fmla="*/ 453812 h 544576"/>
                <a:gd name="connsiteX5" fmla="*/ 957724 w 1048488"/>
                <a:gd name="connsiteY5" fmla="*/ 544576 h 544576"/>
                <a:gd name="connsiteX6" fmla="*/ 90764 w 1048488"/>
                <a:gd name="connsiteY6" fmla="*/ 544576 h 544576"/>
                <a:gd name="connsiteX7" fmla="*/ 0 w 1048488"/>
                <a:gd name="connsiteY7" fmla="*/ 453812 h 544576"/>
                <a:gd name="connsiteX8" fmla="*/ 0 w 1048488"/>
                <a:gd name="connsiteY8" fmla="*/ 90764 h 54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488" h="544576">
                  <a:moveTo>
                    <a:pt x="0" y="90764"/>
                  </a:moveTo>
                  <a:cubicBezTo>
                    <a:pt x="0" y="40636"/>
                    <a:pt x="40636" y="0"/>
                    <a:pt x="90764" y="0"/>
                  </a:cubicBezTo>
                  <a:lnTo>
                    <a:pt x="957724" y="0"/>
                  </a:lnTo>
                  <a:cubicBezTo>
                    <a:pt x="1007852" y="0"/>
                    <a:pt x="1048488" y="40636"/>
                    <a:pt x="1048488" y="90764"/>
                  </a:cubicBezTo>
                  <a:lnTo>
                    <a:pt x="1048488" y="453812"/>
                  </a:lnTo>
                  <a:cubicBezTo>
                    <a:pt x="1048488" y="503940"/>
                    <a:pt x="1007852" y="544576"/>
                    <a:pt x="957724" y="544576"/>
                  </a:cubicBezTo>
                  <a:lnTo>
                    <a:pt x="90764" y="544576"/>
                  </a:lnTo>
                  <a:cubicBezTo>
                    <a:pt x="40636" y="544576"/>
                    <a:pt x="0" y="503940"/>
                    <a:pt x="0" y="453812"/>
                  </a:cubicBezTo>
                  <a:lnTo>
                    <a:pt x="0" y="907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170" tIns="63170" rIns="63170" bIns="63170" numCol="1" spcCol="1623" anchor="ctr" anchorCtr="0">
              <a:noAutofit/>
            </a:bodyPr>
            <a:lstStyle/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>
                  <a:solidFill>
                    <a:schemeClr val="accent4"/>
                  </a:solidFill>
                </a:rPr>
                <a:t>Maintenance</a:t>
              </a:r>
            </a:p>
          </p:txBody>
        </p: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465180" y="1023087"/>
              <a:ext cx="9398481" cy="6115990"/>
              <a:chOff x="0" y="687953"/>
              <a:chExt cx="7007962" cy="4160365"/>
            </a:xfrm>
          </p:grpSpPr>
          <p:sp>
            <p:nvSpPr>
              <p:cNvPr id="70" name="Freeform 69"/>
              <p:cNvSpPr/>
              <p:nvPr/>
            </p:nvSpPr>
            <p:spPr>
              <a:xfrm rot="5460522">
                <a:off x="3561872" y="3397257"/>
                <a:ext cx="311284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11284" y="0"/>
                    </a:lnTo>
                  </a:path>
                </a:pathLst>
              </a:custGeom>
              <a:noFill/>
              <a:ln>
                <a:solidFill>
                  <a:schemeClr val="accent4"/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Freeform 70"/>
              <p:cNvSpPr/>
              <p:nvPr/>
            </p:nvSpPr>
            <p:spPr>
              <a:xfrm rot="16200000" flipV="1">
                <a:off x="3574502" y="2163802"/>
                <a:ext cx="245784" cy="457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11257" y="0"/>
                    </a:lnTo>
                  </a:path>
                </a:pathLst>
              </a:custGeom>
              <a:noFill/>
              <a:ln>
                <a:solidFill>
                  <a:schemeClr val="tx2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Freeform 71"/>
              <p:cNvSpPr/>
              <p:nvPr/>
            </p:nvSpPr>
            <p:spPr>
              <a:xfrm>
                <a:off x="3148996" y="2371193"/>
                <a:ext cx="1131450" cy="812800"/>
              </a:xfrm>
              <a:custGeom>
                <a:avLst/>
                <a:gdLst>
                  <a:gd name="connsiteX0" fmla="*/ 0 w 812800"/>
                  <a:gd name="connsiteY0" fmla="*/ 135469 h 812800"/>
                  <a:gd name="connsiteX1" fmla="*/ 135469 w 812800"/>
                  <a:gd name="connsiteY1" fmla="*/ 0 h 812800"/>
                  <a:gd name="connsiteX2" fmla="*/ 677331 w 812800"/>
                  <a:gd name="connsiteY2" fmla="*/ 0 h 812800"/>
                  <a:gd name="connsiteX3" fmla="*/ 812800 w 812800"/>
                  <a:gd name="connsiteY3" fmla="*/ 135469 h 812800"/>
                  <a:gd name="connsiteX4" fmla="*/ 812800 w 812800"/>
                  <a:gd name="connsiteY4" fmla="*/ 677331 h 812800"/>
                  <a:gd name="connsiteX5" fmla="*/ 677331 w 812800"/>
                  <a:gd name="connsiteY5" fmla="*/ 812800 h 812800"/>
                  <a:gd name="connsiteX6" fmla="*/ 135469 w 812800"/>
                  <a:gd name="connsiteY6" fmla="*/ 812800 h 812800"/>
                  <a:gd name="connsiteX7" fmla="*/ 0 w 812800"/>
                  <a:gd name="connsiteY7" fmla="*/ 677331 h 812800"/>
                  <a:gd name="connsiteX8" fmla="*/ 0 w 812800"/>
                  <a:gd name="connsiteY8" fmla="*/ 135469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" h="812800">
                    <a:moveTo>
                      <a:pt x="0" y="135469"/>
                    </a:moveTo>
                    <a:cubicBezTo>
                      <a:pt x="0" y="60652"/>
                      <a:pt x="60652" y="0"/>
                      <a:pt x="135469" y="0"/>
                    </a:cubicBezTo>
                    <a:lnTo>
                      <a:pt x="677331" y="0"/>
                    </a:lnTo>
                    <a:cubicBezTo>
                      <a:pt x="752148" y="0"/>
                      <a:pt x="812800" y="60652"/>
                      <a:pt x="812800" y="135469"/>
                    </a:cubicBezTo>
                    <a:lnTo>
                      <a:pt x="812800" y="677331"/>
                    </a:lnTo>
                    <a:cubicBezTo>
                      <a:pt x="812800" y="752148"/>
                      <a:pt x="752148" y="812800"/>
                      <a:pt x="677331" y="812800"/>
                    </a:cubicBezTo>
                    <a:lnTo>
                      <a:pt x="135469" y="812800"/>
                    </a:lnTo>
                    <a:cubicBezTo>
                      <a:pt x="60652" y="812800"/>
                      <a:pt x="0" y="752148"/>
                      <a:pt x="0" y="677331"/>
                    </a:cubicBezTo>
                    <a:lnTo>
                      <a:pt x="0" y="135469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  <a:prstDash val="lgDashDot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5238" tIns="75238" rIns="75238" bIns="75238" numCol="1" spcCol="1270" anchor="ctr" anchorCtr="0">
                <a:noAutofit/>
              </a:bodyPr>
              <a:lstStyle/>
              <a:p>
                <a:pPr algn="ctr" defTabSz="795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dirty="0">
                    <a:solidFill>
                      <a:schemeClr val="accent3">
                        <a:lumMod val="50000"/>
                      </a:schemeClr>
                    </a:solidFill>
                  </a:rPr>
                  <a:t>BSC SYSTEMS</a:t>
                </a:r>
              </a:p>
              <a:p>
                <a:pPr algn="ctr" defTabSz="795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800" b="1" dirty="0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008522" y="1515382"/>
                <a:ext cx="1377937" cy="544576"/>
              </a:xfrm>
              <a:custGeom>
                <a:avLst/>
                <a:gdLst>
                  <a:gd name="connsiteX0" fmla="*/ 0 w 795641"/>
                  <a:gd name="connsiteY0" fmla="*/ 90764 h 544576"/>
                  <a:gd name="connsiteX1" fmla="*/ 90764 w 795641"/>
                  <a:gd name="connsiteY1" fmla="*/ 0 h 544576"/>
                  <a:gd name="connsiteX2" fmla="*/ 704877 w 795641"/>
                  <a:gd name="connsiteY2" fmla="*/ 0 h 544576"/>
                  <a:gd name="connsiteX3" fmla="*/ 795641 w 795641"/>
                  <a:gd name="connsiteY3" fmla="*/ 90764 h 544576"/>
                  <a:gd name="connsiteX4" fmla="*/ 795641 w 795641"/>
                  <a:gd name="connsiteY4" fmla="*/ 453812 h 544576"/>
                  <a:gd name="connsiteX5" fmla="*/ 704877 w 795641"/>
                  <a:gd name="connsiteY5" fmla="*/ 544576 h 544576"/>
                  <a:gd name="connsiteX6" fmla="*/ 90764 w 795641"/>
                  <a:gd name="connsiteY6" fmla="*/ 544576 h 544576"/>
                  <a:gd name="connsiteX7" fmla="*/ 0 w 795641"/>
                  <a:gd name="connsiteY7" fmla="*/ 453812 h 544576"/>
                  <a:gd name="connsiteX8" fmla="*/ 0 w 795641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641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704877" y="0"/>
                    </a:lnTo>
                    <a:cubicBezTo>
                      <a:pt x="755005" y="0"/>
                      <a:pt x="795641" y="40636"/>
                      <a:pt x="795641" y="90764"/>
                    </a:cubicBezTo>
                    <a:lnTo>
                      <a:pt x="795641" y="453812"/>
                    </a:lnTo>
                    <a:cubicBezTo>
                      <a:pt x="795641" y="503940"/>
                      <a:pt x="755005" y="544576"/>
                      <a:pt x="704877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144" tIns="62144" rIns="62144" bIns="62144" numCol="1" spcCol="1270" anchor="ctr" anchorCtr="0">
                <a:noAutofit/>
              </a:bodyPr>
              <a:lstStyle/>
              <a:p>
                <a:pPr algn="ctr" defTabSz="795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Coordinating </a:t>
                </a:r>
                <a:r>
                  <a:rPr lang="en-GB" sz="1800" b="1" dirty="0">
                    <a:solidFill>
                      <a:schemeClr val="tx2">
                        <a:lumMod val="75000"/>
                      </a:schemeClr>
                    </a:solidFill>
                  </a:rPr>
                  <a:t>Change</a:t>
                </a:r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12950467">
                <a:off x="3145934" y="1428839"/>
                <a:ext cx="29560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29560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Freeform 77"/>
              <p:cNvSpPr/>
              <p:nvPr/>
            </p:nvSpPr>
            <p:spPr>
              <a:xfrm>
                <a:off x="2588022" y="1080853"/>
                <a:ext cx="544577" cy="356136"/>
              </a:xfrm>
              <a:custGeom>
                <a:avLst/>
                <a:gdLst>
                  <a:gd name="connsiteX0" fmla="*/ 0 w 544576"/>
                  <a:gd name="connsiteY0" fmla="*/ 90764 h 544576"/>
                  <a:gd name="connsiteX1" fmla="*/ 90764 w 544576"/>
                  <a:gd name="connsiteY1" fmla="*/ 0 h 544576"/>
                  <a:gd name="connsiteX2" fmla="*/ 453812 w 544576"/>
                  <a:gd name="connsiteY2" fmla="*/ 0 h 544576"/>
                  <a:gd name="connsiteX3" fmla="*/ 544576 w 544576"/>
                  <a:gd name="connsiteY3" fmla="*/ 90764 h 544576"/>
                  <a:gd name="connsiteX4" fmla="*/ 544576 w 544576"/>
                  <a:gd name="connsiteY4" fmla="*/ 453812 h 544576"/>
                  <a:gd name="connsiteX5" fmla="*/ 453812 w 544576"/>
                  <a:gd name="connsiteY5" fmla="*/ 544576 h 544576"/>
                  <a:gd name="connsiteX6" fmla="*/ 90764 w 544576"/>
                  <a:gd name="connsiteY6" fmla="*/ 544576 h 544576"/>
                  <a:gd name="connsiteX7" fmla="*/ 0 w 544576"/>
                  <a:gd name="connsiteY7" fmla="*/ 453812 h 544576"/>
                  <a:gd name="connsiteX8" fmla="*/ 0 w 544576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576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453812" y="0"/>
                    </a:lnTo>
                    <a:cubicBezTo>
                      <a:pt x="503940" y="0"/>
                      <a:pt x="544576" y="40636"/>
                      <a:pt x="544576" y="90764"/>
                    </a:cubicBezTo>
                    <a:lnTo>
                      <a:pt x="544576" y="453812"/>
                    </a:lnTo>
                    <a:cubicBezTo>
                      <a:pt x="544576" y="503940"/>
                      <a:pt x="503940" y="544576"/>
                      <a:pt x="453812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444" tIns="49444" rIns="49444" bIns="49444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tx2">
                        <a:lumMod val="75000"/>
                      </a:schemeClr>
                    </a:solidFill>
                  </a:rPr>
                  <a:t>Rate of Change</a:t>
                </a: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4209611" y="1015278"/>
                <a:ext cx="731898" cy="461065"/>
              </a:xfrm>
              <a:custGeom>
                <a:avLst/>
                <a:gdLst>
                  <a:gd name="connsiteX0" fmla="*/ 0 w 1081108"/>
                  <a:gd name="connsiteY0" fmla="*/ 76846 h 461065"/>
                  <a:gd name="connsiteX1" fmla="*/ 76846 w 1081108"/>
                  <a:gd name="connsiteY1" fmla="*/ 0 h 461065"/>
                  <a:gd name="connsiteX2" fmla="*/ 1004262 w 1081108"/>
                  <a:gd name="connsiteY2" fmla="*/ 0 h 461065"/>
                  <a:gd name="connsiteX3" fmla="*/ 1081108 w 1081108"/>
                  <a:gd name="connsiteY3" fmla="*/ 76846 h 461065"/>
                  <a:gd name="connsiteX4" fmla="*/ 1081108 w 1081108"/>
                  <a:gd name="connsiteY4" fmla="*/ 384219 h 461065"/>
                  <a:gd name="connsiteX5" fmla="*/ 1004262 w 1081108"/>
                  <a:gd name="connsiteY5" fmla="*/ 461065 h 461065"/>
                  <a:gd name="connsiteX6" fmla="*/ 76846 w 1081108"/>
                  <a:gd name="connsiteY6" fmla="*/ 461065 h 461065"/>
                  <a:gd name="connsiteX7" fmla="*/ 0 w 1081108"/>
                  <a:gd name="connsiteY7" fmla="*/ 384219 h 461065"/>
                  <a:gd name="connsiteX8" fmla="*/ 0 w 1081108"/>
                  <a:gd name="connsiteY8" fmla="*/ 76846 h 46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108" h="461065">
                    <a:moveTo>
                      <a:pt x="0" y="76846"/>
                    </a:moveTo>
                    <a:cubicBezTo>
                      <a:pt x="0" y="34405"/>
                      <a:pt x="34405" y="0"/>
                      <a:pt x="76846" y="0"/>
                    </a:cubicBezTo>
                    <a:lnTo>
                      <a:pt x="1004262" y="0"/>
                    </a:lnTo>
                    <a:cubicBezTo>
                      <a:pt x="1046703" y="0"/>
                      <a:pt x="1081108" y="34405"/>
                      <a:pt x="1081108" y="76846"/>
                    </a:cubicBezTo>
                    <a:lnTo>
                      <a:pt x="1081108" y="384219"/>
                    </a:lnTo>
                    <a:cubicBezTo>
                      <a:pt x="1081108" y="426660"/>
                      <a:pt x="1046703" y="461065"/>
                      <a:pt x="1004262" y="461065"/>
                    </a:cubicBezTo>
                    <a:lnTo>
                      <a:pt x="76846" y="461065"/>
                    </a:lnTo>
                    <a:cubicBezTo>
                      <a:pt x="34405" y="461065"/>
                      <a:pt x="0" y="426660"/>
                      <a:pt x="0" y="384219"/>
                    </a:cubicBezTo>
                    <a:lnTo>
                      <a:pt x="0" y="7684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367" tIns="45367" rIns="45367" bIns="45367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tx2">
                        <a:lumMod val="75000"/>
                      </a:schemeClr>
                    </a:solidFill>
                  </a:rPr>
                  <a:t>Regulatory Changes</a:t>
                </a: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654758" y="2541880"/>
                <a:ext cx="1170992" cy="544576"/>
              </a:xfrm>
              <a:custGeom>
                <a:avLst/>
                <a:gdLst>
                  <a:gd name="connsiteX0" fmla="*/ 0 w 795641"/>
                  <a:gd name="connsiteY0" fmla="*/ 90764 h 544576"/>
                  <a:gd name="connsiteX1" fmla="*/ 90764 w 795641"/>
                  <a:gd name="connsiteY1" fmla="*/ 0 h 544576"/>
                  <a:gd name="connsiteX2" fmla="*/ 704877 w 795641"/>
                  <a:gd name="connsiteY2" fmla="*/ 0 h 544576"/>
                  <a:gd name="connsiteX3" fmla="*/ 795641 w 795641"/>
                  <a:gd name="connsiteY3" fmla="*/ 90764 h 544576"/>
                  <a:gd name="connsiteX4" fmla="*/ 795641 w 795641"/>
                  <a:gd name="connsiteY4" fmla="*/ 453812 h 544576"/>
                  <a:gd name="connsiteX5" fmla="*/ 704877 w 795641"/>
                  <a:gd name="connsiteY5" fmla="*/ 544576 h 544576"/>
                  <a:gd name="connsiteX6" fmla="*/ 90764 w 795641"/>
                  <a:gd name="connsiteY6" fmla="*/ 544576 h 544576"/>
                  <a:gd name="connsiteX7" fmla="*/ 0 w 795641"/>
                  <a:gd name="connsiteY7" fmla="*/ 453812 h 544576"/>
                  <a:gd name="connsiteX8" fmla="*/ 0 w 795641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641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704877" y="0"/>
                    </a:lnTo>
                    <a:cubicBezTo>
                      <a:pt x="755005" y="0"/>
                      <a:pt x="795641" y="40636"/>
                      <a:pt x="795641" y="90764"/>
                    </a:cubicBezTo>
                    <a:lnTo>
                      <a:pt x="795641" y="453812"/>
                    </a:lnTo>
                    <a:cubicBezTo>
                      <a:pt x="795641" y="503940"/>
                      <a:pt x="755005" y="544576"/>
                      <a:pt x="704877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144" tIns="62144" rIns="62144" bIns="62144" numCol="1" spcCol="1270" anchor="ctr" anchorCtr="0">
                <a:noAutofit/>
              </a:bodyPr>
              <a:lstStyle/>
              <a:p>
                <a:pPr algn="ctr" defTabSz="795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Processing Capacity</a:t>
                </a:r>
                <a:endParaRPr lang="en-GB" sz="1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 rot="18035251">
                <a:off x="5095389" y="2106414"/>
                <a:ext cx="806824" cy="17098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484168" y="0"/>
                    </a:ln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2" name="Freeform 81"/>
              <p:cNvSpPr/>
              <p:nvPr/>
            </p:nvSpPr>
            <p:spPr>
              <a:xfrm>
                <a:off x="5192672" y="1696340"/>
                <a:ext cx="800504" cy="544576"/>
              </a:xfrm>
              <a:custGeom>
                <a:avLst/>
                <a:gdLst>
                  <a:gd name="connsiteX0" fmla="*/ 0 w 800504"/>
                  <a:gd name="connsiteY0" fmla="*/ 90764 h 544576"/>
                  <a:gd name="connsiteX1" fmla="*/ 90764 w 800504"/>
                  <a:gd name="connsiteY1" fmla="*/ 0 h 544576"/>
                  <a:gd name="connsiteX2" fmla="*/ 709740 w 800504"/>
                  <a:gd name="connsiteY2" fmla="*/ 0 h 544576"/>
                  <a:gd name="connsiteX3" fmla="*/ 800504 w 800504"/>
                  <a:gd name="connsiteY3" fmla="*/ 90764 h 544576"/>
                  <a:gd name="connsiteX4" fmla="*/ 800504 w 800504"/>
                  <a:gd name="connsiteY4" fmla="*/ 453812 h 544576"/>
                  <a:gd name="connsiteX5" fmla="*/ 709740 w 800504"/>
                  <a:gd name="connsiteY5" fmla="*/ 544576 h 544576"/>
                  <a:gd name="connsiteX6" fmla="*/ 90764 w 800504"/>
                  <a:gd name="connsiteY6" fmla="*/ 544576 h 544576"/>
                  <a:gd name="connsiteX7" fmla="*/ 0 w 800504"/>
                  <a:gd name="connsiteY7" fmla="*/ 453812 h 544576"/>
                  <a:gd name="connsiteX8" fmla="*/ 0 w 800504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504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709740" y="0"/>
                    </a:lnTo>
                    <a:cubicBezTo>
                      <a:pt x="759868" y="0"/>
                      <a:pt x="800504" y="40636"/>
                      <a:pt x="800504" y="90764"/>
                    </a:cubicBezTo>
                    <a:lnTo>
                      <a:pt x="800504" y="453812"/>
                    </a:lnTo>
                    <a:cubicBezTo>
                      <a:pt x="800504" y="503940"/>
                      <a:pt x="759868" y="544576"/>
                      <a:pt x="709740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444" tIns="49444" rIns="49444" bIns="49444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accent5">
                        <a:lumMod val="75000"/>
                      </a:schemeClr>
                    </a:solidFill>
                  </a:rPr>
                  <a:t>New participants</a:t>
                </a: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867459" y="2774298"/>
                <a:ext cx="451881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451881" y="0"/>
                    </a:ln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5" name="Freeform 84"/>
              <p:cNvSpPr/>
              <p:nvPr/>
            </p:nvSpPr>
            <p:spPr>
              <a:xfrm>
                <a:off x="6209745" y="2718099"/>
                <a:ext cx="798217" cy="544576"/>
              </a:xfrm>
              <a:custGeom>
                <a:avLst/>
                <a:gdLst>
                  <a:gd name="connsiteX0" fmla="*/ 0 w 798217"/>
                  <a:gd name="connsiteY0" fmla="*/ 90764 h 544576"/>
                  <a:gd name="connsiteX1" fmla="*/ 90764 w 798217"/>
                  <a:gd name="connsiteY1" fmla="*/ 0 h 544576"/>
                  <a:gd name="connsiteX2" fmla="*/ 707453 w 798217"/>
                  <a:gd name="connsiteY2" fmla="*/ 0 h 544576"/>
                  <a:gd name="connsiteX3" fmla="*/ 798217 w 798217"/>
                  <a:gd name="connsiteY3" fmla="*/ 90764 h 544576"/>
                  <a:gd name="connsiteX4" fmla="*/ 798217 w 798217"/>
                  <a:gd name="connsiteY4" fmla="*/ 453812 h 544576"/>
                  <a:gd name="connsiteX5" fmla="*/ 707453 w 798217"/>
                  <a:gd name="connsiteY5" fmla="*/ 544576 h 544576"/>
                  <a:gd name="connsiteX6" fmla="*/ 90764 w 798217"/>
                  <a:gd name="connsiteY6" fmla="*/ 544576 h 544576"/>
                  <a:gd name="connsiteX7" fmla="*/ 0 w 798217"/>
                  <a:gd name="connsiteY7" fmla="*/ 453812 h 544576"/>
                  <a:gd name="connsiteX8" fmla="*/ 0 w 798217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217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707453" y="0"/>
                    </a:lnTo>
                    <a:cubicBezTo>
                      <a:pt x="757581" y="0"/>
                      <a:pt x="798217" y="40636"/>
                      <a:pt x="798217" y="90764"/>
                    </a:cubicBezTo>
                    <a:lnTo>
                      <a:pt x="798217" y="453812"/>
                    </a:lnTo>
                    <a:cubicBezTo>
                      <a:pt x="798217" y="503940"/>
                      <a:pt x="757581" y="544576"/>
                      <a:pt x="707453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444" tIns="49444" rIns="49444" bIns="49444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accent5">
                        <a:lumMod val="75000"/>
                      </a:schemeClr>
                    </a:solidFill>
                  </a:rPr>
                  <a:t>More granular data</a:t>
                </a:r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3221748" flipV="1">
                <a:off x="5187884" y="3258016"/>
                <a:ext cx="464015" cy="384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56743" y="0"/>
                    </a:ln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  <a:headEnd type="triangl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7" name="Freeform 86"/>
              <p:cNvSpPr/>
              <p:nvPr/>
            </p:nvSpPr>
            <p:spPr>
              <a:xfrm>
                <a:off x="5255325" y="3518759"/>
                <a:ext cx="1041114" cy="544576"/>
              </a:xfrm>
              <a:custGeom>
                <a:avLst/>
                <a:gdLst>
                  <a:gd name="connsiteX0" fmla="*/ 0 w 1041114"/>
                  <a:gd name="connsiteY0" fmla="*/ 90764 h 544576"/>
                  <a:gd name="connsiteX1" fmla="*/ 90764 w 1041114"/>
                  <a:gd name="connsiteY1" fmla="*/ 0 h 544576"/>
                  <a:gd name="connsiteX2" fmla="*/ 950350 w 1041114"/>
                  <a:gd name="connsiteY2" fmla="*/ 0 h 544576"/>
                  <a:gd name="connsiteX3" fmla="*/ 1041114 w 1041114"/>
                  <a:gd name="connsiteY3" fmla="*/ 90764 h 544576"/>
                  <a:gd name="connsiteX4" fmla="*/ 1041114 w 1041114"/>
                  <a:gd name="connsiteY4" fmla="*/ 453812 h 544576"/>
                  <a:gd name="connsiteX5" fmla="*/ 950350 w 1041114"/>
                  <a:gd name="connsiteY5" fmla="*/ 544576 h 544576"/>
                  <a:gd name="connsiteX6" fmla="*/ 90764 w 1041114"/>
                  <a:gd name="connsiteY6" fmla="*/ 544576 h 544576"/>
                  <a:gd name="connsiteX7" fmla="*/ 0 w 1041114"/>
                  <a:gd name="connsiteY7" fmla="*/ 453812 h 544576"/>
                  <a:gd name="connsiteX8" fmla="*/ 0 w 1041114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114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950350" y="0"/>
                    </a:lnTo>
                    <a:cubicBezTo>
                      <a:pt x="1000478" y="0"/>
                      <a:pt x="1041114" y="40636"/>
                      <a:pt x="1041114" y="90764"/>
                    </a:cubicBezTo>
                    <a:lnTo>
                      <a:pt x="1041114" y="453812"/>
                    </a:lnTo>
                    <a:cubicBezTo>
                      <a:pt x="1041114" y="503940"/>
                      <a:pt x="1000478" y="544576"/>
                      <a:pt x="950350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444" tIns="49444" rIns="49444" bIns="49444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accent5">
                        <a:lumMod val="75000"/>
                      </a:schemeClr>
                    </a:solidFill>
                  </a:rPr>
                  <a:t>More frequent processing</a:t>
                </a: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060177" y="3467162"/>
                <a:ext cx="1326282" cy="544576"/>
              </a:xfrm>
              <a:custGeom>
                <a:avLst/>
                <a:gdLst>
                  <a:gd name="connsiteX0" fmla="*/ 0 w 795641"/>
                  <a:gd name="connsiteY0" fmla="*/ 90764 h 544576"/>
                  <a:gd name="connsiteX1" fmla="*/ 90764 w 795641"/>
                  <a:gd name="connsiteY1" fmla="*/ 0 h 544576"/>
                  <a:gd name="connsiteX2" fmla="*/ 704877 w 795641"/>
                  <a:gd name="connsiteY2" fmla="*/ 0 h 544576"/>
                  <a:gd name="connsiteX3" fmla="*/ 795641 w 795641"/>
                  <a:gd name="connsiteY3" fmla="*/ 90764 h 544576"/>
                  <a:gd name="connsiteX4" fmla="*/ 795641 w 795641"/>
                  <a:gd name="connsiteY4" fmla="*/ 453812 h 544576"/>
                  <a:gd name="connsiteX5" fmla="*/ 704877 w 795641"/>
                  <a:gd name="connsiteY5" fmla="*/ 544576 h 544576"/>
                  <a:gd name="connsiteX6" fmla="*/ 90764 w 795641"/>
                  <a:gd name="connsiteY6" fmla="*/ 544576 h 544576"/>
                  <a:gd name="connsiteX7" fmla="*/ 0 w 795641"/>
                  <a:gd name="connsiteY7" fmla="*/ 453812 h 544576"/>
                  <a:gd name="connsiteX8" fmla="*/ 0 w 795641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641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704877" y="0"/>
                    </a:lnTo>
                    <a:cubicBezTo>
                      <a:pt x="755005" y="0"/>
                      <a:pt x="795641" y="40636"/>
                      <a:pt x="795641" y="90764"/>
                    </a:cubicBezTo>
                    <a:lnTo>
                      <a:pt x="795641" y="453812"/>
                    </a:lnTo>
                    <a:cubicBezTo>
                      <a:pt x="795641" y="503940"/>
                      <a:pt x="755005" y="544576"/>
                      <a:pt x="704877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144" tIns="62144" rIns="62144" bIns="62144" numCol="1" spcCol="1270" anchor="ctr" anchorCtr="0">
                <a:noAutofit/>
              </a:bodyPr>
              <a:lstStyle/>
              <a:p>
                <a:pPr algn="ctr" defTabSz="795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dirty="0">
                    <a:solidFill>
                      <a:schemeClr val="accent4"/>
                    </a:solidFill>
                  </a:rPr>
                  <a:t>Increasing Complexity</a:t>
                </a:r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2819486">
                <a:off x="4050895" y="4139032"/>
                <a:ext cx="289686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289686" y="0"/>
                    </a:lnTo>
                  </a:path>
                </a:pathLst>
              </a:cu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6" name="Freeform 95"/>
              <p:cNvSpPr/>
              <p:nvPr/>
            </p:nvSpPr>
            <p:spPr>
              <a:xfrm rot="8214445">
                <a:off x="3103587" y="4139033"/>
                <a:ext cx="290488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290488" y="0"/>
                    </a:lnTo>
                  </a:path>
                </a:pathLst>
              </a:cu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7" name="Freeform 96"/>
              <p:cNvSpPr/>
              <p:nvPr/>
            </p:nvSpPr>
            <p:spPr>
              <a:xfrm>
                <a:off x="2442173" y="4303742"/>
                <a:ext cx="773988" cy="544576"/>
              </a:xfrm>
              <a:custGeom>
                <a:avLst/>
                <a:gdLst>
                  <a:gd name="connsiteX0" fmla="*/ 0 w 773989"/>
                  <a:gd name="connsiteY0" fmla="*/ 90764 h 544576"/>
                  <a:gd name="connsiteX1" fmla="*/ 90764 w 773989"/>
                  <a:gd name="connsiteY1" fmla="*/ 0 h 544576"/>
                  <a:gd name="connsiteX2" fmla="*/ 683225 w 773989"/>
                  <a:gd name="connsiteY2" fmla="*/ 0 h 544576"/>
                  <a:gd name="connsiteX3" fmla="*/ 773989 w 773989"/>
                  <a:gd name="connsiteY3" fmla="*/ 90764 h 544576"/>
                  <a:gd name="connsiteX4" fmla="*/ 773989 w 773989"/>
                  <a:gd name="connsiteY4" fmla="*/ 453812 h 544576"/>
                  <a:gd name="connsiteX5" fmla="*/ 683225 w 773989"/>
                  <a:gd name="connsiteY5" fmla="*/ 544576 h 544576"/>
                  <a:gd name="connsiteX6" fmla="*/ 90764 w 773989"/>
                  <a:gd name="connsiteY6" fmla="*/ 544576 h 544576"/>
                  <a:gd name="connsiteX7" fmla="*/ 0 w 773989"/>
                  <a:gd name="connsiteY7" fmla="*/ 453812 h 544576"/>
                  <a:gd name="connsiteX8" fmla="*/ 0 w 773989"/>
                  <a:gd name="connsiteY8" fmla="*/ 90764 h 5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3989" h="544576">
                    <a:moveTo>
                      <a:pt x="0" y="90764"/>
                    </a:moveTo>
                    <a:cubicBezTo>
                      <a:pt x="0" y="40636"/>
                      <a:pt x="40636" y="0"/>
                      <a:pt x="90764" y="0"/>
                    </a:cubicBezTo>
                    <a:lnTo>
                      <a:pt x="683225" y="0"/>
                    </a:lnTo>
                    <a:cubicBezTo>
                      <a:pt x="733353" y="0"/>
                      <a:pt x="773989" y="40636"/>
                      <a:pt x="773989" y="90764"/>
                    </a:cubicBezTo>
                    <a:lnTo>
                      <a:pt x="773989" y="453812"/>
                    </a:lnTo>
                    <a:cubicBezTo>
                      <a:pt x="773989" y="503940"/>
                      <a:pt x="733353" y="544576"/>
                      <a:pt x="683225" y="544576"/>
                    </a:cubicBezTo>
                    <a:lnTo>
                      <a:pt x="90764" y="544576"/>
                    </a:lnTo>
                    <a:cubicBezTo>
                      <a:pt x="40636" y="544576"/>
                      <a:pt x="0" y="503940"/>
                      <a:pt x="0" y="453812"/>
                    </a:cubicBezTo>
                    <a:lnTo>
                      <a:pt x="0" y="9076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444" tIns="49444" rIns="49444" bIns="49444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accent4"/>
                    </a:solidFill>
                  </a:rPr>
                  <a:t>Operational Cost</a:t>
                </a: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1245536" y="2556483"/>
                <a:ext cx="1498019" cy="405241"/>
              </a:xfrm>
              <a:custGeom>
                <a:avLst/>
                <a:gdLst>
                  <a:gd name="connsiteX0" fmla="*/ 0 w 949240"/>
                  <a:gd name="connsiteY0" fmla="*/ 67542 h 405241"/>
                  <a:gd name="connsiteX1" fmla="*/ 67542 w 949240"/>
                  <a:gd name="connsiteY1" fmla="*/ 0 h 405241"/>
                  <a:gd name="connsiteX2" fmla="*/ 881698 w 949240"/>
                  <a:gd name="connsiteY2" fmla="*/ 0 h 405241"/>
                  <a:gd name="connsiteX3" fmla="*/ 949240 w 949240"/>
                  <a:gd name="connsiteY3" fmla="*/ 67542 h 405241"/>
                  <a:gd name="connsiteX4" fmla="*/ 949240 w 949240"/>
                  <a:gd name="connsiteY4" fmla="*/ 337699 h 405241"/>
                  <a:gd name="connsiteX5" fmla="*/ 881698 w 949240"/>
                  <a:gd name="connsiteY5" fmla="*/ 405241 h 405241"/>
                  <a:gd name="connsiteX6" fmla="*/ 67542 w 949240"/>
                  <a:gd name="connsiteY6" fmla="*/ 405241 h 405241"/>
                  <a:gd name="connsiteX7" fmla="*/ 0 w 949240"/>
                  <a:gd name="connsiteY7" fmla="*/ 337699 h 405241"/>
                  <a:gd name="connsiteX8" fmla="*/ 0 w 949240"/>
                  <a:gd name="connsiteY8" fmla="*/ 67542 h 40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9240" h="405241">
                    <a:moveTo>
                      <a:pt x="0" y="67542"/>
                    </a:moveTo>
                    <a:cubicBezTo>
                      <a:pt x="0" y="30240"/>
                      <a:pt x="30240" y="0"/>
                      <a:pt x="67542" y="0"/>
                    </a:cubicBezTo>
                    <a:lnTo>
                      <a:pt x="881698" y="0"/>
                    </a:lnTo>
                    <a:cubicBezTo>
                      <a:pt x="919000" y="0"/>
                      <a:pt x="949240" y="30240"/>
                      <a:pt x="949240" y="67542"/>
                    </a:cubicBezTo>
                    <a:lnTo>
                      <a:pt x="949240" y="337699"/>
                    </a:lnTo>
                    <a:cubicBezTo>
                      <a:pt x="949240" y="375001"/>
                      <a:pt x="919000" y="405241"/>
                      <a:pt x="881698" y="405241"/>
                    </a:cubicBezTo>
                    <a:lnTo>
                      <a:pt x="67542" y="405241"/>
                    </a:lnTo>
                    <a:cubicBezTo>
                      <a:pt x="30240" y="405241"/>
                      <a:pt x="0" y="375001"/>
                      <a:pt x="0" y="337699"/>
                    </a:cubicBezTo>
                    <a:lnTo>
                      <a:pt x="0" y="6754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342" tIns="55342" rIns="55342" bIns="55342" numCol="1" spcCol="1270" anchor="ctr" anchorCtr="0">
                <a:noAutofit/>
              </a:bodyPr>
              <a:lstStyle/>
              <a:p>
                <a:pPr algn="ctr" defTabSz="795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b="1" dirty="0">
                    <a:solidFill>
                      <a:schemeClr val="accent6">
                        <a:lumMod val="75000"/>
                      </a:schemeClr>
                    </a:solidFill>
                  </a:rPr>
                  <a:t>Disruptive Technologies</a:t>
                </a: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1148418" y="3387961"/>
                <a:ext cx="792023" cy="405241"/>
              </a:xfrm>
              <a:custGeom>
                <a:avLst/>
                <a:gdLst>
                  <a:gd name="connsiteX0" fmla="*/ 0 w 792023"/>
                  <a:gd name="connsiteY0" fmla="*/ 67542 h 405241"/>
                  <a:gd name="connsiteX1" fmla="*/ 67542 w 792023"/>
                  <a:gd name="connsiteY1" fmla="*/ 0 h 405241"/>
                  <a:gd name="connsiteX2" fmla="*/ 724481 w 792023"/>
                  <a:gd name="connsiteY2" fmla="*/ 0 h 405241"/>
                  <a:gd name="connsiteX3" fmla="*/ 792023 w 792023"/>
                  <a:gd name="connsiteY3" fmla="*/ 67542 h 405241"/>
                  <a:gd name="connsiteX4" fmla="*/ 792023 w 792023"/>
                  <a:gd name="connsiteY4" fmla="*/ 337699 h 405241"/>
                  <a:gd name="connsiteX5" fmla="*/ 724481 w 792023"/>
                  <a:gd name="connsiteY5" fmla="*/ 405241 h 405241"/>
                  <a:gd name="connsiteX6" fmla="*/ 67542 w 792023"/>
                  <a:gd name="connsiteY6" fmla="*/ 405241 h 405241"/>
                  <a:gd name="connsiteX7" fmla="*/ 0 w 792023"/>
                  <a:gd name="connsiteY7" fmla="*/ 337699 h 405241"/>
                  <a:gd name="connsiteX8" fmla="*/ 0 w 792023"/>
                  <a:gd name="connsiteY8" fmla="*/ 67542 h 40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023" h="405241">
                    <a:moveTo>
                      <a:pt x="0" y="67542"/>
                    </a:moveTo>
                    <a:cubicBezTo>
                      <a:pt x="0" y="30240"/>
                      <a:pt x="30240" y="0"/>
                      <a:pt x="67542" y="0"/>
                    </a:cubicBezTo>
                    <a:lnTo>
                      <a:pt x="724481" y="0"/>
                    </a:lnTo>
                    <a:cubicBezTo>
                      <a:pt x="761783" y="0"/>
                      <a:pt x="792023" y="30240"/>
                      <a:pt x="792023" y="67542"/>
                    </a:cubicBezTo>
                    <a:lnTo>
                      <a:pt x="792023" y="337699"/>
                    </a:lnTo>
                    <a:cubicBezTo>
                      <a:pt x="792023" y="375001"/>
                      <a:pt x="761783" y="405241"/>
                      <a:pt x="724481" y="405241"/>
                    </a:cubicBezTo>
                    <a:lnTo>
                      <a:pt x="67542" y="405241"/>
                    </a:lnTo>
                    <a:cubicBezTo>
                      <a:pt x="30240" y="405241"/>
                      <a:pt x="0" y="375001"/>
                      <a:pt x="0" y="337699"/>
                    </a:cubicBezTo>
                    <a:lnTo>
                      <a:pt x="0" y="6754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42" tIns="42642" rIns="42642" bIns="42642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accent6">
                        <a:lumMod val="75000"/>
                      </a:schemeClr>
                    </a:solidFill>
                  </a:rPr>
                  <a:t>Smart meters</a:t>
                </a:r>
              </a:p>
            </p:txBody>
          </p:sp>
          <p:sp>
            <p:nvSpPr>
              <p:cNvPr id="100" name="Freeform 99"/>
              <p:cNvSpPr/>
              <p:nvPr/>
            </p:nvSpPr>
            <p:spPr>
              <a:xfrm rot="10800000">
                <a:off x="774533" y="2718099"/>
                <a:ext cx="412110" cy="457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40105" y="0"/>
                    </a:ln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Freeform 100"/>
              <p:cNvSpPr/>
              <p:nvPr/>
            </p:nvSpPr>
            <p:spPr>
              <a:xfrm>
                <a:off x="0" y="2694417"/>
                <a:ext cx="774555" cy="405241"/>
              </a:xfrm>
              <a:custGeom>
                <a:avLst/>
                <a:gdLst>
                  <a:gd name="connsiteX0" fmla="*/ 0 w 894561"/>
                  <a:gd name="connsiteY0" fmla="*/ 67542 h 405241"/>
                  <a:gd name="connsiteX1" fmla="*/ 67542 w 894561"/>
                  <a:gd name="connsiteY1" fmla="*/ 0 h 405241"/>
                  <a:gd name="connsiteX2" fmla="*/ 827019 w 894561"/>
                  <a:gd name="connsiteY2" fmla="*/ 0 h 405241"/>
                  <a:gd name="connsiteX3" fmla="*/ 894561 w 894561"/>
                  <a:gd name="connsiteY3" fmla="*/ 67542 h 405241"/>
                  <a:gd name="connsiteX4" fmla="*/ 894561 w 894561"/>
                  <a:gd name="connsiteY4" fmla="*/ 337699 h 405241"/>
                  <a:gd name="connsiteX5" fmla="*/ 827019 w 894561"/>
                  <a:gd name="connsiteY5" fmla="*/ 405241 h 405241"/>
                  <a:gd name="connsiteX6" fmla="*/ 67542 w 894561"/>
                  <a:gd name="connsiteY6" fmla="*/ 405241 h 405241"/>
                  <a:gd name="connsiteX7" fmla="*/ 0 w 894561"/>
                  <a:gd name="connsiteY7" fmla="*/ 337699 h 405241"/>
                  <a:gd name="connsiteX8" fmla="*/ 0 w 894561"/>
                  <a:gd name="connsiteY8" fmla="*/ 67542 h 40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4561" h="405241">
                    <a:moveTo>
                      <a:pt x="0" y="67542"/>
                    </a:moveTo>
                    <a:cubicBezTo>
                      <a:pt x="0" y="30240"/>
                      <a:pt x="30240" y="0"/>
                      <a:pt x="67542" y="0"/>
                    </a:cubicBezTo>
                    <a:lnTo>
                      <a:pt x="827019" y="0"/>
                    </a:lnTo>
                    <a:cubicBezTo>
                      <a:pt x="864321" y="0"/>
                      <a:pt x="894561" y="30240"/>
                      <a:pt x="894561" y="67542"/>
                    </a:cubicBezTo>
                    <a:lnTo>
                      <a:pt x="894561" y="337699"/>
                    </a:lnTo>
                    <a:cubicBezTo>
                      <a:pt x="894561" y="375001"/>
                      <a:pt x="864321" y="405241"/>
                      <a:pt x="827019" y="405241"/>
                    </a:cubicBezTo>
                    <a:lnTo>
                      <a:pt x="67542" y="405241"/>
                    </a:lnTo>
                    <a:cubicBezTo>
                      <a:pt x="30240" y="405241"/>
                      <a:pt x="0" y="375001"/>
                      <a:pt x="0" y="337699"/>
                    </a:cubicBezTo>
                    <a:lnTo>
                      <a:pt x="0" y="6754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42" tIns="42642" rIns="42642" bIns="42642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Block chain,  </a:t>
                </a:r>
                <a:r>
                  <a:rPr lang="en-GB" sz="1100" dirty="0">
                    <a:solidFill>
                      <a:schemeClr val="accent6">
                        <a:lumMod val="75000"/>
                      </a:schemeClr>
                    </a:solidFill>
                  </a:rPr>
                  <a:t>Peer to Peer</a:t>
                </a:r>
              </a:p>
            </p:txBody>
          </p:sp>
          <p:sp>
            <p:nvSpPr>
              <p:cNvPr id="102" name="Freeform 101"/>
              <p:cNvSpPr/>
              <p:nvPr/>
            </p:nvSpPr>
            <p:spPr>
              <a:xfrm rot="14158530">
                <a:off x="1642884" y="2267643"/>
                <a:ext cx="491973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491973" y="0"/>
                    </a:ln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3" name="Freeform 102"/>
              <p:cNvSpPr/>
              <p:nvPr/>
            </p:nvSpPr>
            <p:spPr>
              <a:xfrm>
                <a:off x="1148977" y="1761985"/>
                <a:ext cx="790905" cy="405241"/>
              </a:xfrm>
              <a:custGeom>
                <a:avLst/>
                <a:gdLst>
                  <a:gd name="connsiteX0" fmla="*/ 0 w 790905"/>
                  <a:gd name="connsiteY0" fmla="*/ 67542 h 405241"/>
                  <a:gd name="connsiteX1" fmla="*/ 67542 w 790905"/>
                  <a:gd name="connsiteY1" fmla="*/ 0 h 405241"/>
                  <a:gd name="connsiteX2" fmla="*/ 723363 w 790905"/>
                  <a:gd name="connsiteY2" fmla="*/ 0 h 405241"/>
                  <a:gd name="connsiteX3" fmla="*/ 790905 w 790905"/>
                  <a:gd name="connsiteY3" fmla="*/ 67542 h 405241"/>
                  <a:gd name="connsiteX4" fmla="*/ 790905 w 790905"/>
                  <a:gd name="connsiteY4" fmla="*/ 337699 h 405241"/>
                  <a:gd name="connsiteX5" fmla="*/ 723363 w 790905"/>
                  <a:gd name="connsiteY5" fmla="*/ 405241 h 405241"/>
                  <a:gd name="connsiteX6" fmla="*/ 67542 w 790905"/>
                  <a:gd name="connsiteY6" fmla="*/ 405241 h 405241"/>
                  <a:gd name="connsiteX7" fmla="*/ 0 w 790905"/>
                  <a:gd name="connsiteY7" fmla="*/ 337699 h 405241"/>
                  <a:gd name="connsiteX8" fmla="*/ 0 w 790905"/>
                  <a:gd name="connsiteY8" fmla="*/ 67542 h 40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905" h="405241">
                    <a:moveTo>
                      <a:pt x="0" y="67542"/>
                    </a:moveTo>
                    <a:cubicBezTo>
                      <a:pt x="0" y="30240"/>
                      <a:pt x="30240" y="0"/>
                      <a:pt x="67542" y="0"/>
                    </a:cubicBezTo>
                    <a:lnTo>
                      <a:pt x="723363" y="0"/>
                    </a:lnTo>
                    <a:cubicBezTo>
                      <a:pt x="760665" y="0"/>
                      <a:pt x="790905" y="30240"/>
                      <a:pt x="790905" y="67542"/>
                    </a:cubicBezTo>
                    <a:lnTo>
                      <a:pt x="790905" y="337699"/>
                    </a:lnTo>
                    <a:cubicBezTo>
                      <a:pt x="790905" y="375001"/>
                      <a:pt x="760665" y="405241"/>
                      <a:pt x="723363" y="405241"/>
                    </a:cubicBezTo>
                    <a:lnTo>
                      <a:pt x="67542" y="405241"/>
                    </a:lnTo>
                    <a:cubicBezTo>
                      <a:pt x="30240" y="405241"/>
                      <a:pt x="0" y="375001"/>
                      <a:pt x="0" y="337699"/>
                    </a:cubicBezTo>
                    <a:lnTo>
                      <a:pt x="0" y="6754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42" tIns="42642" rIns="42642" bIns="42642" numCol="1" spcCol="1270" anchor="ctr" anchorCtr="0">
                <a:noAutofit/>
              </a:bodyPr>
              <a:lstStyle/>
              <a:p>
                <a:pPr algn="ctr" defTabSz="5111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dirty="0">
                    <a:solidFill>
                      <a:schemeClr val="accent6">
                        <a:lumMod val="75000"/>
                      </a:schemeClr>
                    </a:solidFill>
                  </a:rPr>
                  <a:t>Electric Vehicles</a:t>
                </a:r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3413548" y="2866638"/>
                <a:ext cx="575584" cy="232591"/>
              </a:xfrm>
              <a:custGeom>
                <a:avLst/>
                <a:gdLst>
                  <a:gd name="T0" fmla="*/ 1444 w 3402"/>
                  <a:gd name="T1" fmla="*/ 2042 h 2514"/>
                  <a:gd name="T2" fmla="*/ 1444 w 3402"/>
                  <a:gd name="T3" fmla="*/ 452 h 2514"/>
                  <a:gd name="T4" fmla="*/ 175 w 3402"/>
                  <a:gd name="T5" fmla="*/ 1861 h 2514"/>
                  <a:gd name="T6" fmla="*/ 175 w 3402"/>
                  <a:gd name="T7" fmla="*/ 1682 h 2514"/>
                  <a:gd name="T8" fmla="*/ 175 w 3402"/>
                  <a:gd name="T9" fmla="*/ 1333 h 2514"/>
                  <a:gd name="T10" fmla="*/ 1961 w 3402"/>
                  <a:gd name="T11" fmla="*/ 1084 h 2514"/>
                  <a:gd name="T12" fmla="*/ 1961 w 3402"/>
                  <a:gd name="T13" fmla="*/ 631 h 2514"/>
                  <a:gd name="T14" fmla="*/ 1444 w 3402"/>
                  <a:gd name="T15" fmla="*/ 906 h 2514"/>
                  <a:gd name="T16" fmla="*/ 175 w 3402"/>
                  <a:gd name="T17" fmla="*/ 1141 h 2514"/>
                  <a:gd name="T18" fmla="*/ 1961 w 3402"/>
                  <a:gd name="T19" fmla="*/ 1765 h 2514"/>
                  <a:gd name="T20" fmla="*/ 1961 w 3402"/>
                  <a:gd name="T21" fmla="*/ 1311 h 2514"/>
                  <a:gd name="T22" fmla="*/ 1444 w 3402"/>
                  <a:gd name="T23" fmla="*/ 1539 h 2514"/>
                  <a:gd name="T24" fmla="*/ 175 w 3402"/>
                  <a:gd name="T25" fmla="*/ 1507 h 2514"/>
                  <a:gd name="T26" fmla="*/ 2939 w 3402"/>
                  <a:gd name="T27" fmla="*/ 1541 h 2514"/>
                  <a:gd name="T28" fmla="*/ 2939 w 3402"/>
                  <a:gd name="T29" fmla="*/ 899 h 2514"/>
                  <a:gd name="T30" fmla="*/ 2939 w 3402"/>
                  <a:gd name="T31" fmla="*/ 1333 h 2514"/>
                  <a:gd name="T32" fmla="*/ 2939 w 3402"/>
                  <a:gd name="T33" fmla="*/ 1107 h 2514"/>
                  <a:gd name="T34" fmla="*/ 2939 w 3402"/>
                  <a:gd name="T35" fmla="*/ 698 h 2514"/>
                  <a:gd name="T36" fmla="*/ 2882 w 3402"/>
                  <a:gd name="T37" fmla="*/ 175 h 2514"/>
                  <a:gd name="T38" fmla="*/ 2820 w 3402"/>
                  <a:gd name="T39" fmla="*/ 163 h 2514"/>
                  <a:gd name="T40" fmla="*/ 2775 w 3402"/>
                  <a:gd name="T41" fmla="*/ 170 h 2514"/>
                  <a:gd name="T42" fmla="*/ 2343 w 3402"/>
                  <a:gd name="T43" fmla="*/ 338 h 2514"/>
                  <a:gd name="T44" fmla="*/ 2310 w 3402"/>
                  <a:gd name="T45" fmla="*/ 416 h 2514"/>
                  <a:gd name="T46" fmla="*/ 3402 w 3402"/>
                  <a:gd name="T47" fmla="*/ 2161 h 2514"/>
                  <a:gd name="T48" fmla="*/ 3392 w 3402"/>
                  <a:gd name="T49" fmla="*/ 536 h 2514"/>
                  <a:gd name="T50" fmla="*/ 3341 w 3402"/>
                  <a:gd name="T51" fmla="*/ 472 h 2514"/>
                  <a:gd name="T52" fmla="*/ 2830 w 3402"/>
                  <a:gd name="T53" fmla="*/ 263 h 2514"/>
                  <a:gd name="T54" fmla="*/ 3287 w 3402"/>
                  <a:gd name="T55" fmla="*/ 554 h 2514"/>
                  <a:gd name="T56" fmla="*/ 3304 w 3402"/>
                  <a:gd name="T57" fmla="*/ 583 h 2514"/>
                  <a:gd name="T58" fmla="*/ 455 w 3402"/>
                  <a:gd name="T59" fmla="*/ 648 h 2514"/>
                  <a:gd name="T60" fmla="*/ 455 w 3402"/>
                  <a:gd name="T61" fmla="*/ 851 h 2514"/>
                  <a:gd name="T62" fmla="*/ 625 w 3402"/>
                  <a:gd name="T63" fmla="*/ 170 h 2514"/>
                  <a:gd name="T64" fmla="*/ 580 w 3402"/>
                  <a:gd name="T65" fmla="*/ 163 h 2514"/>
                  <a:gd name="T66" fmla="*/ 519 w 3402"/>
                  <a:gd name="T67" fmla="*/ 175 h 2514"/>
                  <a:gd name="T68" fmla="*/ 47 w 3402"/>
                  <a:gd name="T69" fmla="*/ 484 h 2514"/>
                  <a:gd name="T70" fmla="*/ 5 w 3402"/>
                  <a:gd name="T71" fmla="*/ 552 h 2514"/>
                  <a:gd name="T72" fmla="*/ 579 w 3402"/>
                  <a:gd name="T73" fmla="*/ 2513 h 2514"/>
                  <a:gd name="T74" fmla="*/ 1085 w 3402"/>
                  <a:gd name="T75" fmla="*/ 381 h 2514"/>
                  <a:gd name="T76" fmla="*/ 1031 w 3402"/>
                  <a:gd name="T77" fmla="*/ 316 h 2514"/>
                  <a:gd name="T78" fmla="*/ 98 w 3402"/>
                  <a:gd name="T79" fmla="*/ 2106 h 2514"/>
                  <a:gd name="T80" fmla="*/ 104 w 3402"/>
                  <a:gd name="T81" fmla="*/ 568 h 2514"/>
                  <a:gd name="T82" fmla="*/ 554 w 3402"/>
                  <a:gd name="T83" fmla="*/ 267 h 2514"/>
                  <a:gd name="T84" fmla="*/ 577 w 3402"/>
                  <a:gd name="T85" fmla="*/ 2394 h 2514"/>
                  <a:gd name="T86" fmla="*/ 1331 w 3402"/>
                  <a:gd name="T87" fmla="*/ 98 h 2514"/>
                  <a:gd name="T88" fmla="*/ 1318 w 3402"/>
                  <a:gd name="T89" fmla="*/ 0 h 2514"/>
                  <a:gd name="T90" fmla="*/ 1274 w 3402"/>
                  <a:gd name="T91" fmla="*/ 16 h 2514"/>
                  <a:gd name="T92" fmla="*/ 1244 w 3402"/>
                  <a:gd name="T93" fmla="*/ 50 h 2514"/>
                  <a:gd name="T94" fmla="*/ 1232 w 3402"/>
                  <a:gd name="T95" fmla="*/ 96 h 2514"/>
                  <a:gd name="T96" fmla="*/ 2172 w 3402"/>
                  <a:gd name="T97" fmla="*/ 86 h 2514"/>
                  <a:gd name="T98" fmla="*/ 2156 w 3402"/>
                  <a:gd name="T99" fmla="*/ 43 h 2514"/>
                  <a:gd name="T100" fmla="*/ 2122 w 3402"/>
                  <a:gd name="T101" fmla="*/ 12 h 2514"/>
                  <a:gd name="T102" fmla="*/ 2076 w 3402"/>
                  <a:gd name="T103" fmla="*/ 0 h 2514"/>
                  <a:gd name="T104" fmla="*/ 2939 w 3402"/>
                  <a:gd name="T105" fmla="*/ 1919 h 2514"/>
                  <a:gd name="T106" fmla="*/ 2939 w 3402"/>
                  <a:gd name="T107" fmla="*/ 1708 h 2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02" h="2514">
                    <a:moveTo>
                      <a:pt x="1444" y="2042"/>
                    </a:moveTo>
                    <a:lnTo>
                      <a:pt x="1961" y="2042"/>
                    </a:lnTo>
                    <a:lnTo>
                      <a:pt x="1961" y="1992"/>
                    </a:lnTo>
                    <a:lnTo>
                      <a:pt x="1444" y="1992"/>
                    </a:lnTo>
                    <a:lnTo>
                      <a:pt x="1444" y="2042"/>
                    </a:lnTo>
                    <a:close/>
                    <a:moveTo>
                      <a:pt x="1444" y="452"/>
                    </a:moveTo>
                    <a:lnTo>
                      <a:pt x="1961" y="452"/>
                    </a:lnTo>
                    <a:lnTo>
                      <a:pt x="1961" y="403"/>
                    </a:lnTo>
                    <a:lnTo>
                      <a:pt x="1444" y="403"/>
                    </a:lnTo>
                    <a:lnTo>
                      <a:pt x="1444" y="452"/>
                    </a:lnTo>
                    <a:close/>
                    <a:moveTo>
                      <a:pt x="175" y="1861"/>
                    </a:moveTo>
                    <a:lnTo>
                      <a:pt x="455" y="1969"/>
                    </a:lnTo>
                    <a:lnTo>
                      <a:pt x="455" y="1919"/>
                    </a:lnTo>
                    <a:lnTo>
                      <a:pt x="175" y="1812"/>
                    </a:lnTo>
                    <a:lnTo>
                      <a:pt x="175" y="1861"/>
                    </a:lnTo>
                    <a:close/>
                    <a:moveTo>
                      <a:pt x="175" y="1682"/>
                    </a:moveTo>
                    <a:lnTo>
                      <a:pt x="455" y="1755"/>
                    </a:lnTo>
                    <a:lnTo>
                      <a:pt x="455" y="1708"/>
                    </a:lnTo>
                    <a:lnTo>
                      <a:pt x="175" y="1634"/>
                    </a:lnTo>
                    <a:lnTo>
                      <a:pt x="175" y="1682"/>
                    </a:lnTo>
                    <a:close/>
                    <a:moveTo>
                      <a:pt x="175" y="1333"/>
                    </a:moveTo>
                    <a:lnTo>
                      <a:pt x="455" y="1333"/>
                    </a:lnTo>
                    <a:lnTo>
                      <a:pt x="455" y="1287"/>
                    </a:lnTo>
                    <a:lnTo>
                      <a:pt x="175" y="1287"/>
                    </a:lnTo>
                    <a:lnTo>
                      <a:pt x="175" y="1333"/>
                    </a:lnTo>
                    <a:close/>
                    <a:moveTo>
                      <a:pt x="1961" y="1084"/>
                    </a:moveTo>
                    <a:lnTo>
                      <a:pt x="1444" y="1084"/>
                    </a:lnTo>
                    <a:lnTo>
                      <a:pt x="1444" y="1134"/>
                    </a:lnTo>
                    <a:lnTo>
                      <a:pt x="1961" y="1134"/>
                    </a:lnTo>
                    <a:lnTo>
                      <a:pt x="1961" y="1084"/>
                    </a:lnTo>
                    <a:close/>
                    <a:moveTo>
                      <a:pt x="1961" y="631"/>
                    </a:moveTo>
                    <a:lnTo>
                      <a:pt x="1444" y="631"/>
                    </a:lnTo>
                    <a:lnTo>
                      <a:pt x="1444" y="679"/>
                    </a:lnTo>
                    <a:lnTo>
                      <a:pt x="1961" y="679"/>
                    </a:lnTo>
                    <a:lnTo>
                      <a:pt x="1961" y="631"/>
                    </a:lnTo>
                    <a:close/>
                    <a:moveTo>
                      <a:pt x="1444" y="906"/>
                    </a:moveTo>
                    <a:lnTo>
                      <a:pt x="1961" y="906"/>
                    </a:lnTo>
                    <a:lnTo>
                      <a:pt x="1961" y="857"/>
                    </a:lnTo>
                    <a:lnTo>
                      <a:pt x="1444" y="857"/>
                    </a:lnTo>
                    <a:lnTo>
                      <a:pt x="1444" y="906"/>
                    </a:lnTo>
                    <a:close/>
                    <a:moveTo>
                      <a:pt x="175" y="1141"/>
                    </a:moveTo>
                    <a:lnTo>
                      <a:pt x="455" y="1107"/>
                    </a:lnTo>
                    <a:lnTo>
                      <a:pt x="455" y="1061"/>
                    </a:lnTo>
                    <a:lnTo>
                      <a:pt x="175" y="1093"/>
                    </a:lnTo>
                    <a:lnTo>
                      <a:pt x="175" y="1141"/>
                    </a:lnTo>
                    <a:close/>
                    <a:moveTo>
                      <a:pt x="1961" y="1765"/>
                    </a:moveTo>
                    <a:lnTo>
                      <a:pt x="1444" y="1765"/>
                    </a:lnTo>
                    <a:lnTo>
                      <a:pt x="1444" y="1814"/>
                    </a:lnTo>
                    <a:lnTo>
                      <a:pt x="1961" y="1814"/>
                    </a:lnTo>
                    <a:lnTo>
                      <a:pt x="1961" y="1765"/>
                    </a:lnTo>
                    <a:close/>
                    <a:moveTo>
                      <a:pt x="1961" y="1311"/>
                    </a:moveTo>
                    <a:lnTo>
                      <a:pt x="1444" y="1311"/>
                    </a:lnTo>
                    <a:lnTo>
                      <a:pt x="1444" y="1361"/>
                    </a:lnTo>
                    <a:lnTo>
                      <a:pt x="1961" y="1361"/>
                    </a:lnTo>
                    <a:lnTo>
                      <a:pt x="1961" y="1311"/>
                    </a:lnTo>
                    <a:close/>
                    <a:moveTo>
                      <a:pt x="1444" y="1539"/>
                    </a:moveTo>
                    <a:lnTo>
                      <a:pt x="1444" y="1587"/>
                    </a:lnTo>
                    <a:lnTo>
                      <a:pt x="1961" y="1587"/>
                    </a:lnTo>
                    <a:lnTo>
                      <a:pt x="1961" y="1539"/>
                    </a:lnTo>
                    <a:lnTo>
                      <a:pt x="1444" y="1539"/>
                    </a:lnTo>
                    <a:close/>
                    <a:moveTo>
                      <a:pt x="175" y="1507"/>
                    </a:moveTo>
                    <a:lnTo>
                      <a:pt x="455" y="1541"/>
                    </a:lnTo>
                    <a:lnTo>
                      <a:pt x="455" y="1494"/>
                    </a:lnTo>
                    <a:lnTo>
                      <a:pt x="175" y="1461"/>
                    </a:lnTo>
                    <a:lnTo>
                      <a:pt x="175" y="1507"/>
                    </a:lnTo>
                    <a:close/>
                    <a:moveTo>
                      <a:pt x="2939" y="1541"/>
                    </a:moveTo>
                    <a:lnTo>
                      <a:pt x="3219" y="1507"/>
                    </a:lnTo>
                    <a:lnTo>
                      <a:pt x="3219" y="1461"/>
                    </a:lnTo>
                    <a:lnTo>
                      <a:pt x="2939" y="1494"/>
                    </a:lnTo>
                    <a:lnTo>
                      <a:pt x="2939" y="1541"/>
                    </a:lnTo>
                    <a:close/>
                    <a:moveTo>
                      <a:pt x="2939" y="899"/>
                    </a:moveTo>
                    <a:lnTo>
                      <a:pt x="3219" y="973"/>
                    </a:lnTo>
                    <a:lnTo>
                      <a:pt x="3219" y="924"/>
                    </a:lnTo>
                    <a:lnTo>
                      <a:pt x="2939" y="851"/>
                    </a:lnTo>
                    <a:lnTo>
                      <a:pt x="2939" y="899"/>
                    </a:lnTo>
                    <a:close/>
                    <a:moveTo>
                      <a:pt x="2939" y="1333"/>
                    </a:moveTo>
                    <a:lnTo>
                      <a:pt x="3219" y="1333"/>
                    </a:lnTo>
                    <a:lnTo>
                      <a:pt x="3219" y="1287"/>
                    </a:lnTo>
                    <a:lnTo>
                      <a:pt x="2939" y="1287"/>
                    </a:lnTo>
                    <a:lnTo>
                      <a:pt x="2939" y="1333"/>
                    </a:lnTo>
                    <a:close/>
                    <a:moveTo>
                      <a:pt x="2939" y="1107"/>
                    </a:moveTo>
                    <a:lnTo>
                      <a:pt x="3219" y="1141"/>
                    </a:lnTo>
                    <a:lnTo>
                      <a:pt x="3219" y="1093"/>
                    </a:lnTo>
                    <a:lnTo>
                      <a:pt x="2939" y="1061"/>
                    </a:lnTo>
                    <a:lnTo>
                      <a:pt x="2939" y="1107"/>
                    </a:lnTo>
                    <a:close/>
                    <a:moveTo>
                      <a:pt x="2939" y="698"/>
                    </a:moveTo>
                    <a:lnTo>
                      <a:pt x="3219" y="805"/>
                    </a:lnTo>
                    <a:lnTo>
                      <a:pt x="3219" y="754"/>
                    </a:lnTo>
                    <a:lnTo>
                      <a:pt x="2939" y="648"/>
                    </a:lnTo>
                    <a:lnTo>
                      <a:pt x="2939" y="698"/>
                    </a:lnTo>
                    <a:close/>
                    <a:moveTo>
                      <a:pt x="3341" y="472"/>
                    </a:moveTo>
                    <a:lnTo>
                      <a:pt x="2901" y="185"/>
                    </a:lnTo>
                    <a:lnTo>
                      <a:pt x="2901" y="185"/>
                    </a:lnTo>
                    <a:lnTo>
                      <a:pt x="2892" y="179"/>
                    </a:lnTo>
                    <a:lnTo>
                      <a:pt x="2882" y="175"/>
                    </a:lnTo>
                    <a:lnTo>
                      <a:pt x="2872" y="171"/>
                    </a:lnTo>
                    <a:lnTo>
                      <a:pt x="2862" y="168"/>
                    </a:lnTo>
                    <a:lnTo>
                      <a:pt x="2852" y="165"/>
                    </a:lnTo>
                    <a:lnTo>
                      <a:pt x="2841" y="164"/>
                    </a:lnTo>
                    <a:lnTo>
                      <a:pt x="2820" y="163"/>
                    </a:lnTo>
                    <a:lnTo>
                      <a:pt x="2820" y="163"/>
                    </a:lnTo>
                    <a:lnTo>
                      <a:pt x="2810" y="163"/>
                    </a:lnTo>
                    <a:lnTo>
                      <a:pt x="2798" y="164"/>
                    </a:lnTo>
                    <a:lnTo>
                      <a:pt x="2787" y="167"/>
                    </a:lnTo>
                    <a:lnTo>
                      <a:pt x="2775" y="170"/>
                    </a:lnTo>
                    <a:lnTo>
                      <a:pt x="2388" y="308"/>
                    </a:lnTo>
                    <a:lnTo>
                      <a:pt x="2388" y="308"/>
                    </a:lnTo>
                    <a:lnTo>
                      <a:pt x="2370" y="316"/>
                    </a:lnTo>
                    <a:lnTo>
                      <a:pt x="2355" y="326"/>
                    </a:lnTo>
                    <a:lnTo>
                      <a:pt x="2343" y="338"/>
                    </a:lnTo>
                    <a:lnTo>
                      <a:pt x="2332" y="351"/>
                    </a:lnTo>
                    <a:lnTo>
                      <a:pt x="2323" y="366"/>
                    </a:lnTo>
                    <a:lnTo>
                      <a:pt x="2317" y="381"/>
                    </a:lnTo>
                    <a:lnTo>
                      <a:pt x="2313" y="398"/>
                    </a:lnTo>
                    <a:lnTo>
                      <a:pt x="2310" y="416"/>
                    </a:lnTo>
                    <a:lnTo>
                      <a:pt x="2310" y="1211"/>
                    </a:lnTo>
                    <a:lnTo>
                      <a:pt x="2310" y="2160"/>
                    </a:lnTo>
                    <a:lnTo>
                      <a:pt x="2332" y="2174"/>
                    </a:lnTo>
                    <a:lnTo>
                      <a:pt x="2823" y="2513"/>
                    </a:lnTo>
                    <a:lnTo>
                      <a:pt x="3402" y="2161"/>
                    </a:lnTo>
                    <a:lnTo>
                      <a:pt x="3402" y="585"/>
                    </a:lnTo>
                    <a:lnTo>
                      <a:pt x="3402" y="585"/>
                    </a:lnTo>
                    <a:lnTo>
                      <a:pt x="3400" y="568"/>
                    </a:lnTo>
                    <a:lnTo>
                      <a:pt x="3396" y="552"/>
                    </a:lnTo>
                    <a:lnTo>
                      <a:pt x="3392" y="536"/>
                    </a:lnTo>
                    <a:lnTo>
                      <a:pt x="3385" y="522"/>
                    </a:lnTo>
                    <a:lnTo>
                      <a:pt x="3377" y="508"/>
                    </a:lnTo>
                    <a:lnTo>
                      <a:pt x="3366" y="495"/>
                    </a:lnTo>
                    <a:lnTo>
                      <a:pt x="3354" y="482"/>
                    </a:lnTo>
                    <a:lnTo>
                      <a:pt x="3341" y="472"/>
                    </a:lnTo>
                    <a:lnTo>
                      <a:pt x="3341" y="472"/>
                    </a:lnTo>
                    <a:close/>
                    <a:moveTo>
                      <a:pt x="3304" y="585"/>
                    </a:moveTo>
                    <a:lnTo>
                      <a:pt x="3304" y="2106"/>
                    </a:lnTo>
                    <a:lnTo>
                      <a:pt x="2830" y="2393"/>
                    </a:lnTo>
                    <a:lnTo>
                      <a:pt x="2830" y="263"/>
                    </a:lnTo>
                    <a:lnTo>
                      <a:pt x="2830" y="263"/>
                    </a:lnTo>
                    <a:lnTo>
                      <a:pt x="2841" y="265"/>
                    </a:lnTo>
                    <a:lnTo>
                      <a:pt x="2848" y="267"/>
                    </a:lnTo>
                    <a:lnTo>
                      <a:pt x="3287" y="554"/>
                    </a:lnTo>
                    <a:lnTo>
                      <a:pt x="3287" y="554"/>
                    </a:lnTo>
                    <a:lnTo>
                      <a:pt x="3289" y="555"/>
                    </a:lnTo>
                    <a:lnTo>
                      <a:pt x="3292" y="559"/>
                    </a:lnTo>
                    <a:lnTo>
                      <a:pt x="3298" y="568"/>
                    </a:lnTo>
                    <a:lnTo>
                      <a:pt x="3303" y="578"/>
                    </a:lnTo>
                    <a:lnTo>
                      <a:pt x="3304" y="583"/>
                    </a:lnTo>
                    <a:lnTo>
                      <a:pt x="3304" y="585"/>
                    </a:lnTo>
                    <a:lnTo>
                      <a:pt x="3304" y="585"/>
                    </a:lnTo>
                    <a:close/>
                    <a:moveTo>
                      <a:pt x="175" y="805"/>
                    </a:moveTo>
                    <a:lnTo>
                      <a:pt x="455" y="698"/>
                    </a:lnTo>
                    <a:lnTo>
                      <a:pt x="455" y="648"/>
                    </a:lnTo>
                    <a:lnTo>
                      <a:pt x="175" y="754"/>
                    </a:lnTo>
                    <a:lnTo>
                      <a:pt x="175" y="805"/>
                    </a:lnTo>
                    <a:close/>
                    <a:moveTo>
                      <a:pt x="175" y="973"/>
                    </a:moveTo>
                    <a:lnTo>
                      <a:pt x="455" y="899"/>
                    </a:lnTo>
                    <a:lnTo>
                      <a:pt x="455" y="851"/>
                    </a:lnTo>
                    <a:lnTo>
                      <a:pt x="175" y="924"/>
                    </a:lnTo>
                    <a:lnTo>
                      <a:pt x="175" y="973"/>
                    </a:lnTo>
                    <a:close/>
                    <a:moveTo>
                      <a:pt x="1014" y="308"/>
                    </a:moveTo>
                    <a:lnTo>
                      <a:pt x="625" y="170"/>
                    </a:lnTo>
                    <a:lnTo>
                      <a:pt x="625" y="170"/>
                    </a:lnTo>
                    <a:lnTo>
                      <a:pt x="614" y="167"/>
                    </a:lnTo>
                    <a:lnTo>
                      <a:pt x="604" y="164"/>
                    </a:lnTo>
                    <a:lnTo>
                      <a:pt x="592" y="163"/>
                    </a:lnTo>
                    <a:lnTo>
                      <a:pt x="580" y="163"/>
                    </a:lnTo>
                    <a:lnTo>
                      <a:pt x="580" y="163"/>
                    </a:lnTo>
                    <a:lnTo>
                      <a:pt x="560" y="164"/>
                    </a:lnTo>
                    <a:lnTo>
                      <a:pt x="549" y="165"/>
                    </a:lnTo>
                    <a:lnTo>
                      <a:pt x="540" y="168"/>
                    </a:lnTo>
                    <a:lnTo>
                      <a:pt x="530" y="171"/>
                    </a:lnTo>
                    <a:lnTo>
                      <a:pt x="519" y="175"/>
                    </a:lnTo>
                    <a:lnTo>
                      <a:pt x="510" y="179"/>
                    </a:lnTo>
                    <a:lnTo>
                      <a:pt x="500" y="185"/>
                    </a:lnTo>
                    <a:lnTo>
                      <a:pt x="61" y="472"/>
                    </a:lnTo>
                    <a:lnTo>
                      <a:pt x="61" y="472"/>
                    </a:lnTo>
                    <a:lnTo>
                      <a:pt x="47" y="484"/>
                    </a:lnTo>
                    <a:lnTo>
                      <a:pt x="36" y="495"/>
                    </a:lnTo>
                    <a:lnTo>
                      <a:pt x="25" y="508"/>
                    </a:lnTo>
                    <a:lnTo>
                      <a:pt x="17" y="522"/>
                    </a:lnTo>
                    <a:lnTo>
                      <a:pt x="10" y="536"/>
                    </a:lnTo>
                    <a:lnTo>
                      <a:pt x="5" y="552"/>
                    </a:lnTo>
                    <a:lnTo>
                      <a:pt x="1" y="568"/>
                    </a:lnTo>
                    <a:lnTo>
                      <a:pt x="0" y="585"/>
                    </a:lnTo>
                    <a:lnTo>
                      <a:pt x="0" y="1255"/>
                    </a:lnTo>
                    <a:lnTo>
                      <a:pt x="0" y="2161"/>
                    </a:lnTo>
                    <a:lnTo>
                      <a:pt x="579" y="2513"/>
                    </a:lnTo>
                    <a:lnTo>
                      <a:pt x="1091" y="2160"/>
                    </a:lnTo>
                    <a:lnTo>
                      <a:pt x="1091" y="416"/>
                    </a:lnTo>
                    <a:lnTo>
                      <a:pt x="1091" y="416"/>
                    </a:lnTo>
                    <a:lnTo>
                      <a:pt x="1088" y="398"/>
                    </a:lnTo>
                    <a:lnTo>
                      <a:pt x="1085" y="381"/>
                    </a:lnTo>
                    <a:lnTo>
                      <a:pt x="1078" y="366"/>
                    </a:lnTo>
                    <a:lnTo>
                      <a:pt x="1069" y="351"/>
                    </a:lnTo>
                    <a:lnTo>
                      <a:pt x="1058" y="338"/>
                    </a:lnTo>
                    <a:lnTo>
                      <a:pt x="1046" y="326"/>
                    </a:lnTo>
                    <a:lnTo>
                      <a:pt x="1031" y="316"/>
                    </a:lnTo>
                    <a:lnTo>
                      <a:pt x="1014" y="308"/>
                    </a:lnTo>
                    <a:lnTo>
                      <a:pt x="1014" y="308"/>
                    </a:lnTo>
                    <a:close/>
                    <a:moveTo>
                      <a:pt x="577" y="2394"/>
                    </a:moveTo>
                    <a:lnTo>
                      <a:pt x="576" y="2395"/>
                    </a:lnTo>
                    <a:lnTo>
                      <a:pt x="98" y="2106"/>
                    </a:lnTo>
                    <a:lnTo>
                      <a:pt x="98" y="585"/>
                    </a:lnTo>
                    <a:lnTo>
                      <a:pt x="98" y="585"/>
                    </a:lnTo>
                    <a:lnTo>
                      <a:pt x="98" y="583"/>
                    </a:lnTo>
                    <a:lnTo>
                      <a:pt x="99" y="578"/>
                    </a:lnTo>
                    <a:lnTo>
                      <a:pt x="104" y="568"/>
                    </a:lnTo>
                    <a:lnTo>
                      <a:pt x="110" y="559"/>
                    </a:lnTo>
                    <a:lnTo>
                      <a:pt x="112" y="555"/>
                    </a:lnTo>
                    <a:lnTo>
                      <a:pt x="114" y="554"/>
                    </a:lnTo>
                    <a:lnTo>
                      <a:pt x="554" y="267"/>
                    </a:lnTo>
                    <a:lnTo>
                      <a:pt x="554" y="267"/>
                    </a:lnTo>
                    <a:lnTo>
                      <a:pt x="556" y="266"/>
                    </a:lnTo>
                    <a:lnTo>
                      <a:pt x="562" y="264"/>
                    </a:lnTo>
                    <a:lnTo>
                      <a:pt x="569" y="263"/>
                    </a:lnTo>
                    <a:lnTo>
                      <a:pt x="577" y="261"/>
                    </a:lnTo>
                    <a:lnTo>
                      <a:pt x="577" y="2394"/>
                    </a:lnTo>
                    <a:close/>
                    <a:moveTo>
                      <a:pt x="2076" y="0"/>
                    </a:moveTo>
                    <a:lnTo>
                      <a:pt x="2074" y="0"/>
                    </a:lnTo>
                    <a:lnTo>
                      <a:pt x="2074" y="2416"/>
                    </a:lnTo>
                    <a:lnTo>
                      <a:pt x="1331" y="2416"/>
                    </a:lnTo>
                    <a:lnTo>
                      <a:pt x="1331" y="98"/>
                    </a:lnTo>
                    <a:lnTo>
                      <a:pt x="1934" y="98"/>
                    </a:lnTo>
                    <a:lnTo>
                      <a:pt x="1934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318" y="0"/>
                    </a:lnTo>
                    <a:lnTo>
                      <a:pt x="1309" y="2"/>
                    </a:lnTo>
                    <a:lnTo>
                      <a:pt x="1299" y="5"/>
                    </a:lnTo>
                    <a:lnTo>
                      <a:pt x="1290" y="8"/>
                    </a:lnTo>
                    <a:lnTo>
                      <a:pt x="1282" y="12"/>
                    </a:lnTo>
                    <a:lnTo>
                      <a:pt x="1274" y="16"/>
                    </a:lnTo>
                    <a:lnTo>
                      <a:pt x="1267" y="22"/>
                    </a:lnTo>
                    <a:lnTo>
                      <a:pt x="1260" y="28"/>
                    </a:lnTo>
                    <a:lnTo>
                      <a:pt x="1253" y="35"/>
                    </a:lnTo>
                    <a:lnTo>
                      <a:pt x="1249" y="43"/>
                    </a:lnTo>
                    <a:lnTo>
                      <a:pt x="1244" y="50"/>
                    </a:lnTo>
                    <a:lnTo>
                      <a:pt x="1239" y="59"/>
                    </a:lnTo>
                    <a:lnTo>
                      <a:pt x="1236" y="67"/>
                    </a:lnTo>
                    <a:lnTo>
                      <a:pt x="1234" y="76"/>
                    </a:lnTo>
                    <a:lnTo>
                      <a:pt x="1232" y="86"/>
                    </a:lnTo>
                    <a:lnTo>
                      <a:pt x="1232" y="96"/>
                    </a:lnTo>
                    <a:lnTo>
                      <a:pt x="1232" y="2514"/>
                    </a:lnTo>
                    <a:lnTo>
                      <a:pt x="2172" y="2514"/>
                    </a:lnTo>
                    <a:lnTo>
                      <a:pt x="2172" y="96"/>
                    </a:lnTo>
                    <a:lnTo>
                      <a:pt x="2172" y="96"/>
                    </a:lnTo>
                    <a:lnTo>
                      <a:pt x="2172" y="86"/>
                    </a:lnTo>
                    <a:lnTo>
                      <a:pt x="2170" y="76"/>
                    </a:lnTo>
                    <a:lnTo>
                      <a:pt x="2167" y="67"/>
                    </a:lnTo>
                    <a:lnTo>
                      <a:pt x="2165" y="59"/>
                    </a:lnTo>
                    <a:lnTo>
                      <a:pt x="2160" y="50"/>
                    </a:lnTo>
                    <a:lnTo>
                      <a:pt x="2156" y="43"/>
                    </a:lnTo>
                    <a:lnTo>
                      <a:pt x="2150" y="35"/>
                    </a:lnTo>
                    <a:lnTo>
                      <a:pt x="2144" y="28"/>
                    </a:lnTo>
                    <a:lnTo>
                      <a:pt x="2137" y="22"/>
                    </a:lnTo>
                    <a:lnTo>
                      <a:pt x="2130" y="16"/>
                    </a:lnTo>
                    <a:lnTo>
                      <a:pt x="2122" y="12"/>
                    </a:lnTo>
                    <a:lnTo>
                      <a:pt x="2114" y="8"/>
                    </a:lnTo>
                    <a:lnTo>
                      <a:pt x="2105" y="5"/>
                    </a:lnTo>
                    <a:lnTo>
                      <a:pt x="2096" y="2"/>
                    </a:lnTo>
                    <a:lnTo>
                      <a:pt x="2086" y="0"/>
                    </a:lnTo>
                    <a:lnTo>
                      <a:pt x="2076" y="0"/>
                    </a:lnTo>
                    <a:lnTo>
                      <a:pt x="2076" y="0"/>
                    </a:lnTo>
                    <a:close/>
                    <a:moveTo>
                      <a:pt x="2939" y="1969"/>
                    </a:moveTo>
                    <a:lnTo>
                      <a:pt x="3219" y="1861"/>
                    </a:lnTo>
                    <a:lnTo>
                      <a:pt x="3219" y="1812"/>
                    </a:lnTo>
                    <a:lnTo>
                      <a:pt x="2939" y="1919"/>
                    </a:lnTo>
                    <a:lnTo>
                      <a:pt x="2939" y="1969"/>
                    </a:lnTo>
                    <a:close/>
                    <a:moveTo>
                      <a:pt x="2939" y="1755"/>
                    </a:moveTo>
                    <a:lnTo>
                      <a:pt x="3219" y="1682"/>
                    </a:lnTo>
                    <a:lnTo>
                      <a:pt x="3219" y="1634"/>
                    </a:lnTo>
                    <a:lnTo>
                      <a:pt x="2939" y="1708"/>
                    </a:lnTo>
                    <a:lnTo>
                      <a:pt x="2939" y="1755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3">
                    <a:lumMod val="75000"/>
                  </a:schemeClr>
                </a:solidFill>
              </a:ln>
            </p:spPr>
            <p:txBody>
              <a:bodyPr vert="horz" wrap="square" lIns="122191" tIns="61096" rIns="122191" bIns="610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927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79855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19781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59708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99635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39563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79490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19417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05" name="Freeform 104"/>
              <p:cNvSpPr>
                <a:spLocks noChangeAspect="1" noEditPoints="1"/>
              </p:cNvSpPr>
              <p:nvPr/>
            </p:nvSpPr>
            <p:spPr bwMode="auto">
              <a:xfrm>
                <a:off x="5412925" y="1489931"/>
                <a:ext cx="474594" cy="296052"/>
              </a:xfrm>
              <a:custGeom>
                <a:avLst/>
                <a:gdLst>
                  <a:gd name="T0" fmla="*/ 2147483647 w 6736"/>
                  <a:gd name="T1" fmla="*/ 2147483647 h 3999"/>
                  <a:gd name="T2" fmla="*/ 2147483647 w 6736"/>
                  <a:gd name="T3" fmla="*/ 2147483647 h 3999"/>
                  <a:gd name="T4" fmla="*/ 2147483647 w 6736"/>
                  <a:gd name="T5" fmla="*/ 2147483647 h 3999"/>
                  <a:gd name="T6" fmla="*/ 2147483647 w 6736"/>
                  <a:gd name="T7" fmla="*/ 0 h 3999"/>
                  <a:gd name="T8" fmla="*/ 2147483647 w 6736"/>
                  <a:gd name="T9" fmla="*/ 2147483647 h 3999"/>
                  <a:gd name="T10" fmla="*/ 2147483647 w 6736"/>
                  <a:gd name="T11" fmla="*/ 2147483647 h 3999"/>
                  <a:gd name="T12" fmla="*/ 2147483647 w 6736"/>
                  <a:gd name="T13" fmla="*/ 2147483647 h 3999"/>
                  <a:gd name="T14" fmla="*/ 2147483647 w 6736"/>
                  <a:gd name="T15" fmla="*/ 2147483647 h 3999"/>
                  <a:gd name="T16" fmla="*/ 2147483647 w 6736"/>
                  <a:gd name="T17" fmla="*/ 2147483647 h 3999"/>
                  <a:gd name="T18" fmla="*/ 2147483647 w 6736"/>
                  <a:gd name="T19" fmla="*/ 2147483647 h 3999"/>
                  <a:gd name="T20" fmla="*/ 2147483647 w 6736"/>
                  <a:gd name="T21" fmla="*/ 2147483647 h 3999"/>
                  <a:gd name="T22" fmla="*/ 2147483647 w 6736"/>
                  <a:gd name="T23" fmla="*/ 2147483647 h 3999"/>
                  <a:gd name="T24" fmla="*/ 2147483647 w 6736"/>
                  <a:gd name="T25" fmla="*/ 2147483647 h 3999"/>
                  <a:gd name="T26" fmla="*/ 2147483647 w 6736"/>
                  <a:gd name="T27" fmla="*/ 2147483647 h 3999"/>
                  <a:gd name="T28" fmla="*/ 2147483647 w 6736"/>
                  <a:gd name="T29" fmla="*/ 2147483647 h 3999"/>
                  <a:gd name="T30" fmla="*/ 2147483647 w 6736"/>
                  <a:gd name="T31" fmla="*/ 2147483647 h 3999"/>
                  <a:gd name="T32" fmla="*/ 2147483647 w 6736"/>
                  <a:gd name="T33" fmla="*/ 2147483647 h 3999"/>
                  <a:gd name="T34" fmla="*/ 2147483647 w 6736"/>
                  <a:gd name="T35" fmla="*/ 2147483647 h 3999"/>
                  <a:gd name="T36" fmla="*/ 2147483647 w 6736"/>
                  <a:gd name="T37" fmla="*/ 2147483647 h 3999"/>
                  <a:gd name="T38" fmla="*/ 2147483647 w 6736"/>
                  <a:gd name="T39" fmla="*/ 2147483647 h 3999"/>
                  <a:gd name="T40" fmla="*/ 2147483647 w 6736"/>
                  <a:gd name="T41" fmla="*/ 2147483647 h 3999"/>
                  <a:gd name="T42" fmla="*/ 2147483647 w 6736"/>
                  <a:gd name="T43" fmla="*/ 2147483647 h 3999"/>
                  <a:gd name="T44" fmla="*/ 2147483647 w 6736"/>
                  <a:gd name="T45" fmla="*/ 2147483647 h 3999"/>
                  <a:gd name="T46" fmla="*/ 2147483647 w 6736"/>
                  <a:gd name="T47" fmla="*/ 2147483647 h 3999"/>
                  <a:gd name="T48" fmla="*/ 2147483647 w 6736"/>
                  <a:gd name="T49" fmla="*/ 2147483647 h 3999"/>
                  <a:gd name="T50" fmla="*/ 2147483647 w 6736"/>
                  <a:gd name="T51" fmla="*/ 2147483647 h 3999"/>
                  <a:gd name="T52" fmla="*/ 2147483647 w 6736"/>
                  <a:gd name="T53" fmla="*/ 2147483647 h 3999"/>
                  <a:gd name="T54" fmla="*/ 2147483647 w 6736"/>
                  <a:gd name="T55" fmla="*/ 2147483647 h 3999"/>
                  <a:gd name="T56" fmla="*/ 2147483647 w 6736"/>
                  <a:gd name="T57" fmla="*/ 2147483647 h 3999"/>
                  <a:gd name="T58" fmla="*/ 2147483647 w 6736"/>
                  <a:gd name="T59" fmla="*/ 2147483647 h 3999"/>
                  <a:gd name="T60" fmla="*/ 2147483647 w 6736"/>
                  <a:gd name="T61" fmla="*/ 2147483647 h 3999"/>
                  <a:gd name="T62" fmla="*/ 2147483647 w 6736"/>
                  <a:gd name="T63" fmla="*/ 2147483647 h 3999"/>
                  <a:gd name="T64" fmla="*/ 2147483647 w 6736"/>
                  <a:gd name="T65" fmla="*/ 2147483647 h 3999"/>
                  <a:gd name="T66" fmla="*/ 2147483647 w 6736"/>
                  <a:gd name="T67" fmla="*/ 2147483647 h 3999"/>
                  <a:gd name="T68" fmla="*/ 2147483647 w 6736"/>
                  <a:gd name="T69" fmla="*/ 2147483647 h 3999"/>
                  <a:gd name="T70" fmla="*/ 2147483647 w 6736"/>
                  <a:gd name="T71" fmla="*/ 2147483647 h 3999"/>
                  <a:gd name="T72" fmla="*/ 2147483647 w 6736"/>
                  <a:gd name="T73" fmla="*/ 2147483647 h 3999"/>
                  <a:gd name="T74" fmla="*/ 2147483647 w 6736"/>
                  <a:gd name="T75" fmla="*/ 2147483647 h 3999"/>
                  <a:gd name="T76" fmla="*/ 2147483647 w 6736"/>
                  <a:gd name="T77" fmla="*/ 2147483647 h 3999"/>
                  <a:gd name="T78" fmla="*/ 2147483647 w 6736"/>
                  <a:gd name="T79" fmla="*/ 2147483647 h 3999"/>
                  <a:gd name="T80" fmla="*/ 2147483647 w 6736"/>
                  <a:gd name="T81" fmla="*/ 2147483647 h 3999"/>
                  <a:gd name="T82" fmla="*/ 2147483647 w 6736"/>
                  <a:gd name="T83" fmla="*/ 2147483647 h 3999"/>
                  <a:gd name="T84" fmla="*/ 2147483647 w 6736"/>
                  <a:gd name="T85" fmla="*/ 2147483647 h 3999"/>
                  <a:gd name="T86" fmla="*/ 2147483647 w 6736"/>
                  <a:gd name="T87" fmla="*/ 2147483647 h 3999"/>
                  <a:gd name="T88" fmla="*/ 2147483647 w 6736"/>
                  <a:gd name="T89" fmla="*/ 2147483647 h 3999"/>
                  <a:gd name="T90" fmla="*/ 2147483647 w 6736"/>
                  <a:gd name="T91" fmla="*/ 2147483647 h 3999"/>
                  <a:gd name="T92" fmla="*/ 2147483647 w 6736"/>
                  <a:gd name="T93" fmla="*/ 2147483647 h 3999"/>
                  <a:gd name="T94" fmla="*/ 0 w 6736"/>
                  <a:gd name="T95" fmla="*/ 2147483647 h 3999"/>
                  <a:gd name="T96" fmla="*/ 2147483647 w 6736"/>
                  <a:gd name="T97" fmla="*/ 2147483647 h 3999"/>
                  <a:gd name="T98" fmla="*/ 2147483647 w 6736"/>
                  <a:gd name="T99" fmla="*/ 2147483647 h 3999"/>
                  <a:gd name="T100" fmla="*/ 2147483647 w 6736"/>
                  <a:gd name="T101" fmla="*/ 2147483647 h 3999"/>
                  <a:gd name="T102" fmla="*/ 2147483647 w 6736"/>
                  <a:gd name="T103" fmla="*/ 2147483647 h 3999"/>
                  <a:gd name="T104" fmla="*/ 2147483647 w 6736"/>
                  <a:gd name="T105" fmla="*/ 2147483647 h 3999"/>
                  <a:gd name="T106" fmla="*/ 2147483647 w 6736"/>
                  <a:gd name="T107" fmla="*/ 0 h 39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36"/>
                  <a:gd name="T163" fmla="*/ 0 h 3999"/>
                  <a:gd name="T164" fmla="*/ 6736 w 6736"/>
                  <a:gd name="T165" fmla="*/ 3999 h 399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36" h="3999">
                    <a:moveTo>
                      <a:pt x="5298" y="3708"/>
                    </a:moveTo>
                    <a:lnTo>
                      <a:pt x="6445" y="3708"/>
                    </a:lnTo>
                    <a:lnTo>
                      <a:pt x="6445" y="2774"/>
                    </a:lnTo>
                    <a:lnTo>
                      <a:pt x="5298" y="2774"/>
                    </a:lnTo>
                    <a:lnTo>
                      <a:pt x="5298" y="3708"/>
                    </a:lnTo>
                    <a:close/>
                    <a:moveTo>
                      <a:pt x="2794" y="3708"/>
                    </a:moveTo>
                    <a:lnTo>
                      <a:pt x="3942" y="3708"/>
                    </a:lnTo>
                    <a:lnTo>
                      <a:pt x="3942" y="2774"/>
                    </a:lnTo>
                    <a:lnTo>
                      <a:pt x="2794" y="2774"/>
                    </a:lnTo>
                    <a:lnTo>
                      <a:pt x="2794" y="3708"/>
                    </a:lnTo>
                    <a:close/>
                    <a:moveTo>
                      <a:pt x="291" y="3708"/>
                    </a:moveTo>
                    <a:lnTo>
                      <a:pt x="1438" y="3708"/>
                    </a:lnTo>
                    <a:lnTo>
                      <a:pt x="1438" y="2774"/>
                    </a:lnTo>
                    <a:lnTo>
                      <a:pt x="291" y="2774"/>
                    </a:lnTo>
                    <a:lnTo>
                      <a:pt x="291" y="3708"/>
                    </a:lnTo>
                    <a:close/>
                    <a:moveTo>
                      <a:pt x="2794" y="1225"/>
                    </a:moveTo>
                    <a:lnTo>
                      <a:pt x="3942" y="1225"/>
                    </a:lnTo>
                    <a:lnTo>
                      <a:pt x="3942" y="291"/>
                    </a:lnTo>
                    <a:lnTo>
                      <a:pt x="2794" y="291"/>
                    </a:lnTo>
                    <a:lnTo>
                      <a:pt x="2794" y="1225"/>
                    </a:lnTo>
                    <a:close/>
                    <a:moveTo>
                      <a:pt x="2715" y="0"/>
                    </a:moveTo>
                    <a:lnTo>
                      <a:pt x="4021" y="0"/>
                    </a:lnTo>
                    <a:lnTo>
                      <a:pt x="4042" y="0"/>
                    </a:lnTo>
                    <a:lnTo>
                      <a:pt x="4062" y="4"/>
                    </a:lnTo>
                    <a:lnTo>
                      <a:pt x="4084" y="9"/>
                    </a:lnTo>
                    <a:lnTo>
                      <a:pt x="4102" y="16"/>
                    </a:lnTo>
                    <a:lnTo>
                      <a:pt x="4122" y="25"/>
                    </a:lnTo>
                    <a:lnTo>
                      <a:pt x="4139" y="36"/>
                    </a:lnTo>
                    <a:lnTo>
                      <a:pt x="4155" y="49"/>
                    </a:lnTo>
                    <a:lnTo>
                      <a:pt x="4171" y="62"/>
                    </a:lnTo>
                    <a:lnTo>
                      <a:pt x="4184" y="76"/>
                    </a:lnTo>
                    <a:lnTo>
                      <a:pt x="4197" y="93"/>
                    </a:lnTo>
                    <a:lnTo>
                      <a:pt x="4208" y="111"/>
                    </a:lnTo>
                    <a:lnTo>
                      <a:pt x="4217" y="129"/>
                    </a:lnTo>
                    <a:lnTo>
                      <a:pt x="4224" y="149"/>
                    </a:lnTo>
                    <a:lnTo>
                      <a:pt x="4228" y="169"/>
                    </a:lnTo>
                    <a:lnTo>
                      <a:pt x="4231" y="191"/>
                    </a:lnTo>
                    <a:lnTo>
                      <a:pt x="4233" y="213"/>
                    </a:lnTo>
                    <a:lnTo>
                      <a:pt x="4233" y="685"/>
                    </a:lnTo>
                    <a:lnTo>
                      <a:pt x="5945" y="685"/>
                    </a:lnTo>
                    <a:lnTo>
                      <a:pt x="5945" y="2483"/>
                    </a:lnTo>
                    <a:lnTo>
                      <a:pt x="6523" y="2483"/>
                    </a:lnTo>
                    <a:lnTo>
                      <a:pt x="6545" y="2485"/>
                    </a:lnTo>
                    <a:lnTo>
                      <a:pt x="6567" y="2487"/>
                    </a:lnTo>
                    <a:lnTo>
                      <a:pt x="6587" y="2492"/>
                    </a:lnTo>
                    <a:lnTo>
                      <a:pt x="6607" y="2499"/>
                    </a:lnTo>
                    <a:lnTo>
                      <a:pt x="6625" y="2508"/>
                    </a:lnTo>
                    <a:lnTo>
                      <a:pt x="6643" y="2519"/>
                    </a:lnTo>
                    <a:lnTo>
                      <a:pt x="6660" y="2532"/>
                    </a:lnTo>
                    <a:lnTo>
                      <a:pt x="6674" y="2545"/>
                    </a:lnTo>
                    <a:lnTo>
                      <a:pt x="6689" y="2561"/>
                    </a:lnTo>
                    <a:lnTo>
                      <a:pt x="6700" y="2578"/>
                    </a:lnTo>
                    <a:lnTo>
                      <a:pt x="6711" y="2594"/>
                    </a:lnTo>
                    <a:lnTo>
                      <a:pt x="6720" y="2614"/>
                    </a:lnTo>
                    <a:lnTo>
                      <a:pt x="6727" y="2632"/>
                    </a:lnTo>
                    <a:lnTo>
                      <a:pt x="6732" y="2652"/>
                    </a:lnTo>
                    <a:lnTo>
                      <a:pt x="6736" y="2674"/>
                    </a:lnTo>
                    <a:lnTo>
                      <a:pt x="6736" y="2696"/>
                    </a:lnTo>
                    <a:lnTo>
                      <a:pt x="6736" y="3786"/>
                    </a:lnTo>
                    <a:lnTo>
                      <a:pt x="6736" y="3808"/>
                    </a:lnTo>
                    <a:lnTo>
                      <a:pt x="6732" y="3830"/>
                    </a:lnTo>
                    <a:lnTo>
                      <a:pt x="6727" y="3850"/>
                    </a:lnTo>
                    <a:lnTo>
                      <a:pt x="6720" y="3868"/>
                    </a:lnTo>
                    <a:lnTo>
                      <a:pt x="6711" y="3888"/>
                    </a:lnTo>
                    <a:lnTo>
                      <a:pt x="6700" y="3904"/>
                    </a:lnTo>
                    <a:lnTo>
                      <a:pt x="6689" y="3921"/>
                    </a:lnTo>
                    <a:lnTo>
                      <a:pt x="6674" y="3937"/>
                    </a:lnTo>
                    <a:lnTo>
                      <a:pt x="6660" y="3950"/>
                    </a:lnTo>
                    <a:lnTo>
                      <a:pt x="6643" y="3963"/>
                    </a:lnTo>
                    <a:lnTo>
                      <a:pt x="6625" y="3974"/>
                    </a:lnTo>
                    <a:lnTo>
                      <a:pt x="6607" y="3983"/>
                    </a:lnTo>
                    <a:lnTo>
                      <a:pt x="6587" y="3990"/>
                    </a:lnTo>
                    <a:lnTo>
                      <a:pt x="6567" y="3995"/>
                    </a:lnTo>
                    <a:lnTo>
                      <a:pt x="6545" y="3997"/>
                    </a:lnTo>
                    <a:lnTo>
                      <a:pt x="6523" y="3999"/>
                    </a:lnTo>
                    <a:lnTo>
                      <a:pt x="5220" y="3999"/>
                    </a:lnTo>
                    <a:lnTo>
                      <a:pt x="5198" y="3997"/>
                    </a:lnTo>
                    <a:lnTo>
                      <a:pt x="5177" y="3995"/>
                    </a:lnTo>
                    <a:lnTo>
                      <a:pt x="5157" y="3990"/>
                    </a:lnTo>
                    <a:lnTo>
                      <a:pt x="5137" y="3983"/>
                    </a:lnTo>
                    <a:lnTo>
                      <a:pt x="5118" y="3974"/>
                    </a:lnTo>
                    <a:lnTo>
                      <a:pt x="5102" y="3963"/>
                    </a:lnTo>
                    <a:lnTo>
                      <a:pt x="5086" y="3950"/>
                    </a:lnTo>
                    <a:lnTo>
                      <a:pt x="5069" y="3937"/>
                    </a:lnTo>
                    <a:lnTo>
                      <a:pt x="5057" y="3921"/>
                    </a:lnTo>
                    <a:lnTo>
                      <a:pt x="5044" y="3904"/>
                    </a:lnTo>
                    <a:lnTo>
                      <a:pt x="5033" y="3888"/>
                    </a:lnTo>
                    <a:lnTo>
                      <a:pt x="5024" y="3868"/>
                    </a:lnTo>
                    <a:lnTo>
                      <a:pt x="5017" y="3850"/>
                    </a:lnTo>
                    <a:lnTo>
                      <a:pt x="5011" y="3830"/>
                    </a:lnTo>
                    <a:lnTo>
                      <a:pt x="5009" y="3808"/>
                    </a:lnTo>
                    <a:lnTo>
                      <a:pt x="5007" y="3786"/>
                    </a:lnTo>
                    <a:lnTo>
                      <a:pt x="5007" y="2696"/>
                    </a:lnTo>
                    <a:lnTo>
                      <a:pt x="5009" y="2674"/>
                    </a:lnTo>
                    <a:lnTo>
                      <a:pt x="5011" y="2652"/>
                    </a:lnTo>
                    <a:lnTo>
                      <a:pt x="5017" y="2632"/>
                    </a:lnTo>
                    <a:lnTo>
                      <a:pt x="5024" y="2614"/>
                    </a:lnTo>
                    <a:lnTo>
                      <a:pt x="5033" y="2594"/>
                    </a:lnTo>
                    <a:lnTo>
                      <a:pt x="5044" y="2578"/>
                    </a:lnTo>
                    <a:lnTo>
                      <a:pt x="5057" y="2561"/>
                    </a:lnTo>
                    <a:lnTo>
                      <a:pt x="5069" y="2545"/>
                    </a:lnTo>
                    <a:lnTo>
                      <a:pt x="5086" y="2532"/>
                    </a:lnTo>
                    <a:lnTo>
                      <a:pt x="5102" y="2519"/>
                    </a:lnTo>
                    <a:lnTo>
                      <a:pt x="5118" y="2508"/>
                    </a:lnTo>
                    <a:lnTo>
                      <a:pt x="5137" y="2499"/>
                    </a:lnTo>
                    <a:lnTo>
                      <a:pt x="5157" y="2492"/>
                    </a:lnTo>
                    <a:lnTo>
                      <a:pt x="5177" y="2487"/>
                    </a:lnTo>
                    <a:lnTo>
                      <a:pt x="5198" y="2485"/>
                    </a:lnTo>
                    <a:lnTo>
                      <a:pt x="5220" y="2483"/>
                    </a:lnTo>
                    <a:lnTo>
                      <a:pt x="5800" y="2483"/>
                    </a:lnTo>
                    <a:lnTo>
                      <a:pt x="5800" y="831"/>
                    </a:lnTo>
                    <a:lnTo>
                      <a:pt x="4233" y="831"/>
                    </a:lnTo>
                    <a:lnTo>
                      <a:pt x="4233" y="1303"/>
                    </a:lnTo>
                    <a:lnTo>
                      <a:pt x="4231" y="1325"/>
                    </a:lnTo>
                    <a:lnTo>
                      <a:pt x="4228" y="1345"/>
                    </a:lnTo>
                    <a:lnTo>
                      <a:pt x="4224" y="1367"/>
                    </a:lnTo>
                    <a:lnTo>
                      <a:pt x="4217" y="1385"/>
                    </a:lnTo>
                    <a:lnTo>
                      <a:pt x="4208" y="1405"/>
                    </a:lnTo>
                    <a:lnTo>
                      <a:pt x="4197" y="1421"/>
                    </a:lnTo>
                    <a:lnTo>
                      <a:pt x="4184" y="1438"/>
                    </a:lnTo>
                    <a:lnTo>
                      <a:pt x="4171" y="1452"/>
                    </a:lnTo>
                    <a:lnTo>
                      <a:pt x="4155" y="1467"/>
                    </a:lnTo>
                    <a:lnTo>
                      <a:pt x="4139" y="1480"/>
                    </a:lnTo>
                    <a:lnTo>
                      <a:pt x="4122" y="1491"/>
                    </a:lnTo>
                    <a:lnTo>
                      <a:pt x="4102" y="1500"/>
                    </a:lnTo>
                    <a:lnTo>
                      <a:pt x="4084" y="1507"/>
                    </a:lnTo>
                    <a:lnTo>
                      <a:pt x="4062" y="1511"/>
                    </a:lnTo>
                    <a:lnTo>
                      <a:pt x="4042" y="1514"/>
                    </a:lnTo>
                    <a:lnTo>
                      <a:pt x="4021" y="1516"/>
                    </a:lnTo>
                    <a:lnTo>
                      <a:pt x="3441" y="1516"/>
                    </a:lnTo>
                    <a:lnTo>
                      <a:pt x="3441" y="2483"/>
                    </a:lnTo>
                    <a:lnTo>
                      <a:pt x="4021" y="2483"/>
                    </a:lnTo>
                    <a:lnTo>
                      <a:pt x="4042" y="2485"/>
                    </a:lnTo>
                    <a:lnTo>
                      <a:pt x="4062" y="2487"/>
                    </a:lnTo>
                    <a:lnTo>
                      <a:pt x="4084" y="2492"/>
                    </a:lnTo>
                    <a:lnTo>
                      <a:pt x="4102" y="2499"/>
                    </a:lnTo>
                    <a:lnTo>
                      <a:pt x="4122" y="2508"/>
                    </a:lnTo>
                    <a:lnTo>
                      <a:pt x="4139" y="2519"/>
                    </a:lnTo>
                    <a:lnTo>
                      <a:pt x="4155" y="2532"/>
                    </a:lnTo>
                    <a:lnTo>
                      <a:pt x="4171" y="2545"/>
                    </a:lnTo>
                    <a:lnTo>
                      <a:pt x="4184" y="2561"/>
                    </a:lnTo>
                    <a:lnTo>
                      <a:pt x="4197" y="2578"/>
                    </a:lnTo>
                    <a:lnTo>
                      <a:pt x="4208" y="2594"/>
                    </a:lnTo>
                    <a:lnTo>
                      <a:pt x="4217" y="2614"/>
                    </a:lnTo>
                    <a:lnTo>
                      <a:pt x="4224" y="2632"/>
                    </a:lnTo>
                    <a:lnTo>
                      <a:pt x="4228" y="2652"/>
                    </a:lnTo>
                    <a:lnTo>
                      <a:pt x="4231" y="2674"/>
                    </a:lnTo>
                    <a:lnTo>
                      <a:pt x="4233" y="2696"/>
                    </a:lnTo>
                    <a:lnTo>
                      <a:pt x="4233" y="3786"/>
                    </a:lnTo>
                    <a:lnTo>
                      <a:pt x="4231" y="3808"/>
                    </a:lnTo>
                    <a:lnTo>
                      <a:pt x="4228" y="3830"/>
                    </a:lnTo>
                    <a:lnTo>
                      <a:pt x="4224" y="3850"/>
                    </a:lnTo>
                    <a:lnTo>
                      <a:pt x="4217" y="3868"/>
                    </a:lnTo>
                    <a:lnTo>
                      <a:pt x="4208" y="3888"/>
                    </a:lnTo>
                    <a:lnTo>
                      <a:pt x="4197" y="3904"/>
                    </a:lnTo>
                    <a:lnTo>
                      <a:pt x="4184" y="3921"/>
                    </a:lnTo>
                    <a:lnTo>
                      <a:pt x="4171" y="3937"/>
                    </a:lnTo>
                    <a:lnTo>
                      <a:pt x="4155" y="3950"/>
                    </a:lnTo>
                    <a:lnTo>
                      <a:pt x="4139" y="3963"/>
                    </a:lnTo>
                    <a:lnTo>
                      <a:pt x="4122" y="3974"/>
                    </a:lnTo>
                    <a:lnTo>
                      <a:pt x="4102" y="3983"/>
                    </a:lnTo>
                    <a:lnTo>
                      <a:pt x="4084" y="3990"/>
                    </a:lnTo>
                    <a:lnTo>
                      <a:pt x="4062" y="3995"/>
                    </a:lnTo>
                    <a:lnTo>
                      <a:pt x="4042" y="3997"/>
                    </a:lnTo>
                    <a:lnTo>
                      <a:pt x="4021" y="3999"/>
                    </a:lnTo>
                    <a:lnTo>
                      <a:pt x="2715" y="3999"/>
                    </a:lnTo>
                    <a:lnTo>
                      <a:pt x="2694" y="3997"/>
                    </a:lnTo>
                    <a:lnTo>
                      <a:pt x="2674" y="3995"/>
                    </a:lnTo>
                    <a:lnTo>
                      <a:pt x="2654" y="3990"/>
                    </a:lnTo>
                    <a:lnTo>
                      <a:pt x="2634" y="3983"/>
                    </a:lnTo>
                    <a:lnTo>
                      <a:pt x="2616" y="3974"/>
                    </a:lnTo>
                    <a:lnTo>
                      <a:pt x="2597" y="3963"/>
                    </a:lnTo>
                    <a:lnTo>
                      <a:pt x="2581" y="3950"/>
                    </a:lnTo>
                    <a:lnTo>
                      <a:pt x="2566" y="3937"/>
                    </a:lnTo>
                    <a:lnTo>
                      <a:pt x="2552" y="3921"/>
                    </a:lnTo>
                    <a:lnTo>
                      <a:pt x="2539" y="3904"/>
                    </a:lnTo>
                    <a:lnTo>
                      <a:pt x="2530" y="3888"/>
                    </a:lnTo>
                    <a:lnTo>
                      <a:pt x="2521" y="3868"/>
                    </a:lnTo>
                    <a:lnTo>
                      <a:pt x="2514" y="3850"/>
                    </a:lnTo>
                    <a:lnTo>
                      <a:pt x="2508" y="3830"/>
                    </a:lnTo>
                    <a:lnTo>
                      <a:pt x="2505" y="3808"/>
                    </a:lnTo>
                    <a:lnTo>
                      <a:pt x="2503" y="3786"/>
                    </a:lnTo>
                    <a:lnTo>
                      <a:pt x="2503" y="2696"/>
                    </a:lnTo>
                    <a:lnTo>
                      <a:pt x="2505" y="2674"/>
                    </a:lnTo>
                    <a:lnTo>
                      <a:pt x="2508" y="2652"/>
                    </a:lnTo>
                    <a:lnTo>
                      <a:pt x="2514" y="2632"/>
                    </a:lnTo>
                    <a:lnTo>
                      <a:pt x="2521" y="2614"/>
                    </a:lnTo>
                    <a:lnTo>
                      <a:pt x="2530" y="2594"/>
                    </a:lnTo>
                    <a:lnTo>
                      <a:pt x="2539" y="2578"/>
                    </a:lnTo>
                    <a:lnTo>
                      <a:pt x="2552" y="2561"/>
                    </a:lnTo>
                    <a:lnTo>
                      <a:pt x="2566" y="2545"/>
                    </a:lnTo>
                    <a:lnTo>
                      <a:pt x="2581" y="2532"/>
                    </a:lnTo>
                    <a:lnTo>
                      <a:pt x="2597" y="2519"/>
                    </a:lnTo>
                    <a:lnTo>
                      <a:pt x="2616" y="2508"/>
                    </a:lnTo>
                    <a:lnTo>
                      <a:pt x="2634" y="2499"/>
                    </a:lnTo>
                    <a:lnTo>
                      <a:pt x="2654" y="2492"/>
                    </a:lnTo>
                    <a:lnTo>
                      <a:pt x="2674" y="2487"/>
                    </a:lnTo>
                    <a:lnTo>
                      <a:pt x="2694" y="2485"/>
                    </a:lnTo>
                    <a:lnTo>
                      <a:pt x="2715" y="2483"/>
                    </a:lnTo>
                    <a:lnTo>
                      <a:pt x="3295" y="2483"/>
                    </a:lnTo>
                    <a:lnTo>
                      <a:pt x="3295" y="1516"/>
                    </a:lnTo>
                    <a:lnTo>
                      <a:pt x="2715" y="1516"/>
                    </a:lnTo>
                    <a:lnTo>
                      <a:pt x="2694" y="1514"/>
                    </a:lnTo>
                    <a:lnTo>
                      <a:pt x="2674" y="1511"/>
                    </a:lnTo>
                    <a:lnTo>
                      <a:pt x="2654" y="1507"/>
                    </a:lnTo>
                    <a:lnTo>
                      <a:pt x="2634" y="1500"/>
                    </a:lnTo>
                    <a:lnTo>
                      <a:pt x="2616" y="1491"/>
                    </a:lnTo>
                    <a:lnTo>
                      <a:pt x="2597" y="1480"/>
                    </a:lnTo>
                    <a:lnTo>
                      <a:pt x="2581" y="1467"/>
                    </a:lnTo>
                    <a:lnTo>
                      <a:pt x="2566" y="1452"/>
                    </a:lnTo>
                    <a:lnTo>
                      <a:pt x="2552" y="1438"/>
                    </a:lnTo>
                    <a:lnTo>
                      <a:pt x="2539" y="1421"/>
                    </a:lnTo>
                    <a:lnTo>
                      <a:pt x="2530" y="1405"/>
                    </a:lnTo>
                    <a:lnTo>
                      <a:pt x="2521" y="1385"/>
                    </a:lnTo>
                    <a:lnTo>
                      <a:pt x="2514" y="1367"/>
                    </a:lnTo>
                    <a:lnTo>
                      <a:pt x="2508" y="1345"/>
                    </a:lnTo>
                    <a:lnTo>
                      <a:pt x="2505" y="1325"/>
                    </a:lnTo>
                    <a:lnTo>
                      <a:pt x="2503" y="1303"/>
                    </a:lnTo>
                    <a:lnTo>
                      <a:pt x="2503" y="831"/>
                    </a:lnTo>
                    <a:lnTo>
                      <a:pt x="936" y="831"/>
                    </a:lnTo>
                    <a:lnTo>
                      <a:pt x="936" y="2483"/>
                    </a:lnTo>
                    <a:lnTo>
                      <a:pt x="1516" y="2483"/>
                    </a:lnTo>
                    <a:lnTo>
                      <a:pt x="1538" y="2485"/>
                    </a:lnTo>
                    <a:lnTo>
                      <a:pt x="1559" y="2487"/>
                    </a:lnTo>
                    <a:lnTo>
                      <a:pt x="1579" y="2492"/>
                    </a:lnTo>
                    <a:lnTo>
                      <a:pt x="1599" y="2499"/>
                    </a:lnTo>
                    <a:lnTo>
                      <a:pt x="1618" y="2508"/>
                    </a:lnTo>
                    <a:lnTo>
                      <a:pt x="1636" y="2519"/>
                    </a:lnTo>
                    <a:lnTo>
                      <a:pt x="1652" y="2532"/>
                    </a:lnTo>
                    <a:lnTo>
                      <a:pt x="1667" y="2545"/>
                    </a:lnTo>
                    <a:lnTo>
                      <a:pt x="1679" y="2561"/>
                    </a:lnTo>
                    <a:lnTo>
                      <a:pt x="1692" y="2578"/>
                    </a:lnTo>
                    <a:lnTo>
                      <a:pt x="1703" y="2594"/>
                    </a:lnTo>
                    <a:lnTo>
                      <a:pt x="1712" y="2614"/>
                    </a:lnTo>
                    <a:lnTo>
                      <a:pt x="1719" y="2632"/>
                    </a:lnTo>
                    <a:lnTo>
                      <a:pt x="1725" y="2652"/>
                    </a:lnTo>
                    <a:lnTo>
                      <a:pt x="1729" y="2674"/>
                    </a:lnTo>
                    <a:lnTo>
                      <a:pt x="1729" y="2696"/>
                    </a:lnTo>
                    <a:lnTo>
                      <a:pt x="1729" y="3786"/>
                    </a:lnTo>
                    <a:lnTo>
                      <a:pt x="1729" y="3808"/>
                    </a:lnTo>
                    <a:lnTo>
                      <a:pt x="1725" y="3830"/>
                    </a:lnTo>
                    <a:lnTo>
                      <a:pt x="1719" y="3850"/>
                    </a:lnTo>
                    <a:lnTo>
                      <a:pt x="1712" y="3868"/>
                    </a:lnTo>
                    <a:lnTo>
                      <a:pt x="1703" y="3888"/>
                    </a:lnTo>
                    <a:lnTo>
                      <a:pt x="1692" y="3904"/>
                    </a:lnTo>
                    <a:lnTo>
                      <a:pt x="1679" y="3921"/>
                    </a:lnTo>
                    <a:lnTo>
                      <a:pt x="1667" y="3937"/>
                    </a:lnTo>
                    <a:lnTo>
                      <a:pt x="1652" y="3950"/>
                    </a:lnTo>
                    <a:lnTo>
                      <a:pt x="1636" y="3963"/>
                    </a:lnTo>
                    <a:lnTo>
                      <a:pt x="1618" y="3974"/>
                    </a:lnTo>
                    <a:lnTo>
                      <a:pt x="1599" y="3983"/>
                    </a:lnTo>
                    <a:lnTo>
                      <a:pt x="1579" y="3990"/>
                    </a:lnTo>
                    <a:lnTo>
                      <a:pt x="1559" y="3995"/>
                    </a:lnTo>
                    <a:lnTo>
                      <a:pt x="1538" y="3997"/>
                    </a:lnTo>
                    <a:lnTo>
                      <a:pt x="1516" y="3999"/>
                    </a:lnTo>
                    <a:lnTo>
                      <a:pt x="213" y="3999"/>
                    </a:lnTo>
                    <a:lnTo>
                      <a:pt x="191" y="3997"/>
                    </a:lnTo>
                    <a:lnTo>
                      <a:pt x="169" y="3995"/>
                    </a:lnTo>
                    <a:lnTo>
                      <a:pt x="149" y="3990"/>
                    </a:lnTo>
                    <a:lnTo>
                      <a:pt x="129" y="3983"/>
                    </a:lnTo>
                    <a:lnTo>
                      <a:pt x="111" y="3974"/>
                    </a:lnTo>
                    <a:lnTo>
                      <a:pt x="93" y="3963"/>
                    </a:lnTo>
                    <a:lnTo>
                      <a:pt x="76" y="3950"/>
                    </a:lnTo>
                    <a:lnTo>
                      <a:pt x="62" y="3937"/>
                    </a:lnTo>
                    <a:lnTo>
                      <a:pt x="49" y="3921"/>
                    </a:lnTo>
                    <a:lnTo>
                      <a:pt x="36" y="3904"/>
                    </a:lnTo>
                    <a:lnTo>
                      <a:pt x="25" y="3888"/>
                    </a:lnTo>
                    <a:lnTo>
                      <a:pt x="16" y="3868"/>
                    </a:lnTo>
                    <a:lnTo>
                      <a:pt x="9" y="3850"/>
                    </a:lnTo>
                    <a:lnTo>
                      <a:pt x="4" y="3830"/>
                    </a:lnTo>
                    <a:lnTo>
                      <a:pt x="0" y="3808"/>
                    </a:lnTo>
                    <a:lnTo>
                      <a:pt x="0" y="3786"/>
                    </a:lnTo>
                    <a:lnTo>
                      <a:pt x="0" y="2696"/>
                    </a:lnTo>
                    <a:lnTo>
                      <a:pt x="0" y="2674"/>
                    </a:lnTo>
                    <a:lnTo>
                      <a:pt x="4" y="2652"/>
                    </a:lnTo>
                    <a:lnTo>
                      <a:pt x="9" y="2632"/>
                    </a:lnTo>
                    <a:lnTo>
                      <a:pt x="16" y="2614"/>
                    </a:lnTo>
                    <a:lnTo>
                      <a:pt x="25" y="2594"/>
                    </a:lnTo>
                    <a:lnTo>
                      <a:pt x="36" y="2578"/>
                    </a:lnTo>
                    <a:lnTo>
                      <a:pt x="49" y="2561"/>
                    </a:lnTo>
                    <a:lnTo>
                      <a:pt x="62" y="2545"/>
                    </a:lnTo>
                    <a:lnTo>
                      <a:pt x="76" y="2532"/>
                    </a:lnTo>
                    <a:lnTo>
                      <a:pt x="93" y="2519"/>
                    </a:lnTo>
                    <a:lnTo>
                      <a:pt x="111" y="2508"/>
                    </a:lnTo>
                    <a:lnTo>
                      <a:pt x="129" y="2499"/>
                    </a:lnTo>
                    <a:lnTo>
                      <a:pt x="149" y="2492"/>
                    </a:lnTo>
                    <a:lnTo>
                      <a:pt x="169" y="2487"/>
                    </a:lnTo>
                    <a:lnTo>
                      <a:pt x="191" y="2485"/>
                    </a:lnTo>
                    <a:lnTo>
                      <a:pt x="213" y="2483"/>
                    </a:lnTo>
                    <a:lnTo>
                      <a:pt x="791" y="2483"/>
                    </a:lnTo>
                    <a:lnTo>
                      <a:pt x="791" y="685"/>
                    </a:lnTo>
                    <a:lnTo>
                      <a:pt x="2503" y="685"/>
                    </a:lnTo>
                    <a:lnTo>
                      <a:pt x="2503" y="213"/>
                    </a:lnTo>
                    <a:lnTo>
                      <a:pt x="2505" y="191"/>
                    </a:lnTo>
                    <a:lnTo>
                      <a:pt x="2508" y="169"/>
                    </a:lnTo>
                    <a:lnTo>
                      <a:pt x="2514" y="149"/>
                    </a:lnTo>
                    <a:lnTo>
                      <a:pt x="2521" y="129"/>
                    </a:lnTo>
                    <a:lnTo>
                      <a:pt x="2530" y="111"/>
                    </a:lnTo>
                    <a:lnTo>
                      <a:pt x="2539" y="93"/>
                    </a:lnTo>
                    <a:lnTo>
                      <a:pt x="2552" y="76"/>
                    </a:lnTo>
                    <a:lnTo>
                      <a:pt x="2566" y="62"/>
                    </a:lnTo>
                    <a:lnTo>
                      <a:pt x="2581" y="49"/>
                    </a:lnTo>
                    <a:lnTo>
                      <a:pt x="2597" y="36"/>
                    </a:lnTo>
                    <a:lnTo>
                      <a:pt x="2616" y="25"/>
                    </a:lnTo>
                    <a:lnTo>
                      <a:pt x="2634" y="16"/>
                    </a:lnTo>
                    <a:lnTo>
                      <a:pt x="2654" y="9"/>
                    </a:lnTo>
                    <a:lnTo>
                      <a:pt x="2674" y="4"/>
                    </a:lnTo>
                    <a:lnTo>
                      <a:pt x="2694" y="0"/>
                    </a:lnTo>
                    <a:lnTo>
                      <a:pt x="271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lIns="122191" tIns="61096" rIns="122191" bIns="61096"/>
              <a:lstStyle>
                <a:defPPr>
                  <a:defRPr lang="en-US"/>
                </a:defPPr>
                <a:lvl1pPr marL="0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927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79855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19781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59708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99635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39563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79490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19417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pic>
            <p:nvPicPr>
              <p:cNvPr id="106" name="Picture 2" descr="C:\Users\matthew.basso\AppData\Local\Microsoft\Windows\Temporary Internet Files\Content.IE5\BJS0XC7M\1024px-Clock_simple.svg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1019" y="3202396"/>
                <a:ext cx="425142" cy="42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5" descr="C:\Users\matthew.basso\AppData\Local\Microsoft\Windows\Temporary Internet Files\Content.IE5\4XXNWLZI\6a00d8341c64d253ef0167612098c6970b-800wi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244" y="745664"/>
                <a:ext cx="452288" cy="339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6" descr="C:\Users\matthew.basso\AppData\Local\Microsoft\Windows\Temporary Internet Files\Content.IE5\BJS0XC7M\electric-car-logo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787" y="1386790"/>
                <a:ext cx="694344" cy="41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Freeform 108"/>
              <p:cNvSpPr/>
              <p:nvPr/>
            </p:nvSpPr>
            <p:spPr>
              <a:xfrm rot="7441470">
                <a:off x="1541071" y="3262675"/>
                <a:ext cx="491973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491973" y="0"/>
                    </a:ln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Freeform 109"/>
              <p:cNvSpPr/>
              <p:nvPr/>
            </p:nvSpPr>
            <p:spPr>
              <a:xfrm rot="10800000" flipV="1">
                <a:off x="2823881" y="2774298"/>
                <a:ext cx="277488" cy="35715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491973" y="0"/>
                    </a:ln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1" name="Freeform 110"/>
              <p:cNvSpPr/>
              <p:nvPr/>
            </p:nvSpPr>
            <p:spPr>
              <a:xfrm flipV="1">
                <a:off x="4324629" y="2759104"/>
                <a:ext cx="362457" cy="457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451881" y="0"/>
                    </a:lnTo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12" name="Picture 8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655" y="2320375"/>
                <a:ext cx="457251" cy="45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Freeform 170"/>
              <p:cNvSpPr>
                <a:spLocks noChangeAspect="1" noEditPoints="1"/>
              </p:cNvSpPr>
              <p:nvPr/>
            </p:nvSpPr>
            <p:spPr bwMode="auto">
              <a:xfrm>
                <a:off x="1336091" y="3719703"/>
                <a:ext cx="419329" cy="419329"/>
              </a:xfrm>
              <a:custGeom>
                <a:avLst/>
                <a:gdLst>
                  <a:gd name="T0" fmla="*/ 2147483647 w 4334"/>
                  <a:gd name="T1" fmla="*/ 2147483647 h 4334"/>
                  <a:gd name="T2" fmla="*/ 2147483647 w 4334"/>
                  <a:gd name="T3" fmla="*/ 2147483647 h 4334"/>
                  <a:gd name="T4" fmla="*/ 2147483647 w 4334"/>
                  <a:gd name="T5" fmla="*/ 2147483647 h 4334"/>
                  <a:gd name="T6" fmla="*/ 2147483647 w 4334"/>
                  <a:gd name="T7" fmla="*/ 2147483647 h 4334"/>
                  <a:gd name="T8" fmla="*/ 2147483647 w 4334"/>
                  <a:gd name="T9" fmla="*/ 2147483647 h 4334"/>
                  <a:gd name="T10" fmla="*/ 2147483647 w 4334"/>
                  <a:gd name="T11" fmla="*/ 2147483647 h 4334"/>
                  <a:gd name="T12" fmla="*/ 2147483647 w 4334"/>
                  <a:gd name="T13" fmla="*/ 2147483647 h 4334"/>
                  <a:gd name="T14" fmla="*/ 2147483647 w 4334"/>
                  <a:gd name="T15" fmla="*/ 2147483647 h 4334"/>
                  <a:gd name="T16" fmla="*/ 2147483647 w 4334"/>
                  <a:gd name="T17" fmla="*/ 2147483647 h 4334"/>
                  <a:gd name="T18" fmla="*/ 2147483647 w 4334"/>
                  <a:gd name="T19" fmla="*/ 2147483647 h 4334"/>
                  <a:gd name="T20" fmla="*/ 2147483647 w 4334"/>
                  <a:gd name="T21" fmla="*/ 2147483647 h 4334"/>
                  <a:gd name="T22" fmla="*/ 2147483647 w 4334"/>
                  <a:gd name="T23" fmla="*/ 2147483647 h 4334"/>
                  <a:gd name="T24" fmla="*/ 2147483647 w 4334"/>
                  <a:gd name="T25" fmla="*/ 2147483647 h 4334"/>
                  <a:gd name="T26" fmla="*/ 2147483647 w 4334"/>
                  <a:gd name="T27" fmla="*/ 2147483647 h 4334"/>
                  <a:gd name="T28" fmla="*/ 2147483647 w 4334"/>
                  <a:gd name="T29" fmla="*/ 2147483647 h 4334"/>
                  <a:gd name="T30" fmla="*/ 2147483647 w 4334"/>
                  <a:gd name="T31" fmla="*/ 2147483647 h 4334"/>
                  <a:gd name="T32" fmla="*/ 2147483647 w 4334"/>
                  <a:gd name="T33" fmla="*/ 2147483647 h 4334"/>
                  <a:gd name="T34" fmla="*/ 2147483647 w 4334"/>
                  <a:gd name="T35" fmla="*/ 2147483647 h 4334"/>
                  <a:gd name="T36" fmla="*/ 2147483647 w 4334"/>
                  <a:gd name="T37" fmla="*/ 2147483647 h 4334"/>
                  <a:gd name="T38" fmla="*/ 2147483647 w 4334"/>
                  <a:gd name="T39" fmla="*/ 2147483647 h 4334"/>
                  <a:gd name="T40" fmla="*/ 2147483647 w 4334"/>
                  <a:gd name="T41" fmla="*/ 2147483647 h 4334"/>
                  <a:gd name="T42" fmla="*/ 2147483647 w 4334"/>
                  <a:gd name="T43" fmla="*/ 2147483647 h 4334"/>
                  <a:gd name="T44" fmla="*/ 2147483647 w 4334"/>
                  <a:gd name="T45" fmla="*/ 2147483647 h 4334"/>
                  <a:gd name="T46" fmla="*/ 2147483647 w 4334"/>
                  <a:gd name="T47" fmla="*/ 2147483647 h 4334"/>
                  <a:gd name="T48" fmla="*/ 2147483647 w 4334"/>
                  <a:gd name="T49" fmla="*/ 2147483647 h 4334"/>
                  <a:gd name="T50" fmla="*/ 2147483647 w 4334"/>
                  <a:gd name="T51" fmla="*/ 2147483647 h 4334"/>
                  <a:gd name="T52" fmla="*/ 2147483647 w 4334"/>
                  <a:gd name="T53" fmla="*/ 2147483647 h 4334"/>
                  <a:gd name="T54" fmla="*/ 2147483647 w 4334"/>
                  <a:gd name="T55" fmla="*/ 2147483647 h 4334"/>
                  <a:gd name="T56" fmla="*/ 2147483647 w 4334"/>
                  <a:gd name="T57" fmla="*/ 2147483647 h 4334"/>
                  <a:gd name="T58" fmla="*/ 2147483647 w 4334"/>
                  <a:gd name="T59" fmla="*/ 2147483647 h 4334"/>
                  <a:gd name="T60" fmla="*/ 2147483647 w 4334"/>
                  <a:gd name="T61" fmla="*/ 2147483647 h 4334"/>
                  <a:gd name="T62" fmla="*/ 2147483647 w 4334"/>
                  <a:gd name="T63" fmla="*/ 2147483647 h 4334"/>
                  <a:gd name="T64" fmla="*/ 2147483647 w 4334"/>
                  <a:gd name="T65" fmla="*/ 2147483647 h 4334"/>
                  <a:gd name="T66" fmla="*/ 2147483647 w 4334"/>
                  <a:gd name="T67" fmla="*/ 2147483647 h 4334"/>
                  <a:gd name="T68" fmla="*/ 2147483647 w 4334"/>
                  <a:gd name="T69" fmla="*/ 2147483647 h 4334"/>
                  <a:gd name="T70" fmla="*/ 2147483647 w 4334"/>
                  <a:gd name="T71" fmla="*/ 2147483647 h 4334"/>
                  <a:gd name="T72" fmla="*/ 2147483647 w 4334"/>
                  <a:gd name="T73" fmla="*/ 2147483647 h 4334"/>
                  <a:gd name="T74" fmla="*/ 2147483647 w 4334"/>
                  <a:gd name="T75" fmla="*/ 2147483647 h 4334"/>
                  <a:gd name="T76" fmla="*/ 2147483647 w 4334"/>
                  <a:gd name="T77" fmla="*/ 2147483647 h 4334"/>
                  <a:gd name="T78" fmla="*/ 2147483647 w 4334"/>
                  <a:gd name="T79" fmla="*/ 2147483647 h 4334"/>
                  <a:gd name="T80" fmla="*/ 2147483647 w 4334"/>
                  <a:gd name="T81" fmla="*/ 2147483647 h 4334"/>
                  <a:gd name="T82" fmla="*/ 2147483647 w 4334"/>
                  <a:gd name="T83" fmla="*/ 2147483647 h 4334"/>
                  <a:gd name="T84" fmla="*/ 2147483647 w 4334"/>
                  <a:gd name="T85" fmla="*/ 2147483647 h 4334"/>
                  <a:gd name="T86" fmla="*/ 2147483647 w 4334"/>
                  <a:gd name="T87" fmla="*/ 2147483647 h 4334"/>
                  <a:gd name="T88" fmla="*/ 2147483647 w 4334"/>
                  <a:gd name="T89" fmla="*/ 2147483647 h 4334"/>
                  <a:gd name="T90" fmla="*/ 2147483647 w 4334"/>
                  <a:gd name="T91" fmla="*/ 2147483647 h 4334"/>
                  <a:gd name="T92" fmla="*/ 2147483647 w 4334"/>
                  <a:gd name="T93" fmla="*/ 2147483647 h 4334"/>
                  <a:gd name="T94" fmla="*/ 2147483647 w 4334"/>
                  <a:gd name="T95" fmla="*/ 2147483647 h 4334"/>
                  <a:gd name="T96" fmla="*/ 2147483647 w 4334"/>
                  <a:gd name="T97" fmla="*/ 2147483647 h 4334"/>
                  <a:gd name="T98" fmla="*/ 0 w 4334"/>
                  <a:gd name="T99" fmla="*/ 2147483647 h 4334"/>
                  <a:gd name="T100" fmla="*/ 2147483647 w 4334"/>
                  <a:gd name="T101" fmla="*/ 2147483647 h 4334"/>
                  <a:gd name="T102" fmla="*/ 2147483647 w 4334"/>
                  <a:gd name="T103" fmla="*/ 2147483647 h 4334"/>
                  <a:gd name="T104" fmla="*/ 2147483647 w 4334"/>
                  <a:gd name="T105" fmla="*/ 2147483647 h 4334"/>
                  <a:gd name="T106" fmla="*/ 2147483647 w 4334"/>
                  <a:gd name="T107" fmla="*/ 2147483647 h 4334"/>
                  <a:gd name="T108" fmla="*/ 2147483647 w 4334"/>
                  <a:gd name="T109" fmla="*/ 2147483647 h 4334"/>
                  <a:gd name="T110" fmla="*/ 2147483647 w 4334"/>
                  <a:gd name="T111" fmla="*/ 2147483647 h 4334"/>
                  <a:gd name="T112" fmla="*/ 2147483647 w 4334"/>
                  <a:gd name="T113" fmla="*/ 2147483647 h 4334"/>
                  <a:gd name="T114" fmla="*/ 2147483647 w 4334"/>
                  <a:gd name="T115" fmla="*/ 2147483647 h 4334"/>
                  <a:gd name="T116" fmla="*/ 2147483647 w 4334"/>
                  <a:gd name="T117" fmla="*/ 2147483647 h 4334"/>
                  <a:gd name="T118" fmla="*/ 2147483647 w 4334"/>
                  <a:gd name="T119" fmla="*/ 2147483647 h 4334"/>
                  <a:gd name="T120" fmla="*/ 2147483647 w 4334"/>
                  <a:gd name="T121" fmla="*/ 2147483647 h 43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34"/>
                  <a:gd name="T184" fmla="*/ 0 h 4334"/>
                  <a:gd name="T185" fmla="*/ 4334 w 4334"/>
                  <a:gd name="T186" fmla="*/ 4334 h 43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34" h="4334">
                    <a:moveTo>
                      <a:pt x="2038" y="2088"/>
                    </a:moveTo>
                    <a:lnTo>
                      <a:pt x="2038" y="2088"/>
                    </a:lnTo>
                    <a:lnTo>
                      <a:pt x="2030" y="2102"/>
                    </a:lnTo>
                    <a:lnTo>
                      <a:pt x="2024" y="2116"/>
                    </a:lnTo>
                    <a:lnTo>
                      <a:pt x="2020" y="2130"/>
                    </a:lnTo>
                    <a:lnTo>
                      <a:pt x="2018" y="2146"/>
                    </a:lnTo>
                    <a:lnTo>
                      <a:pt x="2016" y="2160"/>
                    </a:lnTo>
                    <a:lnTo>
                      <a:pt x="2016" y="2174"/>
                    </a:lnTo>
                    <a:lnTo>
                      <a:pt x="2018" y="2188"/>
                    </a:lnTo>
                    <a:lnTo>
                      <a:pt x="2020" y="2202"/>
                    </a:lnTo>
                    <a:lnTo>
                      <a:pt x="2024" y="2216"/>
                    </a:lnTo>
                    <a:lnTo>
                      <a:pt x="2030" y="2230"/>
                    </a:lnTo>
                    <a:lnTo>
                      <a:pt x="2036" y="2242"/>
                    </a:lnTo>
                    <a:lnTo>
                      <a:pt x="2044" y="2256"/>
                    </a:lnTo>
                    <a:lnTo>
                      <a:pt x="2054" y="2266"/>
                    </a:lnTo>
                    <a:lnTo>
                      <a:pt x="2064" y="2278"/>
                    </a:lnTo>
                    <a:lnTo>
                      <a:pt x="2076" y="2286"/>
                    </a:lnTo>
                    <a:lnTo>
                      <a:pt x="2088" y="2296"/>
                    </a:lnTo>
                    <a:lnTo>
                      <a:pt x="2102" y="2302"/>
                    </a:lnTo>
                    <a:lnTo>
                      <a:pt x="2116" y="2308"/>
                    </a:lnTo>
                    <a:lnTo>
                      <a:pt x="2130" y="2312"/>
                    </a:lnTo>
                    <a:lnTo>
                      <a:pt x="2146" y="2316"/>
                    </a:lnTo>
                    <a:lnTo>
                      <a:pt x="2160" y="2318"/>
                    </a:lnTo>
                    <a:lnTo>
                      <a:pt x="2174" y="2316"/>
                    </a:lnTo>
                    <a:lnTo>
                      <a:pt x="2188" y="2316"/>
                    </a:lnTo>
                    <a:lnTo>
                      <a:pt x="2202" y="2312"/>
                    </a:lnTo>
                    <a:lnTo>
                      <a:pt x="2216" y="2308"/>
                    </a:lnTo>
                    <a:lnTo>
                      <a:pt x="2230" y="2304"/>
                    </a:lnTo>
                    <a:lnTo>
                      <a:pt x="2244" y="2296"/>
                    </a:lnTo>
                    <a:lnTo>
                      <a:pt x="2256" y="2288"/>
                    </a:lnTo>
                    <a:lnTo>
                      <a:pt x="2266" y="2278"/>
                    </a:lnTo>
                    <a:lnTo>
                      <a:pt x="2278" y="2268"/>
                    </a:lnTo>
                    <a:lnTo>
                      <a:pt x="2288" y="2256"/>
                    </a:lnTo>
                    <a:lnTo>
                      <a:pt x="2296" y="2244"/>
                    </a:lnTo>
                    <a:lnTo>
                      <a:pt x="2302" y="2230"/>
                    </a:lnTo>
                    <a:lnTo>
                      <a:pt x="2308" y="2216"/>
                    </a:lnTo>
                    <a:lnTo>
                      <a:pt x="2312" y="2202"/>
                    </a:lnTo>
                    <a:lnTo>
                      <a:pt x="2316" y="2188"/>
                    </a:lnTo>
                    <a:lnTo>
                      <a:pt x="2318" y="2174"/>
                    </a:lnTo>
                    <a:lnTo>
                      <a:pt x="2318" y="2158"/>
                    </a:lnTo>
                    <a:lnTo>
                      <a:pt x="2316" y="2144"/>
                    </a:lnTo>
                    <a:lnTo>
                      <a:pt x="2312" y="2130"/>
                    </a:lnTo>
                    <a:lnTo>
                      <a:pt x="2308" y="2116"/>
                    </a:lnTo>
                    <a:lnTo>
                      <a:pt x="2304" y="2102"/>
                    </a:lnTo>
                    <a:lnTo>
                      <a:pt x="2296" y="2090"/>
                    </a:lnTo>
                    <a:lnTo>
                      <a:pt x="2288" y="2078"/>
                    </a:lnTo>
                    <a:lnTo>
                      <a:pt x="2280" y="2066"/>
                    </a:lnTo>
                    <a:lnTo>
                      <a:pt x="2268" y="2056"/>
                    </a:lnTo>
                    <a:lnTo>
                      <a:pt x="2256" y="2046"/>
                    </a:lnTo>
                    <a:lnTo>
                      <a:pt x="2244" y="2038"/>
                    </a:lnTo>
                    <a:lnTo>
                      <a:pt x="2230" y="2030"/>
                    </a:lnTo>
                    <a:lnTo>
                      <a:pt x="2216" y="2024"/>
                    </a:lnTo>
                    <a:lnTo>
                      <a:pt x="2202" y="2020"/>
                    </a:lnTo>
                    <a:lnTo>
                      <a:pt x="2188" y="2018"/>
                    </a:lnTo>
                    <a:lnTo>
                      <a:pt x="2174" y="2016"/>
                    </a:lnTo>
                    <a:lnTo>
                      <a:pt x="2158" y="2016"/>
                    </a:lnTo>
                    <a:lnTo>
                      <a:pt x="2144" y="2018"/>
                    </a:lnTo>
                    <a:lnTo>
                      <a:pt x="2130" y="2020"/>
                    </a:lnTo>
                    <a:lnTo>
                      <a:pt x="2116" y="2024"/>
                    </a:lnTo>
                    <a:lnTo>
                      <a:pt x="2102" y="2030"/>
                    </a:lnTo>
                    <a:lnTo>
                      <a:pt x="2090" y="2036"/>
                    </a:lnTo>
                    <a:lnTo>
                      <a:pt x="2078" y="2044"/>
                    </a:lnTo>
                    <a:lnTo>
                      <a:pt x="2066" y="2054"/>
                    </a:lnTo>
                    <a:lnTo>
                      <a:pt x="2056" y="2064"/>
                    </a:lnTo>
                    <a:lnTo>
                      <a:pt x="2046" y="2076"/>
                    </a:lnTo>
                    <a:lnTo>
                      <a:pt x="2038" y="2088"/>
                    </a:lnTo>
                    <a:close/>
                    <a:moveTo>
                      <a:pt x="772" y="1536"/>
                    </a:moveTo>
                    <a:lnTo>
                      <a:pt x="772" y="1536"/>
                    </a:lnTo>
                    <a:lnTo>
                      <a:pt x="760" y="1526"/>
                    </a:lnTo>
                    <a:lnTo>
                      <a:pt x="756" y="1518"/>
                    </a:lnTo>
                    <a:lnTo>
                      <a:pt x="754" y="1508"/>
                    </a:lnTo>
                    <a:lnTo>
                      <a:pt x="756" y="1500"/>
                    </a:lnTo>
                    <a:lnTo>
                      <a:pt x="760" y="1494"/>
                    </a:lnTo>
                    <a:lnTo>
                      <a:pt x="770" y="1490"/>
                    </a:lnTo>
                    <a:lnTo>
                      <a:pt x="780" y="1490"/>
                    </a:lnTo>
                    <a:lnTo>
                      <a:pt x="794" y="1492"/>
                    </a:lnTo>
                    <a:lnTo>
                      <a:pt x="1548" y="1690"/>
                    </a:lnTo>
                    <a:lnTo>
                      <a:pt x="2076" y="1832"/>
                    </a:lnTo>
                    <a:lnTo>
                      <a:pt x="2254" y="1882"/>
                    </a:lnTo>
                    <a:lnTo>
                      <a:pt x="2308" y="1896"/>
                    </a:lnTo>
                    <a:lnTo>
                      <a:pt x="2330" y="1906"/>
                    </a:lnTo>
                    <a:lnTo>
                      <a:pt x="2356" y="1922"/>
                    </a:lnTo>
                    <a:lnTo>
                      <a:pt x="2380" y="1942"/>
                    </a:lnTo>
                    <a:lnTo>
                      <a:pt x="2400" y="1962"/>
                    </a:lnTo>
                    <a:lnTo>
                      <a:pt x="2418" y="1984"/>
                    </a:lnTo>
                    <a:lnTo>
                      <a:pt x="2434" y="2008"/>
                    </a:lnTo>
                    <a:lnTo>
                      <a:pt x="2448" y="2034"/>
                    </a:lnTo>
                    <a:lnTo>
                      <a:pt x="2458" y="2060"/>
                    </a:lnTo>
                    <a:lnTo>
                      <a:pt x="2466" y="2088"/>
                    </a:lnTo>
                    <a:lnTo>
                      <a:pt x="2472" y="2116"/>
                    </a:lnTo>
                    <a:lnTo>
                      <a:pt x="2474" y="2144"/>
                    </a:lnTo>
                    <a:lnTo>
                      <a:pt x="2474" y="2174"/>
                    </a:lnTo>
                    <a:lnTo>
                      <a:pt x="2472" y="2202"/>
                    </a:lnTo>
                    <a:lnTo>
                      <a:pt x="2466" y="2230"/>
                    </a:lnTo>
                    <a:lnTo>
                      <a:pt x="2458" y="2258"/>
                    </a:lnTo>
                    <a:lnTo>
                      <a:pt x="2446" y="2286"/>
                    </a:lnTo>
                    <a:lnTo>
                      <a:pt x="2432" y="2314"/>
                    </a:lnTo>
                    <a:lnTo>
                      <a:pt x="2416" y="2338"/>
                    </a:lnTo>
                    <a:lnTo>
                      <a:pt x="2396" y="2362"/>
                    </a:lnTo>
                    <a:lnTo>
                      <a:pt x="2376" y="2382"/>
                    </a:lnTo>
                    <a:lnTo>
                      <a:pt x="2352" y="2400"/>
                    </a:lnTo>
                    <a:lnTo>
                      <a:pt x="2328" y="2416"/>
                    </a:lnTo>
                    <a:lnTo>
                      <a:pt x="2304" y="2430"/>
                    </a:lnTo>
                    <a:lnTo>
                      <a:pt x="2276" y="2440"/>
                    </a:lnTo>
                    <a:lnTo>
                      <a:pt x="2250" y="2448"/>
                    </a:lnTo>
                    <a:lnTo>
                      <a:pt x="2222" y="2454"/>
                    </a:lnTo>
                    <a:lnTo>
                      <a:pt x="2194" y="2456"/>
                    </a:lnTo>
                    <a:lnTo>
                      <a:pt x="2164" y="2458"/>
                    </a:lnTo>
                    <a:lnTo>
                      <a:pt x="2136" y="2454"/>
                    </a:lnTo>
                    <a:lnTo>
                      <a:pt x="2108" y="2448"/>
                    </a:lnTo>
                    <a:lnTo>
                      <a:pt x="2080" y="2440"/>
                    </a:lnTo>
                    <a:lnTo>
                      <a:pt x="2052" y="2430"/>
                    </a:lnTo>
                    <a:lnTo>
                      <a:pt x="2024" y="2414"/>
                    </a:lnTo>
                    <a:lnTo>
                      <a:pt x="1816" y="2270"/>
                    </a:lnTo>
                    <a:lnTo>
                      <a:pt x="1388" y="1968"/>
                    </a:lnTo>
                    <a:lnTo>
                      <a:pt x="772" y="1536"/>
                    </a:lnTo>
                    <a:close/>
                    <a:moveTo>
                      <a:pt x="1638" y="3382"/>
                    </a:moveTo>
                    <a:lnTo>
                      <a:pt x="2742" y="3382"/>
                    </a:lnTo>
                    <a:lnTo>
                      <a:pt x="2742" y="3034"/>
                    </a:lnTo>
                    <a:lnTo>
                      <a:pt x="1492" y="3034"/>
                    </a:lnTo>
                    <a:lnTo>
                      <a:pt x="1492" y="2888"/>
                    </a:lnTo>
                    <a:lnTo>
                      <a:pt x="2890" y="2888"/>
                    </a:lnTo>
                    <a:lnTo>
                      <a:pt x="2890" y="3528"/>
                    </a:lnTo>
                    <a:lnTo>
                      <a:pt x="1492" y="3528"/>
                    </a:lnTo>
                    <a:lnTo>
                      <a:pt x="1492" y="3200"/>
                    </a:lnTo>
                    <a:lnTo>
                      <a:pt x="1638" y="3200"/>
                    </a:lnTo>
                    <a:lnTo>
                      <a:pt x="1638" y="3382"/>
                    </a:lnTo>
                    <a:close/>
                    <a:moveTo>
                      <a:pt x="2166" y="320"/>
                    </a:moveTo>
                    <a:lnTo>
                      <a:pt x="2166" y="320"/>
                    </a:lnTo>
                    <a:lnTo>
                      <a:pt x="2076" y="322"/>
                    </a:lnTo>
                    <a:lnTo>
                      <a:pt x="1988" y="328"/>
                    </a:lnTo>
                    <a:lnTo>
                      <a:pt x="1900" y="338"/>
                    </a:lnTo>
                    <a:lnTo>
                      <a:pt x="1812" y="354"/>
                    </a:lnTo>
                    <a:lnTo>
                      <a:pt x="1728" y="372"/>
                    </a:lnTo>
                    <a:lnTo>
                      <a:pt x="1644" y="394"/>
                    </a:lnTo>
                    <a:lnTo>
                      <a:pt x="1562" y="420"/>
                    </a:lnTo>
                    <a:lnTo>
                      <a:pt x="1482" y="450"/>
                    </a:lnTo>
                    <a:lnTo>
                      <a:pt x="1402" y="484"/>
                    </a:lnTo>
                    <a:lnTo>
                      <a:pt x="1326" y="522"/>
                    </a:lnTo>
                    <a:lnTo>
                      <a:pt x="1252" y="562"/>
                    </a:lnTo>
                    <a:lnTo>
                      <a:pt x="1178" y="606"/>
                    </a:lnTo>
                    <a:lnTo>
                      <a:pt x="1108" y="652"/>
                    </a:lnTo>
                    <a:lnTo>
                      <a:pt x="1040" y="702"/>
                    </a:lnTo>
                    <a:lnTo>
                      <a:pt x="976" y="756"/>
                    </a:lnTo>
                    <a:lnTo>
                      <a:pt x="912" y="810"/>
                    </a:lnTo>
                    <a:lnTo>
                      <a:pt x="852" y="870"/>
                    </a:lnTo>
                    <a:lnTo>
                      <a:pt x="794" y="930"/>
                    </a:lnTo>
                    <a:lnTo>
                      <a:pt x="738" y="994"/>
                    </a:lnTo>
                    <a:lnTo>
                      <a:pt x="686" y="1060"/>
                    </a:lnTo>
                    <a:lnTo>
                      <a:pt x="638" y="1130"/>
                    </a:lnTo>
                    <a:lnTo>
                      <a:pt x="592" y="1200"/>
                    </a:lnTo>
                    <a:lnTo>
                      <a:pt x="550" y="1274"/>
                    </a:lnTo>
                    <a:lnTo>
                      <a:pt x="510" y="1348"/>
                    </a:lnTo>
                    <a:lnTo>
                      <a:pt x="474" y="1426"/>
                    </a:lnTo>
                    <a:lnTo>
                      <a:pt x="442" y="1506"/>
                    </a:lnTo>
                    <a:lnTo>
                      <a:pt x="412" y="1586"/>
                    </a:lnTo>
                    <a:lnTo>
                      <a:pt x="388" y="1668"/>
                    </a:lnTo>
                    <a:lnTo>
                      <a:pt x="366" y="1752"/>
                    </a:lnTo>
                    <a:lnTo>
                      <a:pt x="348" y="1838"/>
                    </a:lnTo>
                    <a:lnTo>
                      <a:pt x="336" y="1926"/>
                    </a:lnTo>
                    <a:lnTo>
                      <a:pt x="326" y="2014"/>
                    </a:lnTo>
                    <a:lnTo>
                      <a:pt x="4" y="2014"/>
                    </a:lnTo>
                    <a:lnTo>
                      <a:pt x="10" y="1962"/>
                    </a:lnTo>
                    <a:lnTo>
                      <a:pt x="14" y="1908"/>
                    </a:lnTo>
                    <a:lnTo>
                      <a:pt x="22" y="1858"/>
                    </a:lnTo>
                    <a:lnTo>
                      <a:pt x="30" y="1806"/>
                    </a:lnTo>
                    <a:lnTo>
                      <a:pt x="38" y="1754"/>
                    </a:lnTo>
                    <a:lnTo>
                      <a:pt x="50" y="1704"/>
                    </a:lnTo>
                    <a:lnTo>
                      <a:pt x="60" y="1654"/>
                    </a:lnTo>
                    <a:lnTo>
                      <a:pt x="74" y="1604"/>
                    </a:lnTo>
                    <a:lnTo>
                      <a:pt x="88" y="1554"/>
                    </a:lnTo>
                    <a:lnTo>
                      <a:pt x="102" y="1506"/>
                    </a:lnTo>
                    <a:lnTo>
                      <a:pt x="118" y="1458"/>
                    </a:lnTo>
                    <a:lnTo>
                      <a:pt x="136" y="1410"/>
                    </a:lnTo>
                    <a:lnTo>
                      <a:pt x="172" y="1316"/>
                    </a:lnTo>
                    <a:lnTo>
                      <a:pt x="214" y="1224"/>
                    </a:lnTo>
                    <a:lnTo>
                      <a:pt x="260" y="1134"/>
                    </a:lnTo>
                    <a:lnTo>
                      <a:pt x="310" y="1048"/>
                    </a:lnTo>
                    <a:lnTo>
                      <a:pt x="364" y="964"/>
                    </a:lnTo>
                    <a:lnTo>
                      <a:pt x="422" y="882"/>
                    </a:lnTo>
                    <a:lnTo>
                      <a:pt x="482" y="802"/>
                    </a:lnTo>
                    <a:lnTo>
                      <a:pt x="546" y="728"/>
                    </a:lnTo>
                    <a:lnTo>
                      <a:pt x="614" y="654"/>
                    </a:lnTo>
                    <a:lnTo>
                      <a:pt x="686" y="584"/>
                    </a:lnTo>
                    <a:lnTo>
                      <a:pt x="760" y="518"/>
                    </a:lnTo>
                    <a:lnTo>
                      <a:pt x="836" y="456"/>
                    </a:lnTo>
                    <a:lnTo>
                      <a:pt x="916" y="396"/>
                    </a:lnTo>
                    <a:lnTo>
                      <a:pt x="1000" y="340"/>
                    </a:lnTo>
                    <a:lnTo>
                      <a:pt x="1086" y="288"/>
                    </a:lnTo>
                    <a:lnTo>
                      <a:pt x="1174" y="240"/>
                    </a:lnTo>
                    <a:lnTo>
                      <a:pt x="1264" y="196"/>
                    </a:lnTo>
                    <a:lnTo>
                      <a:pt x="1356" y="156"/>
                    </a:lnTo>
                    <a:lnTo>
                      <a:pt x="1452" y="120"/>
                    </a:lnTo>
                    <a:lnTo>
                      <a:pt x="1500" y="104"/>
                    </a:lnTo>
                    <a:lnTo>
                      <a:pt x="1548" y="88"/>
                    </a:lnTo>
                    <a:lnTo>
                      <a:pt x="1598" y="74"/>
                    </a:lnTo>
                    <a:lnTo>
                      <a:pt x="1648" y="62"/>
                    </a:lnTo>
                    <a:lnTo>
                      <a:pt x="1698" y="50"/>
                    </a:lnTo>
                    <a:lnTo>
                      <a:pt x="1748" y="40"/>
                    </a:lnTo>
                    <a:lnTo>
                      <a:pt x="1798" y="30"/>
                    </a:lnTo>
                    <a:lnTo>
                      <a:pt x="1850" y="22"/>
                    </a:lnTo>
                    <a:lnTo>
                      <a:pt x="1902" y="16"/>
                    </a:lnTo>
                    <a:lnTo>
                      <a:pt x="1954" y="10"/>
                    </a:lnTo>
                    <a:lnTo>
                      <a:pt x="2006" y="6"/>
                    </a:lnTo>
                    <a:lnTo>
                      <a:pt x="2060" y="2"/>
                    </a:lnTo>
                    <a:lnTo>
                      <a:pt x="2112" y="0"/>
                    </a:lnTo>
                    <a:lnTo>
                      <a:pt x="2166" y="0"/>
                    </a:lnTo>
                    <a:lnTo>
                      <a:pt x="2220" y="0"/>
                    </a:lnTo>
                    <a:lnTo>
                      <a:pt x="2274" y="2"/>
                    </a:lnTo>
                    <a:lnTo>
                      <a:pt x="2326" y="6"/>
                    </a:lnTo>
                    <a:lnTo>
                      <a:pt x="2378" y="10"/>
                    </a:lnTo>
                    <a:lnTo>
                      <a:pt x="2430" y="16"/>
                    </a:lnTo>
                    <a:lnTo>
                      <a:pt x="2482" y="22"/>
                    </a:lnTo>
                    <a:lnTo>
                      <a:pt x="2534" y="30"/>
                    </a:lnTo>
                    <a:lnTo>
                      <a:pt x="2584" y="40"/>
                    </a:lnTo>
                    <a:lnTo>
                      <a:pt x="2636" y="50"/>
                    </a:lnTo>
                    <a:lnTo>
                      <a:pt x="2686" y="62"/>
                    </a:lnTo>
                    <a:lnTo>
                      <a:pt x="2736" y="74"/>
                    </a:lnTo>
                    <a:lnTo>
                      <a:pt x="2784" y="88"/>
                    </a:lnTo>
                    <a:lnTo>
                      <a:pt x="2834" y="104"/>
                    </a:lnTo>
                    <a:lnTo>
                      <a:pt x="2882" y="120"/>
                    </a:lnTo>
                    <a:lnTo>
                      <a:pt x="2976" y="156"/>
                    </a:lnTo>
                    <a:lnTo>
                      <a:pt x="3070" y="196"/>
                    </a:lnTo>
                    <a:lnTo>
                      <a:pt x="3160" y="240"/>
                    </a:lnTo>
                    <a:lnTo>
                      <a:pt x="3248" y="288"/>
                    </a:lnTo>
                    <a:lnTo>
                      <a:pt x="3334" y="340"/>
                    </a:lnTo>
                    <a:lnTo>
                      <a:pt x="3416" y="396"/>
                    </a:lnTo>
                    <a:lnTo>
                      <a:pt x="3496" y="456"/>
                    </a:lnTo>
                    <a:lnTo>
                      <a:pt x="3574" y="518"/>
                    </a:lnTo>
                    <a:lnTo>
                      <a:pt x="3648" y="584"/>
                    </a:lnTo>
                    <a:lnTo>
                      <a:pt x="3718" y="654"/>
                    </a:lnTo>
                    <a:lnTo>
                      <a:pt x="3786" y="728"/>
                    </a:lnTo>
                    <a:lnTo>
                      <a:pt x="3850" y="802"/>
                    </a:lnTo>
                    <a:lnTo>
                      <a:pt x="3912" y="882"/>
                    </a:lnTo>
                    <a:lnTo>
                      <a:pt x="3970" y="964"/>
                    </a:lnTo>
                    <a:lnTo>
                      <a:pt x="4022" y="1048"/>
                    </a:lnTo>
                    <a:lnTo>
                      <a:pt x="4072" y="1134"/>
                    </a:lnTo>
                    <a:lnTo>
                      <a:pt x="4118" y="1224"/>
                    </a:lnTo>
                    <a:lnTo>
                      <a:pt x="4160" y="1316"/>
                    </a:lnTo>
                    <a:lnTo>
                      <a:pt x="4198" y="1410"/>
                    </a:lnTo>
                    <a:lnTo>
                      <a:pt x="4214" y="1458"/>
                    </a:lnTo>
                    <a:lnTo>
                      <a:pt x="4230" y="1506"/>
                    </a:lnTo>
                    <a:lnTo>
                      <a:pt x="4246" y="1554"/>
                    </a:lnTo>
                    <a:lnTo>
                      <a:pt x="4260" y="1604"/>
                    </a:lnTo>
                    <a:lnTo>
                      <a:pt x="4272" y="1654"/>
                    </a:lnTo>
                    <a:lnTo>
                      <a:pt x="4284" y="1704"/>
                    </a:lnTo>
                    <a:lnTo>
                      <a:pt x="4294" y="1754"/>
                    </a:lnTo>
                    <a:lnTo>
                      <a:pt x="4304" y="1806"/>
                    </a:lnTo>
                    <a:lnTo>
                      <a:pt x="4312" y="1858"/>
                    </a:lnTo>
                    <a:lnTo>
                      <a:pt x="4318" y="1908"/>
                    </a:lnTo>
                    <a:lnTo>
                      <a:pt x="4324" y="1962"/>
                    </a:lnTo>
                    <a:lnTo>
                      <a:pt x="4328" y="2014"/>
                    </a:lnTo>
                    <a:lnTo>
                      <a:pt x="4008" y="2014"/>
                    </a:lnTo>
                    <a:lnTo>
                      <a:pt x="3998" y="1926"/>
                    </a:lnTo>
                    <a:lnTo>
                      <a:pt x="3984" y="1838"/>
                    </a:lnTo>
                    <a:lnTo>
                      <a:pt x="3966" y="1752"/>
                    </a:lnTo>
                    <a:lnTo>
                      <a:pt x="3946" y="1668"/>
                    </a:lnTo>
                    <a:lnTo>
                      <a:pt x="3920" y="1586"/>
                    </a:lnTo>
                    <a:lnTo>
                      <a:pt x="3892" y="1506"/>
                    </a:lnTo>
                    <a:lnTo>
                      <a:pt x="3858" y="1426"/>
                    </a:lnTo>
                    <a:lnTo>
                      <a:pt x="3824" y="1348"/>
                    </a:lnTo>
                    <a:lnTo>
                      <a:pt x="3784" y="1274"/>
                    </a:lnTo>
                    <a:lnTo>
                      <a:pt x="3740" y="1200"/>
                    </a:lnTo>
                    <a:lnTo>
                      <a:pt x="3696" y="1130"/>
                    </a:lnTo>
                    <a:lnTo>
                      <a:pt x="3646" y="1060"/>
                    </a:lnTo>
                    <a:lnTo>
                      <a:pt x="3594" y="994"/>
                    </a:lnTo>
                    <a:lnTo>
                      <a:pt x="3540" y="930"/>
                    </a:lnTo>
                    <a:lnTo>
                      <a:pt x="3482" y="870"/>
                    </a:lnTo>
                    <a:lnTo>
                      <a:pt x="3420" y="810"/>
                    </a:lnTo>
                    <a:lnTo>
                      <a:pt x="3358" y="756"/>
                    </a:lnTo>
                    <a:lnTo>
                      <a:pt x="3292" y="702"/>
                    </a:lnTo>
                    <a:lnTo>
                      <a:pt x="3224" y="652"/>
                    </a:lnTo>
                    <a:lnTo>
                      <a:pt x="3154" y="606"/>
                    </a:lnTo>
                    <a:lnTo>
                      <a:pt x="3082" y="562"/>
                    </a:lnTo>
                    <a:lnTo>
                      <a:pt x="3006" y="522"/>
                    </a:lnTo>
                    <a:lnTo>
                      <a:pt x="2930" y="484"/>
                    </a:lnTo>
                    <a:lnTo>
                      <a:pt x="2852" y="450"/>
                    </a:lnTo>
                    <a:lnTo>
                      <a:pt x="2772" y="420"/>
                    </a:lnTo>
                    <a:lnTo>
                      <a:pt x="2690" y="394"/>
                    </a:lnTo>
                    <a:lnTo>
                      <a:pt x="2606" y="372"/>
                    </a:lnTo>
                    <a:lnTo>
                      <a:pt x="2520" y="354"/>
                    </a:lnTo>
                    <a:lnTo>
                      <a:pt x="2434" y="338"/>
                    </a:lnTo>
                    <a:lnTo>
                      <a:pt x="2346" y="328"/>
                    </a:lnTo>
                    <a:lnTo>
                      <a:pt x="2256" y="322"/>
                    </a:lnTo>
                    <a:lnTo>
                      <a:pt x="2166" y="320"/>
                    </a:lnTo>
                    <a:close/>
                    <a:moveTo>
                      <a:pt x="320" y="2174"/>
                    </a:moveTo>
                    <a:lnTo>
                      <a:pt x="320" y="2174"/>
                    </a:lnTo>
                    <a:lnTo>
                      <a:pt x="320" y="2222"/>
                    </a:lnTo>
                    <a:lnTo>
                      <a:pt x="322" y="2268"/>
                    </a:lnTo>
                    <a:lnTo>
                      <a:pt x="330" y="2362"/>
                    </a:lnTo>
                    <a:lnTo>
                      <a:pt x="342" y="2454"/>
                    </a:lnTo>
                    <a:lnTo>
                      <a:pt x="358" y="2544"/>
                    </a:lnTo>
                    <a:lnTo>
                      <a:pt x="380" y="2634"/>
                    </a:lnTo>
                    <a:lnTo>
                      <a:pt x="404" y="2722"/>
                    </a:lnTo>
                    <a:lnTo>
                      <a:pt x="434" y="2806"/>
                    </a:lnTo>
                    <a:lnTo>
                      <a:pt x="466" y="2890"/>
                    </a:lnTo>
                    <a:lnTo>
                      <a:pt x="504" y="2972"/>
                    </a:lnTo>
                    <a:lnTo>
                      <a:pt x="544" y="3050"/>
                    </a:lnTo>
                    <a:lnTo>
                      <a:pt x="590" y="3128"/>
                    </a:lnTo>
                    <a:lnTo>
                      <a:pt x="638" y="3202"/>
                    </a:lnTo>
                    <a:lnTo>
                      <a:pt x="688" y="3274"/>
                    </a:lnTo>
                    <a:lnTo>
                      <a:pt x="744" y="3344"/>
                    </a:lnTo>
                    <a:lnTo>
                      <a:pt x="802" y="3410"/>
                    </a:lnTo>
                    <a:lnTo>
                      <a:pt x="862" y="3474"/>
                    </a:lnTo>
                    <a:lnTo>
                      <a:pt x="926" y="3536"/>
                    </a:lnTo>
                    <a:lnTo>
                      <a:pt x="994" y="3594"/>
                    </a:lnTo>
                    <a:lnTo>
                      <a:pt x="1064" y="3648"/>
                    </a:lnTo>
                    <a:lnTo>
                      <a:pt x="1136" y="3700"/>
                    </a:lnTo>
                    <a:lnTo>
                      <a:pt x="1210" y="3748"/>
                    </a:lnTo>
                    <a:lnTo>
                      <a:pt x="1288" y="3792"/>
                    </a:lnTo>
                    <a:lnTo>
                      <a:pt x="1368" y="3832"/>
                    </a:lnTo>
                    <a:lnTo>
                      <a:pt x="1450" y="3868"/>
                    </a:lnTo>
                    <a:lnTo>
                      <a:pt x="1532" y="3902"/>
                    </a:lnTo>
                    <a:lnTo>
                      <a:pt x="1618" y="3930"/>
                    </a:lnTo>
                    <a:lnTo>
                      <a:pt x="1706" y="3956"/>
                    </a:lnTo>
                    <a:lnTo>
                      <a:pt x="1796" y="3976"/>
                    </a:lnTo>
                    <a:lnTo>
                      <a:pt x="1886" y="3992"/>
                    </a:lnTo>
                    <a:lnTo>
                      <a:pt x="1978" y="4004"/>
                    </a:lnTo>
                    <a:lnTo>
                      <a:pt x="2072" y="4010"/>
                    </a:lnTo>
                    <a:lnTo>
                      <a:pt x="2118" y="4012"/>
                    </a:lnTo>
                    <a:lnTo>
                      <a:pt x="2166" y="4014"/>
                    </a:lnTo>
                    <a:lnTo>
                      <a:pt x="2214" y="4012"/>
                    </a:lnTo>
                    <a:lnTo>
                      <a:pt x="2262" y="4010"/>
                    </a:lnTo>
                    <a:lnTo>
                      <a:pt x="2354" y="4004"/>
                    </a:lnTo>
                    <a:lnTo>
                      <a:pt x="2448" y="3992"/>
                    </a:lnTo>
                    <a:lnTo>
                      <a:pt x="2538" y="3976"/>
                    </a:lnTo>
                    <a:lnTo>
                      <a:pt x="2626" y="3956"/>
                    </a:lnTo>
                    <a:lnTo>
                      <a:pt x="2714" y="3930"/>
                    </a:lnTo>
                    <a:lnTo>
                      <a:pt x="2800" y="3902"/>
                    </a:lnTo>
                    <a:lnTo>
                      <a:pt x="2884" y="3868"/>
                    </a:lnTo>
                    <a:lnTo>
                      <a:pt x="2966" y="3832"/>
                    </a:lnTo>
                    <a:lnTo>
                      <a:pt x="3044" y="3792"/>
                    </a:lnTo>
                    <a:lnTo>
                      <a:pt x="3122" y="3748"/>
                    </a:lnTo>
                    <a:lnTo>
                      <a:pt x="3196" y="3700"/>
                    </a:lnTo>
                    <a:lnTo>
                      <a:pt x="3270" y="3648"/>
                    </a:lnTo>
                    <a:lnTo>
                      <a:pt x="3338" y="3594"/>
                    </a:lnTo>
                    <a:lnTo>
                      <a:pt x="3406" y="3536"/>
                    </a:lnTo>
                    <a:lnTo>
                      <a:pt x="3470" y="3474"/>
                    </a:lnTo>
                    <a:lnTo>
                      <a:pt x="3532" y="3410"/>
                    </a:lnTo>
                    <a:lnTo>
                      <a:pt x="3590" y="3344"/>
                    </a:lnTo>
                    <a:lnTo>
                      <a:pt x="3644" y="3274"/>
                    </a:lnTo>
                    <a:lnTo>
                      <a:pt x="3696" y="3202"/>
                    </a:lnTo>
                    <a:lnTo>
                      <a:pt x="3744" y="3128"/>
                    </a:lnTo>
                    <a:lnTo>
                      <a:pt x="3788" y="3050"/>
                    </a:lnTo>
                    <a:lnTo>
                      <a:pt x="3830" y="2972"/>
                    </a:lnTo>
                    <a:lnTo>
                      <a:pt x="3866" y="2890"/>
                    </a:lnTo>
                    <a:lnTo>
                      <a:pt x="3900" y="2806"/>
                    </a:lnTo>
                    <a:lnTo>
                      <a:pt x="3928" y="2722"/>
                    </a:lnTo>
                    <a:lnTo>
                      <a:pt x="3954" y="2634"/>
                    </a:lnTo>
                    <a:lnTo>
                      <a:pt x="3974" y="2544"/>
                    </a:lnTo>
                    <a:lnTo>
                      <a:pt x="3992" y="2454"/>
                    </a:lnTo>
                    <a:lnTo>
                      <a:pt x="4004" y="2362"/>
                    </a:lnTo>
                    <a:lnTo>
                      <a:pt x="4010" y="2268"/>
                    </a:lnTo>
                    <a:lnTo>
                      <a:pt x="4012" y="2222"/>
                    </a:lnTo>
                    <a:lnTo>
                      <a:pt x="4014" y="2174"/>
                    </a:lnTo>
                    <a:lnTo>
                      <a:pt x="4334" y="2174"/>
                    </a:lnTo>
                    <a:lnTo>
                      <a:pt x="4332" y="2230"/>
                    </a:lnTo>
                    <a:lnTo>
                      <a:pt x="4330" y="2284"/>
                    </a:lnTo>
                    <a:lnTo>
                      <a:pt x="4326" y="2340"/>
                    </a:lnTo>
                    <a:lnTo>
                      <a:pt x="4322" y="2394"/>
                    </a:lnTo>
                    <a:lnTo>
                      <a:pt x="4316" y="2448"/>
                    </a:lnTo>
                    <a:lnTo>
                      <a:pt x="4308" y="2502"/>
                    </a:lnTo>
                    <a:lnTo>
                      <a:pt x="4298" y="2556"/>
                    </a:lnTo>
                    <a:lnTo>
                      <a:pt x="4288" y="2610"/>
                    </a:lnTo>
                    <a:lnTo>
                      <a:pt x="4276" y="2662"/>
                    </a:lnTo>
                    <a:lnTo>
                      <a:pt x="4264" y="2714"/>
                    </a:lnTo>
                    <a:lnTo>
                      <a:pt x="4250" y="2766"/>
                    </a:lnTo>
                    <a:lnTo>
                      <a:pt x="4234" y="2816"/>
                    </a:lnTo>
                    <a:lnTo>
                      <a:pt x="4218" y="2866"/>
                    </a:lnTo>
                    <a:lnTo>
                      <a:pt x="4200" y="2916"/>
                    </a:lnTo>
                    <a:lnTo>
                      <a:pt x="4182" y="2966"/>
                    </a:lnTo>
                    <a:lnTo>
                      <a:pt x="4162" y="3014"/>
                    </a:lnTo>
                    <a:lnTo>
                      <a:pt x="4140" y="3062"/>
                    </a:lnTo>
                    <a:lnTo>
                      <a:pt x="4118" y="3110"/>
                    </a:lnTo>
                    <a:lnTo>
                      <a:pt x="4094" y="3158"/>
                    </a:lnTo>
                    <a:lnTo>
                      <a:pt x="4070" y="3204"/>
                    </a:lnTo>
                    <a:lnTo>
                      <a:pt x="4044" y="3248"/>
                    </a:lnTo>
                    <a:lnTo>
                      <a:pt x="4018" y="3294"/>
                    </a:lnTo>
                    <a:lnTo>
                      <a:pt x="3990" y="3338"/>
                    </a:lnTo>
                    <a:lnTo>
                      <a:pt x="3960" y="3382"/>
                    </a:lnTo>
                    <a:lnTo>
                      <a:pt x="3932" y="3424"/>
                    </a:lnTo>
                    <a:lnTo>
                      <a:pt x="3900" y="3466"/>
                    </a:lnTo>
                    <a:lnTo>
                      <a:pt x="3868" y="3508"/>
                    </a:lnTo>
                    <a:lnTo>
                      <a:pt x="3836" y="3548"/>
                    </a:lnTo>
                    <a:lnTo>
                      <a:pt x="3802" y="3588"/>
                    </a:lnTo>
                    <a:lnTo>
                      <a:pt x="3768" y="3626"/>
                    </a:lnTo>
                    <a:lnTo>
                      <a:pt x="3732" y="3664"/>
                    </a:lnTo>
                    <a:lnTo>
                      <a:pt x="3696" y="3702"/>
                    </a:lnTo>
                    <a:lnTo>
                      <a:pt x="3660" y="3738"/>
                    </a:lnTo>
                    <a:lnTo>
                      <a:pt x="3622" y="3772"/>
                    </a:lnTo>
                    <a:lnTo>
                      <a:pt x="3582" y="3806"/>
                    </a:lnTo>
                    <a:lnTo>
                      <a:pt x="3542" y="3840"/>
                    </a:lnTo>
                    <a:lnTo>
                      <a:pt x="3502" y="3872"/>
                    </a:lnTo>
                    <a:lnTo>
                      <a:pt x="3460" y="3904"/>
                    </a:lnTo>
                    <a:lnTo>
                      <a:pt x="3418" y="3936"/>
                    </a:lnTo>
                    <a:lnTo>
                      <a:pt x="3376" y="3964"/>
                    </a:lnTo>
                    <a:lnTo>
                      <a:pt x="3332" y="3994"/>
                    </a:lnTo>
                    <a:lnTo>
                      <a:pt x="3288" y="4020"/>
                    </a:lnTo>
                    <a:lnTo>
                      <a:pt x="3244" y="4048"/>
                    </a:lnTo>
                    <a:lnTo>
                      <a:pt x="3198" y="4072"/>
                    </a:lnTo>
                    <a:lnTo>
                      <a:pt x="3152" y="4098"/>
                    </a:lnTo>
                    <a:lnTo>
                      <a:pt x="3104" y="4120"/>
                    </a:lnTo>
                    <a:lnTo>
                      <a:pt x="3056" y="4142"/>
                    </a:lnTo>
                    <a:lnTo>
                      <a:pt x="3008" y="4164"/>
                    </a:lnTo>
                    <a:lnTo>
                      <a:pt x="2960" y="4184"/>
                    </a:lnTo>
                    <a:lnTo>
                      <a:pt x="2910" y="4202"/>
                    </a:lnTo>
                    <a:lnTo>
                      <a:pt x="2860" y="4220"/>
                    </a:lnTo>
                    <a:lnTo>
                      <a:pt x="2810" y="4236"/>
                    </a:lnTo>
                    <a:lnTo>
                      <a:pt x="2758" y="4252"/>
                    </a:lnTo>
                    <a:lnTo>
                      <a:pt x="2706" y="4266"/>
                    </a:lnTo>
                    <a:lnTo>
                      <a:pt x="2654" y="4278"/>
                    </a:lnTo>
                    <a:lnTo>
                      <a:pt x="2602" y="4290"/>
                    </a:lnTo>
                    <a:lnTo>
                      <a:pt x="2550" y="4300"/>
                    </a:lnTo>
                    <a:lnTo>
                      <a:pt x="2496" y="4308"/>
                    </a:lnTo>
                    <a:lnTo>
                      <a:pt x="2442" y="4316"/>
                    </a:lnTo>
                    <a:lnTo>
                      <a:pt x="2388" y="4322"/>
                    </a:lnTo>
                    <a:lnTo>
                      <a:pt x="2332" y="4328"/>
                    </a:lnTo>
                    <a:lnTo>
                      <a:pt x="2278" y="4330"/>
                    </a:lnTo>
                    <a:lnTo>
                      <a:pt x="2222" y="4332"/>
                    </a:lnTo>
                    <a:lnTo>
                      <a:pt x="2166" y="4334"/>
                    </a:lnTo>
                    <a:lnTo>
                      <a:pt x="2110" y="4332"/>
                    </a:lnTo>
                    <a:lnTo>
                      <a:pt x="2056" y="4330"/>
                    </a:lnTo>
                    <a:lnTo>
                      <a:pt x="2000" y="4328"/>
                    </a:lnTo>
                    <a:lnTo>
                      <a:pt x="1946" y="4322"/>
                    </a:lnTo>
                    <a:lnTo>
                      <a:pt x="1892" y="4316"/>
                    </a:lnTo>
                    <a:lnTo>
                      <a:pt x="1838" y="4308"/>
                    </a:lnTo>
                    <a:lnTo>
                      <a:pt x="1784" y="4300"/>
                    </a:lnTo>
                    <a:lnTo>
                      <a:pt x="1730" y="4290"/>
                    </a:lnTo>
                    <a:lnTo>
                      <a:pt x="1678" y="4278"/>
                    </a:lnTo>
                    <a:lnTo>
                      <a:pt x="1626" y="4266"/>
                    </a:lnTo>
                    <a:lnTo>
                      <a:pt x="1574" y="4252"/>
                    </a:lnTo>
                    <a:lnTo>
                      <a:pt x="1524" y="4236"/>
                    </a:lnTo>
                    <a:lnTo>
                      <a:pt x="1472" y="4220"/>
                    </a:lnTo>
                    <a:lnTo>
                      <a:pt x="1422" y="4202"/>
                    </a:lnTo>
                    <a:lnTo>
                      <a:pt x="1374" y="4184"/>
                    </a:lnTo>
                    <a:lnTo>
                      <a:pt x="1324" y="4164"/>
                    </a:lnTo>
                    <a:lnTo>
                      <a:pt x="1276" y="4142"/>
                    </a:lnTo>
                    <a:lnTo>
                      <a:pt x="1228" y="4120"/>
                    </a:lnTo>
                    <a:lnTo>
                      <a:pt x="1182" y="4098"/>
                    </a:lnTo>
                    <a:lnTo>
                      <a:pt x="1136" y="4072"/>
                    </a:lnTo>
                    <a:lnTo>
                      <a:pt x="1090" y="4048"/>
                    </a:lnTo>
                    <a:lnTo>
                      <a:pt x="1044" y="4020"/>
                    </a:lnTo>
                    <a:lnTo>
                      <a:pt x="1000" y="3994"/>
                    </a:lnTo>
                    <a:lnTo>
                      <a:pt x="958" y="3964"/>
                    </a:lnTo>
                    <a:lnTo>
                      <a:pt x="914" y="3936"/>
                    </a:lnTo>
                    <a:lnTo>
                      <a:pt x="872" y="3904"/>
                    </a:lnTo>
                    <a:lnTo>
                      <a:pt x="830" y="3872"/>
                    </a:lnTo>
                    <a:lnTo>
                      <a:pt x="790" y="3840"/>
                    </a:lnTo>
                    <a:lnTo>
                      <a:pt x="750" y="3806"/>
                    </a:lnTo>
                    <a:lnTo>
                      <a:pt x="712" y="3772"/>
                    </a:lnTo>
                    <a:lnTo>
                      <a:pt x="674" y="3738"/>
                    </a:lnTo>
                    <a:lnTo>
                      <a:pt x="636" y="3702"/>
                    </a:lnTo>
                    <a:lnTo>
                      <a:pt x="600" y="3664"/>
                    </a:lnTo>
                    <a:lnTo>
                      <a:pt x="564" y="3626"/>
                    </a:lnTo>
                    <a:lnTo>
                      <a:pt x="530" y="3588"/>
                    </a:lnTo>
                    <a:lnTo>
                      <a:pt x="496" y="3548"/>
                    </a:lnTo>
                    <a:lnTo>
                      <a:pt x="464" y="3508"/>
                    </a:lnTo>
                    <a:lnTo>
                      <a:pt x="432" y="3466"/>
                    </a:lnTo>
                    <a:lnTo>
                      <a:pt x="402" y="3424"/>
                    </a:lnTo>
                    <a:lnTo>
                      <a:pt x="372" y="3382"/>
                    </a:lnTo>
                    <a:lnTo>
                      <a:pt x="344" y="3338"/>
                    </a:lnTo>
                    <a:lnTo>
                      <a:pt x="316" y="3294"/>
                    </a:lnTo>
                    <a:lnTo>
                      <a:pt x="288" y="3248"/>
                    </a:lnTo>
                    <a:lnTo>
                      <a:pt x="264" y="3204"/>
                    </a:lnTo>
                    <a:lnTo>
                      <a:pt x="238" y="3158"/>
                    </a:lnTo>
                    <a:lnTo>
                      <a:pt x="216" y="3110"/>
                    </a:lnTo>
                    <a:lnTo>
                      <a:pt x="194" y="3062"/>
                    </a:lnTo>
                    <a:lnTo>
                      <a:pt x="172" y="3014"/>
                    </a:lnTo>
                    <a:lnTo>
                      <a:pt x="152" y="2966"/>
                    </a:lnTo>
                    <a:lnTo>
                      <a:pt x="132" y="2916"/>
                    </a:lnTo>
                    <a:lnTo>
                      <a:pt x="116" y="2866"/>
                    </a:lnTo>
                    <a:lnTo>
                      <a:pt x="98" y="2816"/>
                    </a:lnTo>
                    <a:lnTo>
                      <a:pt x="84" y="2766"/>
                    </a:lnTo>
                    <a:lnTo>
                      <a:pt x="70" y="2714"/>
                    </a:lnTo>
                    <a:lnTo>
                      <a:pt x="56" y="2662"/>
                    </a:lnTo>
                    <a:lnTo>
                      <a:pt x="44" y="2610"/>
                    </a:lnTo>
                    <a:lnTo>
                      <a:pt x="34" y="2556"/>
                    </a:lnTo>
                    <a:lnTo>
                      <a:pt x="26" y="2502"/>
                    </a:lnTo>
                    <a:lnTo>
                      <a:pt x="18" y="2448"/>
                    </a:lnTo>
                    <a:lnTo>
                      <a:pt x="12" y="2394"/>
                    </a:lnTo>
                    <a:lnTo>
                      <a:pt x="6" y="2340"/>
                    </a:lnTo>
                    <a:lnTo>
                      <a:pt x="2" y="2284"/>
                    </a:lnTo>
                    <a:lnTo>
                      <a:pt x="0" y="2230"/>
                    </a:lnTo>
                    <a:lnTo>
                      <a:pt x="0" y="2174"/>
                    </a:lnTo>
                    <a:lnTo>
                      <a:pt x="320" y="2174"/>
                    </a:lnTo>
                    <a:close/>
                    <a:moveTo>
                      <a:pt x="620" y="2798"/>
                    </a:moveTo>
                    <a:lnTo>
                      <a:pt x="620" y="2798"/>
                    </a:lnTo>
                    <a:lnTo>
                      <a:pt x="592" y="2724"/>
                    </a:lnTo>
                    <a:lnTo>
                      <a:pt x="566" y="2648"/>
                    </a:lnTo>
                    <a:lnTo>
                      <a:pt x="902" y="2512"/>
                    </a:lnTo>
                    <a:lnTo>
                      <a:pt x="914" y="2550"/>
                    </a:lnTo>
                    <a:lnTo>
                      <a:pt x="926" y="2588"/>
                    </a:lnTo>
                    <a:lnTo>
                      <a:pt x="940" y="2626"/>
                    </a:lnTo>
                    <a:lnTo>
                      <a:pt x="954" y="2662"/>
                    </a:lnTo>
                    <a:lnTo>
                      <a:pt x="620" y="2798"/>
                    </a:lnTo>
                    <a:close/>
                    <a:moveTo>
                      <a:pt x="3744" y="2720"/>
                    </a:moveTo>
                    <a:lnTo>
                      <a:pt x="3744" y="2720"/>
                    </a:lnTo>
                    <a:lnTo>
                      <a:pt x="3714" y="2794"/>
                    </a:lnTo>
                    <a:lnTo>
                      <a:pt x="3682" y="2868"/>
                    </a:lnTo>
                    <a:lnTo>
                      <a:pt x="3348" y="2730"/>
                    </a:lnTo>
                    <a:lnTo>
                      <a:pt x="3366" y="2694"/>
                    </a:lnTo>
                    <a:lnTo>
                      <a:pt x="3380" y="2658"/>
                    </a:lnTo>
                    <a:lnTo>
                      <a:pt x="3396" y="2620"/>
                    </a:lnTo>
                    <a:lnTo>
                      <a:pt x="3408" y="2582"/>
                    </a:lnTo>
                    <a:lnTo>
                      <a:pt x="3744" y="2720"/>
                    </a:lnTo>
                    <a:close/>
                    <a:moveTo>
                      <a:pt x="3832" y="2030"/>
                    </a:moveTo>
                    <a:lnTo>
                      <a:pt x="3832" y="2030"/>
                    </a:lnTo>
                    <a:lnTo>
                      <a:pt x="3836" y="2098"/>
                    </a:lnTo>
                    <a:lnTo>
                      <a:pt x="3836" y="2166"/>
                    </a:lnTo>
                    <a:lnTo>
                      <a:pt x="3836" y="2190"/>
                    </a:lnTo>
                    <a:lnTo>
                      <a:pt x="3476" y="2190"/>
                    </a:lnTo>
                    <a:lnTo>
                      <a:pt x="3476" y="2166"/>
                    </a:lnTo>
                    <a:lnTo>
                      <a:pt x="3474" y="2098"/>
                    </a:lnTo>
                    <a:lnTo>
                      <a:pt x="3470" y="2030"/>
                    </a:lnTo>
                    <a:lnTo>
                      <a:pt x="3832" y="2030"/>
                    </a:lnTo>
                    <a:close/>
                    <a:moveTo>
                      <a:pt x="3652" y="1400"/>
                    </a:moveTo>
                    <a:lnTo>
                      <a:pt x="3652" y="1400"/>
                    </a:lnTo>
                    <a:lnTo>
                      <a:pt x="3686" y="1472"/>
                    </a:lnTo>
                    <a:lnTo>
                      <a:pt x="3718" y="1546"/>
                    </a:lnTo>
                    <a:lnTo>
                      <a:pt x="3384" y="1682"/>
                    </a:lnTo>
                    <a:lnTo>
                      <a:pt x="3368" y="1644"/>
                    </a:lnTo>
                    <a:lnTo>
                      <a:pt x="3352" y="1608"/>
                    </a:lnTo>
                    <a:lnTo>
                      <a:pt x="3334" y="1572"/>
                    </a:lnTo>
                    <a:lnTo>
                      <a:pt x="3314" y="1536"/>
                    </a:lnTo>
                    <a:lnTo>
                      <a:pt x="3652" y="1400"/>
                    </a:lnTo>
                    <a:close/>
                    <a:moveTo>
                      <a:pt x="3228" y="876"/>
                    </a:moveTo>
                    <a:lnTo>
                      <a:pt x="3228" y="876"/>
                    </a:lnTo>
                    <a:lnTo>
                      <a:pt x="3290" y="930"/>
                    </a:lnTo>
                    <a:lnTo>
                      <a:pt x="3348" y="984"/>
                    </a:lnTo>
                    <a:lnTo>
                      <a:pt x="3092" y="1240"/>
                    </a:lnTo>
                    <a:lnTo>
                      <a:pt x="3064" y="1212"/>
                    </a:lnTo>
                    <a:lnTo>
                      <a:pt x="3034" y="1184"/>
                    </a:lnTo>
                    <a:lnTo>
                      <a:pt x="3002" y="1158"/>
                    </a:lnTo>
                    <a:lnTo>
                      <a:pt x="2972" y="1134"/>
                    </a:lnTo>
                    <a:lnTo>
                      <a:pt x="3228" y="876"/>
                    </a:lnTo>
                    <a:close/>
                    <a:moveTo>
                      <a:pt x="2674" y="574"/>
                    </a:moveTo>
                    <a:lnTo>
                      <a:pt x="2674" y="574"/>
                    </a:lnTo>
                    <a:lnTo>
                      <a:pt x="2750" y="600"/>
                    </a:lnTo>
                    <a:lnTo>
                      <a:pt x="2824" y="630"/>
                    </a:lnTo>
                    <a:lnTo>
                      <a:pt x="2682" y="962"/>
                    </a:lnTo>
                    <a:lnTo>
                      <a:pt x="2646" y="948"/>
                    </a:lnTo>
                    <a:lnTo>
                      <a:pt x="2608" y="934"/>
                    </a:lnTo>
                    <a:lnTo>
                      <a:pt x="2570" y="920"/>
                    </a:lnTo>
                    <a:lnTo>
                      <a:pt x="2532" y="908"/>
                    </a:lnTo>
                    <a:lnTo>
                      <a:pt x="2674" y="574"/>
                    </a:lnTo>
                    <a:close/>
                    <a:moveTo>
                      <a:pt x="2028" y="502"/>
                    </a:moveTo>
                    <a:lnTo>
                      <a:pt x="2028" y="502"/>
                    </a:lnTo>
                    <a:lnTo>
                      <a:pt x="2096" y="498"/>
                    </a:lnTo>
                    <a:lnTo>
                      <a:pt x="2166" y="496"/>
                    </a:lnTo>
                    <a:lnTo>
                      <a:pt x="2188" y="496"/>
                    </a:lnTo>
                    <a:lnTo>
                      <a:pt x="2188" y="858"/>
                    </a:lnTo>
                    <a:lnTo>
                      <a:pt x="2166" y="856"/>
                    </a:lnTo>
                    <a:lnTo>
                      <a:pt x="2096" y="858"/>
                    </a:lnTo>
                    <a:lnTo>
                      <a:pt x="2028" y="864"/>
                    </a:lnTo>
                    <a:lnTo>
                      <a:pt x="2028" y="502"/>
                    </a:lnTo>
                    <a:close/>
                    <a:moveTo>
                      <a:pt x="1436" y="664"/>
                    </a:moveTo>
                    <a:lnTo>
                      <a:pt x="1436" y="664"/>
                    </a:lnTo>
                    <a:lnTo>
                      <a:pt x="1510" y="630"/>
                    </a:lnTo>
                    <a:lnTo>
                      <a:pt x="1584" y="600"/>
                    </a:lnTo>
                    <a:lnTo>
                      <a:pt x="1720" y="936"/>
                    </a:lnTo>
                    <a:lnTo>
                      <a:pt x="1682" y="950"/>
                    </a:lnTo>
                    <a:lnTo>
                      <a:pt x="1644" y="966"/>
                    </a:lnTo>
                    <a:lnTo>
                      <a:pt x="1608" y="982"/>
                    </a:lnTo>
                    <a:lnTo>
                      <a:pt x="1572" y="1000"/>
                    </a:lnTo>
                    <a:lnTo>
                      <a:pt x="1436" y="664"/>
                    </a:lnTo>
                    <a:close/>
                    <a:moveTo>
                      <a:pt x="928" y="1044"/>
                    </a:moveTo>
                    <a:lnTo>
                      <a:pt x="928" y="1044"/>
                    </a:lnTo>
                    <a:lnTo>
                      <a:pt x="984" y="986"/>
                    </a:lnTo>
                    <a:lnTo>
                      <a:pt x="1042" y="932"/>
                    </a:lnTo>
                    <a:lnTo>
                      <a:pt x="1298" y="1188"/>
                    </a:lnTo>
                    <a:lnTo>
                      <a:pt x="1268" y="1214"/>
                    </a:lnTo>
                    <a:lnTo>
                      <a:pt x="1238" y="1242"/>
                    </a:lnTo>
                    <a:lnTo>
                      <a:pt x="1212" y="1270"/>
                    </a:lnTo>
                    <a:lnTo>
                      <a:pt x="1184" y="1300"/>
                    </a:lnTo>
                    <a:lnTo>
                      <a:pt x="928" y="1044"/>
                    </a:lnTo>
                    <a:close/>
                    <a:moveTo>
                      <a:pt x="496" y="2166"/>
                    </a:moveTo>
                    <a:lnTo>
                      <a:pt x="496" y="2166"/>
                    </a:lnTo>
                    <a:lnTo>
                      <a:pt x="498" y="2098"/>
                    </a:lnTo>
                    <a:lnTo>
                      <a:pt x="502" y="2030"/>
                    </a:lnTo>
                    <a:lnTo>
                      <a:pt x="864" y="2030"/>
                    </a:lnTo>
                    <a:lnTo>
                      <a:pt x="858" y="2098"/>
                    </a:lnTo>
                    <a:lnTo>
                      <a:pt x="856" y="2166"/>
                    </a:lnTo>
                    <a:lnTo>
                      <a:pt x="858" y="2190"/>
                    </a:lnTo>
                    <a:lnTo>
                      <a:pt x="496" y="2190"/>
                    </a:lnTo>
                    <a:lnTo>
                      <a:pt x="496" y="216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2000"/>
              </a:p>
            </p:txBody>
          </p:sp>
          <p:sp>
            <p:nvSpPr>
              <p:cNvPr id="114" name="Freeform 113"/>
              <p:cNvSpPr/>
              <p:nvPr/>
            </p:nvSpPr>
            <p:spPr>
              <a:xfrm rot="19560588">
                <a:off x="3936388" y="1414702"/>
                <a:ext cx="29560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29560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15" name="Picture 2" descr="C:\Users\matthew.basso\AppData\Local\Microsoft\Windows\Temporary Internet Files\Content.IE5\4XXNWLZI\ftkghostview[1]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5075" y="2380950"/>
                <a:ext cx="447550" cy="447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3" descr="C:\Program Files (x86)\Microsoft Office\MEDIA\CAGCAT10\j0222017.wmf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9810" y="4031202"/>
                <a:ext cx="358712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4" descr="C:\Users\matthew.basso\AppData\Local\Microsoft\Windows\Temporary Internet Files\Content.IE5\4XXNWLZI\bank-278x30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4434" y="687953"/>
                <a:ext cx="363424" cy="392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Freeform 117"/>
              <p:cNvSpPr>
                <a:spLocks noChangeAspect="1" noEditPoints="1"/>
              </p:cNvSpPr>
              <p:nvPr/>
            </p:nvSpPr>
            <p:spPr bwMode="auto">
              <a:xfrm>
                <a:off x="4351007" y="4091751"/>
                <a:ext cx="360000" cy="332352"/>
              </a:xfrm>
              <a:custGeom>
                <a:avLst/>
                <a:gdLst>
                  <a:gd name="T0" fmla="*/ 396 w 2835"/>
                  <a:gd name="T1" fmla="*/ 2452 h 2490"/>
                  <a:gd name="T2" fmla="*/ 406 w 2835"/>
                  <a:gd name="T3" fmla="*/ 2483 h 2490"/>
                  <a:gd name="T4" fmla="*/ 1669 w 2835"/>
                  <a:gd name="T5" fmla="*/ 1265 h 2490"/>
                  <a:gd name="T6" fmla="*/ 2671 w 2835"/>
                  <a:gd name="T7" fmla="*/ 15 h 2490"/>
                  <a:gd name="T8" fmla="*/ 2512 w 2835"/>
                  <a:gd name="T9" fmla="*/ 11 h 2490"/>
                  <a:gd name="T10" fmla="*/ 2034 w 2835"/>
                  <a:gd name="T11" fmla="*/ 377 h 2490"/>
                  <a:gd name="T12" fmla="*/ 1801 w 2835"/>
                  <a:gd name="T13" fmla="*/ 721 h 2490"/>
                  <a:gd name="T14" fmla="*/ 1647 w 2835"/>
                  <a:gd name="T15" fmla="*/ 907 h 2490"/>
                  <a:gd name="T16" fmla="*/ 1622 w 2835"/>
                  <a:gd name="T17" fmla="*/ 1048 h 2490"/>
                  <a:gd name="T18" fmla="*/ 1718 w 2835"/>
                  <a:gd name="T19" fmla="*/ 1190 h 2490"/>
                  <a:gd name="T20" fmla="*/ 1849 w 2835"/>
                  <a:gd name="T21" fmla="*/ 1237 h 2490"/>
                  <a:gd name="T22" fmla="*/ 1980 w 2835"/>
                  <a:gd name="T23" fmla="*/ 1180 h 2490"/>
                  <a:gd name="T24" fmla="*/ 2314 w 2835"/>
                  <a:gd name="T25" fmla="*/ 934 h 2490"/>
                  <a:gd name="T26" fmla="*/ 2551 w 2835"/>
                  <a:gd name="T27" fmla="*/ 715 h 2490"/>
                  <a:gd name="T28" fmla="*/ 2834 w 2835"/>
                  <a:gd name="T29" fmla="*/ 267 h 2490"/>
                  <a:gd name="T30" fmla="*/ 2782 w 2835"/>
                  <a:gd name="T31" fmla="*/ 100 h 2490"/>
                  <a:gd name="T32" fmla="*/ 2339 w 2835"/>
                  <a:gd name="T33" fmla="*/ 780 h 2490"/>
                  <a:gd name="T34" fmla="*/ 2007 w 2835"/>
                  <a:gd name="T35" fmla="*/ 1007 h 2490"/>
                  <a:gd name="T36" fmla="*/ 1877 w 2835"/>
                  <a:gd name="T37" fmla="*/ 1124 h 2490"/>
                  <a:gd name="T38" fmla="*/ 1812 w 2835"/>
                  <a:gd name="T39" fmla="*/ 1121 h 2490"/>
                  <a:gd name="T40" fmla="*/ 1739 w 2835"/>
                  <a:gd name="T41" fmla="*/ 1053 h 2490"/>
                  <a:gd name="T42" fmla="*/ 1731 w 2835"/>
                  <a:gd name="T43" fmla="*/ 980 h 2490"/>
                  <a:gd name="T44" fmla="*/ 1935 w 2835"/>
                  <a:gd name="T45" fmla="*/ 1001 h 2490"/>
                  <a:gd name="T46" fmla="*/ 2003 w 2835"/>
                  <a:gd name="T47" fmla="*/ 592 h 2490"/>
                  <a:gd name="T48" fmla="*/ 2511 w 2835"/>
                  <a:gd name="T49" fmla="*/ 132 h 2490"/>
                  <a:gd name="T50" fmla="*/ 2586 w 2835"/>
                  <a:gd name="T51" fmla="*/ 108 h 2490"/>
                  <a:gd name="T52" fmla="*/ 2673 w 2835"/>
                  <a:gd name="T53" fmla="*/ 142 h 2490"/>
                  <a:gd name="T54" fmla="*/ 2725 w 2835"/>
                  <a:gd name="T55" fmla="*/ 236 h 2490"/>
                  <a:gd name="T56" fmla="*/ 2709 w 2835"/>
                  <a:gd name="T57" fmla="*/ 313 h 2490"/>
                  <a:gd name="T58" fmla="*/ 694 w 2835"/>
                  <a:gd name="T59" fmla="*/ 1017 h 2490"/>
                  <a:gd name="T60" fmla="*/ 517 w 2835"/>
                  <a:gd name="T61" fmla="*/ 1034 h 2490"/>
                  <a:gd name="T62" fmla="*/ 346 w 2835"/>
                  <a:gd name="T63" fmla="*/ 1014 h 2490"/>
                  <a:gd name="T64" fmla="*/ 187 w 2835"/>
                  <a:gd name="T65" fmla="*/ 902 h 2490"/>
                  <a:gd name="T66" fmla="*/ 110 w 2835"/>
                  <a:gd name="T67" fmla="*/ 705 h 2490"/>
                  <a:gd name="T68" fmla="*/ 136 w 2835"/>
                  <a:gd name="T69" fmla="*/ 534 h 2490"/>
                  <a:gd name="T70" fmla="*/ 679 w 2835"/>
                  <a:gd name="T71" fmla="*/ 273 h 2490"/>
                  <a:gd name="T72" fmla="*/ 807 w 2835"/>
                  <a:gd name="T73" fmla="*/ 350 h 2490"/>
                  <a:gd name="T74" fmla="*/ 900 w 2835"/>
                  <a:gd name="T75" fmla="*/ 501 h 2490"/>
                  <a:gd name="T76" fmla="*/ 904 w 2835"/>
                  <a:gd name="T77" fmla="*/ 702 h 2490"/>
                  <a:gd name="T78" fmla="*/ 1348 w 2835"/>
                  <a:gd name="T79" fmla="*/ 1285 h 2490"/>
                  <a:gd name="T80" fmla="*/ 1014 w 2835"/>
                  <a:gd name="T81" fmla="*/ 707 h 2490"/>
                  <a:gd name="T82" fmla="*/ 1013 w 2835"/>
                  <a:gd name="T83" fmla="*/ 503 h 2490"/>
                  <a:gd name="T84" fmla="*/ 950 w 2835"/>
                  <a:gd name="T85" fmla="*/ 355 h 2490"/>
                  <a:gd name="T86" fmla="*/ 791 w 2835"/>
                  <a:gd name="T87" fmla="*/ 205 h 2490"/>
                  <a:gd name="T88" fmla="*/ 547 w 2835"/>
                  <a:gd name="T89" fmla="*/ 143 h 2490"/>
                  <a:gd name="T90" fmla="*/ 97 w 2835"/>
                  <a:gd name="T91" fmla="*/ 380 h 2490"/>
                  <a:gd name="T92" fmla="*/ 19 w 2835"/>
                  <a:gd name="T93" fmla="*/ 543 h 2490"/>
                  <a:gd name="T94" fmla="*/ 1 w 2835"/>
                  <a:gd name="T95" fmla="*/ 714 h 2490"/>
                  <a:gd name="T96" fmla="*/ 47 w 2835"/>
                  <a:gd name="T97" fmla="*/ 884 h 2490"/>
                  <a:gd name="T98" fmla="*/ 142 w 2835"/>
                  <a:gd name="T99" fmla="*/ 1013 h 2490"/>
                  <a:gd name="T100" fmla="*/ 364 w 2835"/>
                  <a:gd name="T101" fmla="*/ 1131 h 2490"/>
                  <a:gd name="T102" fmla="*/ 560 w 2835"/>
                  <a:gd name="T103" fmla="*/ 1137 h 2490"/>
                  <a:gd name="T104" fmla="*/ 2266 w 2835"/>
                  <a:gd name="T105" fmla="*/ 2131 h 2490"/>
                  <a:gd name="T106" fmla="*/ 2303 w 2835"/>
                  <a:gd name="T107" fmla="*/ 2242 h 2490"/>
                  <a:gd name="T108" fmla="*/ 2257 w 2835"/>
                  <a:gd name="T109" fmla="*/ 2336 h 2490"/>
                  <a:gd name="T110" fmla="*/ 2149 w 2835"/>
                  <a:gd name="T111" fmla="*/ 2382 h 2490"/>
                  <a:gd name="T112" fmla="*/ 1391 w 2835"/>
                  <a:gd name="T113" fmla="*/ 1699 h 2490"/>
                  <a:gd name="T114" fmla="*/ 2101 w 2835"/>
                  <a:gd name="T115" fmla="*/ 2486 h 2490"/>
                  <a:gd name="T116" fmla="*/ 2261 w 2835"/>
                  <a:gd name="T117" fmla="*/ 2465 h 2490"/>
                  <a:gd name="T118" fmla="*/ 2341 w 2835"/>
                  <a:gd name="T119" fmla="*/ 2404 h 2490"/>
                  <a:gd name="T120" fmla="*/ 2411 w 2835"/>
                  <a:gd name="T121" fmla="*/ 2227 h 2490"/>
                  <a:gd name="T122" fmla="*/ 2385 w 2835"/>
                  <a:gd name="T123" fmla="*/ 2114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35" h="2490">
                    <a:moveTo>
                      <a:pt x="1591" y="1190"/>
                    </a:moveTo>
                    <a:lnTo>
                      <a:pt x="458" y="2341"/>
                    </a:lnTo>
                    <a:lnTo>
                      <a:pt x="458" y="2341"/>
                    </a:lnTo>
                    <a:lnTo>
                      <a:pt x="445" y="2360"/>
                    </a:lnTo>
                    <a:lnTo>
                      <a:pt x="432" y="2380"/>
                    </a:lnTo>
                    <a:lnTo>
                      <a:pt x="419" y="2404"/>
                    </a:lnTo>
                    <a:lnTo>
                      <a:pt x="406" y="2428"/>
                    </a:lnTo>
                    <a:lnTo>
                      <a:pt x="401" y="2441"/>
                    </a:lnTo>
                    <a:lnTo>
                      <a:pt x="396" y="2452"/>
                    </a:lnTo>
                    <a:lnTo>
                      <a:pt x="393" y="2461"/>
                    </a:lnTo>
                    <a:lnTo>
                      <a:pt x="392" y="2470"/>
                    </a:lnTo>
                    <a:lnTo>
                      <a:pt x="392" y="2477"/>
                    </a:lnTo>
                    <a:lnTo>
                      <a:pt x="393" y="2479"/>
                    </a:lnTo>
                    <a:lnTo>
                      <a:pt x="394" y="2481"/>
                    </a:lnTo>
                    <a:lnTo>
                      <a:pt x="394" y="2481"/>
                    </a:lnTo>
                    <a:lnTo>
                      <a:pt x="396" y="2482"/>
                    </a:lnTo>
                    <a:lnTo>
                      <a:pt x="400" y="2483"/>
                    </a:lnTo>
                    <a:lnTo>
                      <a:pt x="406" y="2483"/>
                    </a:lnTo>
                    <a:lnTo>
                      <a:pt x="414" y="2482"/>
                    </a:lnTo>
                    <a:lnTo>
                      <a:pt x="424" y="2479"/>
                    </a:lnTo>
                    <a:lnTo>
                      <a:pt x="435" y="2475"/>
                    </a:lnTo>
                    <a:lnTo>
                      <a:pt x="447" y="2469"/>
                    </a:lnTo>
                    <a:lnTo>
                      <a:pt x="471" y="2456"/>
                    </a:lnTo>
                    <a:lnTo>
                      <a:pt x="495" y="2442"/>
                    </a:lnTo>
                    <a:lnTo>
                      <a:pt x="515" y="2430"/>
                    </a:lnTo>
                    <a:lnTo>
                      <a:pt x="535" y="2416"/>
                    </a:lnTo>
                    <a:lnTo>
                      <a:pt x="1669" y="1265"/>
                    </a:lnTo>
                    <a:lnTo>
                      <a:pt x="1591" y="1190"/>
                    </a:lnTo>
                    <a:close/>
                    <a:moveTo>
                      <a:pt x="2767" y="82"/>
                    </a:moveTo>
                    <a:lnTo>
                      <a:pt x="2767" y="82"/>
                    </a:lnTo>
                    <a:lnTo>
                      <a:pt x="2748" y="64"/>
                    </a:lnTo>
                    <a:lnTo>
                      <a:pt x="2748" y="64"/>
                    </a:lnTo>
                    <a:lnTo>
                      <a:pt x="2731" y="48"/>
                    </a:lnTo>
                    <a:lnTo>
                      <a:pt x="2712" y="35"/>
                    </a:lnTo>
                    <a:lnTo>
                      <a:pt x="2692" y="24"/>
                    </a:lnTo>
                    <a:lnTo>
                      <a:pt x="2671" y="15"/>
                    </a:lnTo>
                    <a:lnTo>
                      <a:pt x="2651" y="9"/>
                    </a:lnTo>
                    <a:lnTo>
                      <a:pt x="2630" y="3"/>
                    </a:lnTo>
                    <a:lnTo>
                      <a:pt x="2608" y="1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67" y="0"/>
                    </a:lnTo>
                    <a:lnTo>
                      <a:pt x="2549" y="2"/>
                    </a:lnTo>
                    <a:lnTo>
                      <a:pt x="2530" y="5"/>
                    </a:lnTo>
                    <a:lnTo>
                      <a:pt x="2512" y="11"/>
                    </a:lnTo>
                    <a:lnTo>
                      <a:pt x="2495" y="18"/>
                    </a:lnTo>
                    <a:lnTo>
                      <a:pt x="2477" y="25"/>
                    </a:lnTo>
                    <a:lnTo>
                      <a:pt x="2461" y="35"/>
                    </a:lnTo>
                    <a:lnTo>
                      <a:pt x="2445" y="46"/>
                    </a:lnTo>
                    <a:lnTo>
                      <a:pt x="2122" y="295"/>
                    </a:lnTo>
                    <a:lnTo>
                      <a:pt x="2122" y="295"/>
                    </a:lnTo>
                    <a:lnTo>
                      <a:pt x="2093" y="320"/>
                    </a:lnTo>
                    <a:lnTo>
                      <a:pt x="2063" y="346"/>
                    </a:lnTo>
                    <a:lnTo>
                      <a:pt x="2034" y="377"/>
                    </a:lnTo>
                    <a:lnTo>
                      <a:pt x="2005" y="407"/>
                    </a:lnTo>
                    <a:lnTo>
                      <a:pt x="1978" y="440"/>
                    </a:lnTo>
                    <a:lnTo>
                      <a:pt x="1953" y="474"/>
                    </a:lnTo>
                    <a:lnTo>
                      <a:pt x="1930" y="506"/>
                    </a:lnTo>
                    <a:lnTo>
                      <a:pt x="1910" y="538"/>
                    </a:lnTo>
                    <a:lnTo>
                      <a:pt x="1836" y="666"/>
                    </a:lnTo>
                    <a:lnTo>
                      <a:pt x="1836" y="666"/>
                    </a:lnTo>
                    <a:lnTo>
                      <a:pt x="1821" y="692"/>
                    </a:lnTo>
                    <a:lnTo>
                      <a:pt x="1801" y="721"/>
                    </a:lnTo>
                    <a:lnTo>
                      <a:pt x="1780" y="750"/>
                    </a:lnTo>
                    <a:lnTo>
                      <a:pt x="1758" y="781"/>
                    </a:lnTo>
                    <a:lnTo>
                      <a:pt x="1735" y="809"/>
                    </a:lnTo>
                    <a:lnTo>
                      <a:pt x="1712" y="836"/>
                    </a:lnTo>
                    <a:lnTo>
                      <a:pt x="1691" y="860"/>
                    </a:lnTo>
                    <a:lnTo>
                      <a:pt x="1672" y="879"/>
                    </a:lnTo>
                    <a:lnTo>
                      <a:pt x="1672" y="879"/>
                    </a:lnTo>
                    <a:lnTo>
                      <a:pt x="1658" y="892"/>
                    </a:lnTo>
                    <a:lnTo>
                      <a:pt x="1647" y="907"/>
                    </a:lnTo>
                    <a:lnTo>
                      <a:pt x="1639" y="923"/>
                    </a:lnTo>
                    <a:lnTo>
                      <a:pt x="1631" y="938"/>
                    </a:lnTo>
                    <a:lnTo>
                      <a:pt x="1625" y="956"/>
                    </a:lnTo>
                    <a:lnTo>
                      <a:pt x="1621" y="972"/>
                    </a:lnTo>
                    <a:lnTo>
                      <a:pt x="1618" y="990"/>
                    </a:lnTo>
                    <a:lnTo>
                      <a:pt x="1618" y="1007"/>
                    </a:lnTo>
                    <a:lnTo>
                      <a:pt x="1618" y="1007"/>
                    </a:lnTo>
                    <a:lnTo>
                      <a:pt x="1619" y="1027"/>
                    </a:lnTo>
                    <a:lnTo>
                      <a:pt x="1622" y="1048"/>
                    </a:lnTo>
                    <a:lnTo>
                      <a:pt x="1627" y="1068"/>
                    </a:lnTo>
                    <a:lnTo>
                      <a:pt x="1634" y="1087"/>
                    </a:lnTo>
                    <a:lnTo>
                      <a:pt x="1644" y="1106"/>
                    </a:lnTo>
                    <a:lnTo>
                      <a:pt x="1655" y="1124"/>
                    </a:lnTo>
                    <a:lnTo>
                      <a:pt x="1668" y="1141"/>
                    </a:lnTo>
                    <a:lnTo>
                      <a:pt x="1683" y="1158"/>
                    </a:lnTo>
                    <a:lnTo>
                      <a:pt x="1701" y="1175"/>
                    </a:lnTo>
                    <a:lnTo>
                      <a:pt x="1701" y="1175"/>
                    </a:lnTo>
                    <a:lnTo>
                      <a:pt x="1718" y="1190"/>
                    </a:lnTo>
                    <a:lnTo>
                      <a:pt x="1734" y="1202"/>
                    </a:lnTo>
                    <a:lnTo>
                      <a:pt x="1753" y="1213"/>
                    </a:lnTo>
                    <a:lnTo>
                      <a:pt x="1770" y="1221"/>
                    </a:lnTo>
                    <a:lnTo>
                      <a:pt x="1790" y="1228"/>
                    </a:lnTo>
                    <a:lnTo>
                      <a:pt x="1809" y="1233"/>
                    </a:lnTo>
                    <a:lnTo>
                      <a:pt x="1829" y="1236"/>
                    </a:lnTo>
                    <a:lnTo>
                      <a:pt x="1848" y="1237"/>
                    </a:lnTo>
                    <a:lnTo>
                      <a:pt x="1849" y="1237"/>
                    </a:lnTo>
                    <a:lnTo>
                      <a:pt x="1849" y="1237"/>
                    </a:lnTo>
                    <a:lnTo>
                      <a:pt x="1867" y="1237"/>
                    </a:lnTo>
                    <a:lnTo>
                      <a:pt x="1885" y="1233"/>
                    </a:lnTo>
                    <a:lnTo>
                      <a:pt x="1902" y="1229"/>
                    </a:lnTo>
                    <a:lnTo>
                      <a:pt x="1920" y="1222"/>
                    </a:lnTo>
                    <a:lnTo>
                      <a:pt x="1936" y="1215"/>
                    </a:lnTo>
                    <a:lnTo>
                      <a:pt x="1951" y="1205"/>
                    </a:lnTo>
                    <a:lnTo>
                      <a:pt x="1966" y="1193"/>
                    </a:lnTo>
                    <a:lnTo>
                      <a:pt x="1980" y="1180"/>
                    </a:lnTo>
                    <a:lnTo>
                      <a:pt x="1980" y="1180"/>
                    </a:lnTo>
                    <a:lnTo>
                      <a:pt x="1999" y="1160"/>
                    </a:lnTo>
                    <a:lnTo>
                      <a:pt x="2022" y="1138"/>
                    </a:lnTo>
                    <a:lnTo>
                      <a:pt x="2048" y="1115"/>
                    </a:lnTo>
                    <a:lnTo>
                      <a:pt x="2075" y="1091"/>
                    </a:lnTo>
                    <a:lnTo>
                      <a:pt x="2105" y="1068"/>
                    </a:lnTo>
                    <a:lnTo>
                      <a:pt x="2135" y="1046"/>
                    </a:lnTo>
                    <a:lnTo>
                      <a:pt x="2163" y="1026"/>
                    </a:lnTo>
                    <a:lnTo>
                      <a:pt x="2189" y="1009"/>
                    </a:lnTo>
                    <a:lnTo>
                      <a:pt x="2314" y="934"/>
                    </a:lnTo>
                    <a:lnTo>
                      <a:pt x="2314" y="934"/>
                    </a:lnTo>
                    <a:lnTo>
                      <a:pt x="2344" y="913"/>
                    </a:lnTo>
                    <a:lnTo>
                      <a:pt x="2377" y="889"/>
                    </a:lnTo>
                    <a:lnTo>
                      <a:pt x="2409" y="862"/>
                    </a:lnTo>
                    <a:lnTo>
                      <a:pt x="2442" y="834"/>
                    </a:lnTo>
                    <a:lnTo>
                      <a:pt x="2473" y="804"/>
                    </a:lnTo>
                    <a:lnTo>
                      <a:pt x="2501" y="774"/>
                    </a:lnTo>
                    <a:lnTo>
                      <a:pt x="2528" y="744"/>
                    </a:lnTo>
                    <a:lnTo>
                      <a:pt x="2551" y="715"/>
                    </a:lnTo>
                    <a:lnTo>
                      <a:pt x="2792" y="384"/>
                    </a:lnTo>
                    <a:lnTo>
                      <a:pt x="2792" y="384"/>
                    </a:lnTo>
                    <a:lnTo>
                      <a:pt x="2802" y="369"/>
                    </a:lnTo>
                    <a:lnTo>
                      <a:pt x="2811" y="353"/>
                    </a:lnTo>
                    <a:lnTo>
                      <a:pt x="2819" y="336"/>
                    </a:lnTo>
                    <a:lnTo>
                      <a:pt x="2824" y="320"/>
                    </a:lnTo>
                    <a:lnTo>
                      <a:pt x="2828" y="302"/>
                    </a:lnTo>
                    <a:lnTo>
                      <a:pt x="2832" y="284"/>
                    </a:lnTo>
                    <a:lnTo>
                      <a:pt x="2834" y="267"/>
                    </a:lnTo>
                    <a:lnTo>
                      <a:pt x="2835" y="249"/>
                    </a:lnTo>
                    <a:lnTo>
                      <a:pt x="2835" y="249"/>
                    </a:lnTo>
                    <a:lnTo>
                      <a:pt x="2834" y="226"/>
                    </a:lnTo>
                    <a:lnTo>
                      <a:pt x="2831" y="203"/>
                    </a:lnTo>
                    <a:lnTo>
                      <a:pt x="2825" y="181"/>
                    </a:lnTo>
                    <a:lnTo>
                      <a:pt x="2817" y="159"/>
                    </a:lnTo>
                    <a:lnTo>
                      <a:pt x="2809" y="138"/>
                    </a:lnTo>
                    <a:lnTo>
                      <a:pt x="2797" y="119"/>
                    </a:lnTo>
                    <a:lnTo>
                      <a:pt x="2782" y="100"/>
                    </a:lnTo>
                    <a:lnTo>
                      <a:pt x="2767" y="82"/>
                    </a:lnTo>
                    <a:close/>
                    <a:moveTo>
                      <a:pt x="2704" y="321"/>
                    </a:moveTo>
                    <a:lnTo>
                      <a:pt x="2464" y="650"/>
                    </a:lnTo>
                    <a:lnTo>
                      <a:pt x="2464" y="650"/>
                    </a:lnTo>
                    <a:lnTo>
                      <a:pt x="2445" y="674"/>
                    </a:lnTo>
                    <a:lnTo>
                      <a:pt x="2422" y="701"/>
                    </a:lnTo>
                    <a:lnTo>
                      <a:pt x="2396" y="727"/>
                    </a:lnTo>
                    <a:lnTo>
                      <a:pt x="2369" y="753"/>
                    </a:lnTo>
                    <a:lnTo>
                      <a:pt x="2339" y="780"/>
                    </a:lnTo>
                    <a:lnTo>
                      <a:pt x="2310" y="803"/>
                    </a:lnTo>
                    <a:lnTo>
                      <a:pt x="2283" y="824"/>
                    </a:lnTo>
                    <a:lnTo>
                      <a:pt x="2258" y="840"/>
                    </a:lnTo>
                    <a:lnTo>
                      <a:pt x="2133" y="916"/>
                    </a:lnTo>
                    <a:lnTo>
                      <a:pt x="2133" y="916"/>
                    </a:lnTo>
                    <a:lnTo>
                      <a:pt x="2102" y="936"/>
                    </a:lnTo>
                    <a:lnTo>
                      <a:pt x="2071" y="958"/>
                    </a:lnTo>
                    <a:lnTo>
                      <a:pt x="2039" y="982"/>
                    </a:lnTo>
                    <a:lnTo>
                      <a:pt x="2007" y="1007"/>
                    </a:lnTo>
                    <a:lnTo>
                      <a:pt x="1977" y="1032"/>
                    </a:lnTo>
                    <a:lnTo>
                      <a:pt x="1948" y="1058"/>
                    </a:lnTo>
                    <a:lnTo>
                      <a:pt x="1922" y="1083"/>
                    </a:lnTo>
                    <a:lnTo>
                      <a:pt x="1899" y="1107"/>
                    </a:lnTo>
                    <a:lnTo>
                      <a:pt x="1899" y="1107"/>
                    </a:lnTo>
                    <a:lnTo>
                      <a:pt x="1894" y="1113"/>
                    </a:lnTo>
                    <a:lnTo>
                      <a:pt x="1889" y="1116"/>
                    </a:lnTo>
                    <a:lnTo>
                      <a:pt x="1882" y="1120"/>
                    </a:lnTo>
                    <a:lnTo>
                      <a:pt x="1877" y="1124"/>
                    </a:lnTo>
                    <a:lnTo>
                      <a:pt x="1870" y="1126"/>
                    </a:lnTo>
                    <a:lnTo>
                      <a:pt x="1864" y="1127"/>
                    </a:lnTo>
                    <a:lnTo>
                      <a:pt x="1856" y="1128"/>
                    </a:lnTo>
                    <a:lnTo>
                      <a:pt x="1848" y="1129"/>
                    </a:lnTo>
                    <a:lnTo>
                      <a:pt x="1848" y="1129"/>
                    </a:lnTo>
                    <a:lnTo>
                      <a:pt x="1840" y="1128"/>
                    </a:lnTo>
                    <a:lnTo>
                      <a:pt x="1831" y="1127"/>
                    </a:lnTo>
                    <a:lnTo>
                      <a:pt x="1822" y="1125"/>
                    </a:lnTo>
                    <a:lnTo>
                      <a:pt x="1812" y="1121"/>
                    </a:lnTo>
                    <a:lnTo>
                      <a:pt x="1803" y="1117"/>
                    </a:lnTo>
                    <a:lnTo>
                      <a:pt x="1795" y="1112"/>
                    </a:lnTo>
                    <a:lnTo>
                      <a:pt x="1786" y="1105"/>
                    </a:lnTo>
                    <a:lnTo>
                      <a:pt x="1777" y="1097"/>
                    </a:lnTo>
                    <a:lnTo>
                      <a:pt x="1758" y="1080"/>
                    </a:lnTo>
                    <a:lnTo>
                      <a:pt x="1758" y="1080"/>
                    </a:lnTo>
                    <a:lnTo>
                      <a:pt x="1751" y="1071"/>
                    </a:lnTo>
                    <a:lnTo>
                      <a:pt x="1744" y="1062"/>
                    </a:lnTo>
                    <a:lnTo>
                      <a:pt x="1739" y="1053"/>
                    </a:lnTo>
                    <a:lnTo>
                      <a:pt x="1734" y="1043"/>
                    </a:lnTo>
                    <a:lnTo>
                      <a:pt x="1731" y="1035"/>
                    </a:lnTo>
                    <a:lnTo>
                      <a:pt x="1728" y="1025"/>
                    </a:lnTo>
                    <a:lnTo>
                      <a:pt x="1726" y="1016"/>
                    </a:lnTo>
                    <a:lnTo>
                      <a:pt x="1726" y="1007"/>
                    </a:lnTo>
                    <a:lnTo>
                      <a:pt x="1726" y="1007"/>
                    </a:lnTo>
                    <a:lnTo>
                      <a:pt x="1728" y="993"/>
                    </a:lnTo>
                    <a:lnTo>
                      <a:pt x="1729" y="986"/>
                    </a:lnTo>
                    <a:lnTo>
                      <a:pt x="1731" y="980"/>
                    </a:lnTo>
                    <a:lnTo>
                      <a:pt x="1734" y="974"/>
                    </a:lnTo>
                    <a:lnTo>
                      <a:pt x="1737" y="968"/>
                    </a:lnTo>
                    <a:lnTo>
                      <a:pt x="1742" y="963"/>
                    </a:lnTo>
                    <a:lnTo>
                      <a:pt x="1746" y="958"/>
                    </a:lnTo>
                    <a:lnTo>
                      <a:pt x="1746" y="958"/>
                    </a:lnTo>
                    <a:lnTo>
                      <a:pt x="1763" y="941"/>
                    </a:lnTo>
                    <a:lnTo>
                      <a:pt x="1779" y="924"/>
                    </a:lnTo>
                    <a:lnTo>
                      <a:pt x="1815" y="883"/>
                    </a:lnTo>
                    <a:lnTo>
                      <a:pt x="1935" y="1001"/>
                    </a:lnTo>
                    <a:lnTo>
                      <a:pt x="1973" y="962"/>
                    </a:lnTo>
                    <a:lnTo>
                      <a:pt x="1848" y="840"/>
                    </a:lnTo>
                    <a:lnTo>
                      <a:pt x="1848" y="840"/>
                    </a:lnTo>
                    <a:lnTo>
                      <a:pt x="1871" y="809"/>
                    </a:lnTo>
                    <a:lnTo>
                      <a:pt x="1893" y="779"/>
                    </a:lnTo>
                    <a:lnTo>
                      <a:pt x="1913" y="748"/>
                    </a:lnTo>
                    <a:lnTo>
                      <a:pt x="1931" y="719"/>
                    </a:lnTo>
                    <a:lnTo>
                      <a:pt x="2003" y="592"/>
                    </a:lnTo>
                    <a:lnTo>
                      <a:pt x="2003" y="592"/>
                    </a:lnTo>
                    <a:lnTo>
                      <a:pt x="2020" y="567"/>
                    </a:lnTo>
                    <a:lnTo>
                      <a:pt x="2039" y="538"/>
                    </a:lnTo>
                    <a:lnTo>
                      <a:pt x="2062" y="510"/>
                    </a:lnTo>
                    <a:lnTo>
                      <a:pt x="2088" y="480"/>
                    </a:lnTo>
                    <a:lnTo>
                      <a:pt x="2113" y="450"/>
                    </a:lnTo>
                    <a:lnTo>
                      <a:pt x="2139" y="424"/>
                    </a:lnTo>
                    <a:lnTo>
                      <a:pt x="2164" y="401"/>
                    </a:lnTo>
                    <a:lnTo>
                      <a:pt x="2187" y="381"/>
                    </a:lnTo>
                    <a:lnTo>
                      <a:pt x="2511" y="132"/>
                    </a:lnTo>
                    <a:lnTo>
                      <a:pt x="2511" y="132"/>
                    </a:lnTo>
                    <a:lnTo>
                      <a:pt x="2519" y="126"/>
                    </a:lnTo>
                    <a:lnTo>
                      <a:pt x="2528" y="122"/>
                    </a:lnTo>
                    <a:lnTo>
                      <a:pt x="2536" y="118"/>
                    </a:lnTo>
                    <a:lnTo>
                      <a:pt x="2545" y="114"/>
                    </a:lnTo>
                    <a:lnTo>
                      <a:pt x="2555" y="112"/>
                    </a:lnTo>
                    <a:lnTo>
                      <a:pt x="2565" y="110"/>
                    </a:lnTo>
                    <a:lnTo>
                      <a:pt x="2575" y="109"/>
                    </a:lnTo>
                    <a:lnTo>
                      <a:pt x="2586" y="108"/>
                    </a:lnTo>
                    <a:lnTo>
                      <a:pt x="2586" y="108"/>
                    </a:lnTo>
                    <a:lnTo>
                      <a:pt x="2598" y="109"/>
                    </a:lnTo>
                    <a:lnTo>
                      <a:pt x="2610" y="110"/>
                    </a:lnTo>
                    <a:lnTo>
                      <a:pt x="2622" y="113"/>
                    </a:lnTo>
                    <a:lnTo>
                      <a:pt x="2633" y="116"/>
                    </a:lnTo>
                    <a:lnTo>
                      <a:pt x="2644" y="122"/>
                    </a:lnTo>
                    <a:lnTo>
                      <a:pt x="2654" y="127"/>
                    </a:lnTo>
                    <a:lnTo>
                      <a:pt x="2664" y="134"/>
                    </a:lnTo>
                    <a:lnTo>
                      <a:pt x="2673" y="142"/>
                    </a:lnTo>
                    <a:lnTo>
                      <a:pt x="2691" y="159"/>
                    </a:lnTo>
                    <a:lnTo>
                      <a:pt x="2691" y="159"/>
                    </a:lnTo>
                    <a:lnTo>
                      <a:pt x="2699" y="168"/>
                    </a:lnTo>
                    <a:lnTo>
                      <a:pt x="2705" y="178"/>
                    </a:lnTo>
                    <a:lnTo>
                      <a:pt x="2712" y="188"/>
                    </a:lnTo>
                    <a:lnTo>
                      <a:pt x="2716" y="200"/>
                    </a:lnTo>
                    <a:lnTo>
                      <a:pt x="2721" y="211"/>
                    </a:lnTo>
                    <a:lnTo>
                      <a:pt x="2724" y="224"/>
                    </a:lnTo>
                    <a:lnTo>
                      <a:pt x="2725" y="236"/>
                    </a:lnTo>
                    <a:lnTo>
                      <a:pt x="2726" y="249"/>
                    </a:lnTo>
                    <a:lnTo>
                      <a:pt x="2726" y="249"/>
                    </a:lnTo>
                    <a:lnTo>
                      <a:pt x="2726" y="259"/>
                    </a:lnTo>
                    <a:lnTo>
                      <a:pt x="2725" y="269"/>
                    </a:lnTo>
                    <a:lnTo>
                      <a:pt x="2723" y="278"/>
                    </a:lnTo>
                    <a:lnTo>
                      <a:pt x="2721" y="288"/>
                    </a:lnTo>
                    <a:lnTo>
                      <a:pt x="2718" y="297"/>
                    </a:lnTo>
                    <a:lnTo>
                      <a:pt x="2713" y="305"/>
                    </a:lnTo>
                    <a:lnTo>
                      <a:pt x="2709" y="313"/>
                    </a:lnTo>
                    <a:lnTo>
                      <a:pt x="2704" y="321"/>
                    </a:lnTo>
                    <a:close/>
                    <a:moveTo>
                      <a:pt x="642" y="1118"/>
                    </a:moveTo>
                    <a:lnTo>
                      <a:pt x="642" y="1118"/>
                    </a:lnTo>
                    <a:lnTo>
                      <a:pt x="800" y="1273"/>
                    </a:lnTo>
                    <a:lnTo>
                      <a:pt x="1085" y="1552"/>
                    </a:lnTo>
                    <a:lnTo>
                      <a:pt x="1161" y="1475"/>
                    </a:lnTo>
                    <a:lnTo>
                      <a:pt x="876" y="1195"/>
                    </a:lnTo>
                    <a:lnTo>
                      <a:pt x="876" y="1195"/>
                    </a:lnTo>
                    <a:lnTo>
                      <a:pt x="694" y="1017"/>
                    </a:lnTo>
                    <a:lnTo>
                      <a:pt x="668" y="992"/>
                    </a:lnTo>
                    <a:lnTo>
                      <a:pt x="635" y="1005"/>
                    </a:lnTo>
                    <a:lnTo>
                      <a:pt x="635" y="1005"/>
                    </a:lnTo>
                    <a:lnTo>
                      <a:pt x="616" y="1012"/>
                    </a:lnTo>
                    <a:lnTo>
                      <a:pt x="596" y="1018"/>
                    </a:lnTo>
                    <a:lnTo>
                      <a:pt x="576" y="1024"/>
                    </a:lnTo>
                    <a:lnTo>
                      <a:pt x="556" y="1028"/>
                    </a:lnTo>
                    <a:lnTo>
                      <a:pt x="537" y="1031"/>
                    </a:lnTo>
                    <a:lnTo>
                      <a:pt x="517" y="1034"/>
                    </a:lnTo>
                    <a:lnTo>
                      <a:pt x="497" y="1035"/>
                    </a:lnTo>
                    <a:lnTo>
                      <a:pt x="477" y="1035"/>
                    </a:lnTo>
                    <a:lnTo>
                      <a:pt x="477" y="1035"/>
                    </a:lnTo>
                    <a:lnTo>
                      <a:pt x="454" y="1035"/>
                    </a:lnTo>
                    <a:lnTo>
                      <a:pt x="432" y="1032"/>
                    </a:lnTo>
                    <a:lnTo>
                      <a:pt x="410" y="1029"/>
                    </a:lnTo>
                    <a:lnTo>
                      <a:pt x="389" y="1026"/>
                    </a:lnTo>
                    <a:lnTo>
                      <a:pt x="367" y="1020"/>
                    </a:lnTo>
                    <a:lnTo>
                      <a:pt x="346" y="1014"/>
                    </a:lnTo>
                    <a:lnTo>
                      <a:pt x="326" y="1005"/>
                    </a:lnTo>
                    <a:lnTo>
                      <a:pt x="306" y="996"/>
                    </a:lnTo>
                    <a:lnTo>
                      <a:pt x="286" y="986"/>
                    </a:lnTo>
                    <a:lnTo>
                      <a:pt x="268" y="975"/>
                    </a:lnTo>
                    <a:lnTo>
                      <a:pt x="250" y="963"/>
                    </a:lnTo>
                    <a:lnTo>
                      <a:pt x="233" y="949"/>
                    </a:lnTo>
                    <a:lnTo>
                      <a:pt x="217" y="935"/>
                    </a:lnTo>
                    <a:lnTo>
                      <a:pt x="202" y="919"/>
                    </a:lnTo>
                    <a:lnTo>
                      <a:pt x="187" y="902"/>
                    </a:lnTo>
                    <a:lnTo>
                      <a:pt x="173" y="884"/>
                    </a:lnTo>
                    <a:lnTo>
                      <a:pt x="173" y="884"/>
                    </a:lnTo>
                    <a:lnTo>
                      <a:pt x="158" y="860"/>
                    </a:lnTo>
                    <a:lnTo>
                      <a:pt x="145" y="836"/>
                    </a:lnTo>
                    <a:lnTo>
                      <a:pt x="134" y="811"/>
                    </a:lnTo>
                    <a:lnTo>
                      <a:pt x="125" y="785"/>
                    </a:lnTo>
                    <a:lnTo>
                      <a:pt x="117" y="759"/>
                    </a:lnTo>
                    <a:lnTo>
                      <a:pt x="113" y="733"/>
                    </a:lnTo>
                    <a:lnTo>
                      <a:pt x="110" y="705"/>
                    </a:lnTo>
                    <a:lnTo>
                      <a:pt x="109" y="679"/>
                    </a:lnTo>
                    <a:lnTo>
                      <a:pt x="109" y="679"/>
                    </a:lnTo>
                    <a:lnTo>
                      <a:pt x="110" y="658"/>
                    </a:lnTo>
                    <a:lnTo>
                      <a:pt x="111" y="637"/>
                    </a:lnTo>
                    <a:lnTo>
                      <a:pt x="114" y="616"/>
                    </a:lnTo>
                    <a:lnTo>
                      <a:pt x="117" y="595"/>
                    </a:lnTo>
                    <a:lnTo>
                      <a:pt x="123" y="574"/>
                    </a:lnTo>
                    <a:lnTo>
                      <a:pt x="128" y="555"/>
                    </a:lnTo>
                    <a:lnTo>
                      <a:pt x="136" y="534"/>
                    </a:lnTo>
                    <a:lnTo>
                      <a:pt x="145" y="514"/>
                    </a:lnTo>
                    <a:lnTo>
                      <a:pt x="281" y="721"/>
                    </a:lnTo>
                    <a:lnTo>
                      <a:pt x="578" y="745"/>
                    </a:lnTo>
                    <a:lnTo>
                      <a:pt x="729" y="473"/>
                    </a:lnTo>
                    <a:lnTo>
                      <a:pt x="631" y="260"/>
                    </a:lnTo>
                    <a:lnTo>
                      <a:pt x="631" y="260"/>
                    </a:lnTo>
                    <a:lnTo>
                      <a:pt x="648" y="264"/>
                    </a:lnTo>
                    <a:lnTo>
                      <a:pt x="664" y="268"/>
                    </a:lnTo>
                    <a:lnTo>
                      <a:pt x="679" y="273"/>
                    </a:lnTo>
                    <a:lnTo>
                      <a:pt x="696" y="280"/>
                    </a:lnTo>
                    <a:lnTo>
                      <a:pt x="711" y="287"/>
                    </a:lnTo>
                    <a:lnTo>
                      <a:pt x="725" y="293"/>
                    </a:lnTo>
                    <a:lnTo>
                      <a:pt x="740" y="301"/>
                    </a:lnTo>
                    <a:lnTo>
                      <a:pt x="754" y="310"/>
                    </a:lnTo>
                    <a:lnTo>
                      <a:pt x="768" y="320"/>
                    </a:lnTo>
                    <a:lnTo>
                      <a:pt x="781" y="330"/>
                    </a:lnTo>
                    <a:lnTo>
                      <a:pt x="795" y="339"/>
                    </a:lnTo>
                    <a:lnTo>
                      <a:pt x="807" y="350"/>
                    </a:lnTo>
                    <a:lnTo>
                      <a:pt x="819" y="362"/>
                    </a:lnTo>
                    <a:lnTo>
                      <a:pt x="831" y="376"/>
                    </a:lnTo>
                    <a:lnTo>
                      <a:pt x="842" y="389"/>
                    </a:lnTo>
                    <a:lnTo>
                      <a:pt x="852" y="402"/>
                    </a:lnTo>
                    <a:lnTo>
                      <a:pt x="852" y="402"/>
                    </a:lnTo>
                    <a:lnTo>
                      <a:pt x="867" y="426"/>
                    </a:lnTo>
                    <a:lnTo>
                      <a:pt x="880" y="450"/>
                    </a:lnTo>
                    <a:lnTo>
                      <a:pt x="891" y="476"/>
                    </a:lnTo>
                    <a:lnTo>
                      <a:pt x="900" y="501"/>
                    </a:lnTo>
                    <a:lnTo>
                      <a:pt x="908" y="527"/>
                    </a:lnTo>
                    <a:lnTo>
                      <a:pt x="912" y="554"/>
                    </a:lnTo>
                    <a:lnTo>
                      <a:pt x="915" y="581"/>
                    </a:lnTo>
                    <a:lnTo>
                      <a:pt x="916" y="608"/>
                    </a:lnTo>
                    <a:lnTo>
                      <a:pt x="916" y="608"/>
                    </a:lnTo>
                    <a:lnTo>
                      <a:pt x="915" y="632"/>
                    </a:lnTo>
                    <a:lnTo>
                      <a:pt x="913" y="655"/>
                    </a:lnTo>
                    <a:lnTo>
                      <a:pt x="910" y="679"/>
                    </a:lnTo>
                    <a:lnTo>
                      <a:pt x="904" y="702"/>
                    </a:lnTo>
                    <a:lnTo>
                      <a:pt x="898" y="725"/>
                    </a:lnTo>
                    <a:lnTo>
                      <a:pt x="890" y="748"/>
                    </a:lnTo>
                    <a:lnTo>
                      <a:pt x="881" y="771"/>
                    </a:lnTo>
                    <a:lnTo>
                      <a:pt x="870" y="793"/>
                    </a:lnTo>
                    <a:lnTo>
                      <a:pt x="852" y="829"/>
                    </a:lnTo>
                    <a:lnTo>
                      <a:pt x="882" y="858"/>
                    </a:lnTo>
                    <a:lnTo>
                      <a:pt x="882" y="858"/>
                    </a:lnTo>
                    <a:lnTo>
                      <a:pt x="1098" y="1053"/>
                    </a:lnTo>
                    <a:lnTo>
                      <a:pt x="1348" y="1285"/>
                    </a:lnTo>
                    <a:lnTo>
                      <a:pt x="1425" y="1207"/>
                    </a:lnTo>
                    <a:lnTo>
                      <a:pt x="1170" y="974"/>
                    </a:lnTo>
                    <a:lnTo>
                      <a:pt x="1170" y="974"/>
                    </a:lnTo>
                    <a:lnTo>
                      <a:pt x="985" y="804"/>
                    </a:lnTo>
                    <a:lnTo>
                      <a:pt x="985" y="804"/>
                    </a:lnTo>
                    <a:lnTo>
                      <a:pt x="994" y="780"/>
                    </a:lnTo>
                    <a:lnTo>
                      <a:pt x="1002" y="757"/>
                    </a:lnTo>
                    <a:lnTo>
                      <a:pt x="1009" y="733"/>
                    </a:lnTo>
                    <a:lnTo>
                      <a:pt x="1014" y="707"/>
                    </a:lnTo>
                    <a:lnTo>
                      <a:pt x="1019" y="683"/>
                    </a:lnTo>
                    <a:lnTo>
                      <a:pt x="1022" y="658"/>
                    </a:lnTo>
                    <a:lnTo>
                      <a:pt x="1024" y="633"/>
                    </a:lnTo>
                    <a:lnTo>
                      <a:pt x="1024" y="608"/>
                    </a:lnTo>
                    <a:lnTo>
                      <a:pt x="1024" y="608"/>
                    </a:lnTo>
                    <a:lnTo>
                      <a:pt x="1023" y="573"/>
                    </a:lnTo>
                    <a:lnTo>
                      <a:pt x="1020" y="538"/>
                    </a:lnTo>
                    <a:lnTo>
                      <a:pt x="1016" y="521"/>
                    </a:lnTo>
                    <a:lnTo>
                      <a:pt x="1013" y="503"/>
                    </a:lnTo>
                    <a:lnTo>
                      <a:pt x="1009" y="487"/>
                    </a:lnTo>
                    <a:lnTo>
                      <a:pt x="1004" y="469"/>
                    </a:lnTo>
                    <a:lnTo>
                      <a:pt x="998" y="453"/>
                    </a:lnTo>
                    <a:lnTo>
                      <a:pt x="992" y="435"/>
                    </a:lnTo>
                    <a:lnTo>
                      <a:pt x="985" y="418"/>
                    </a:lnTo>
                    <a:lnTo>
                      <a:pt x="978" y="402"/>
                    </a:lnTo>
                    <a:lnTo>
                      <a:pt x="969" y="387"/>
                    </a:lnTo>
                    <a:lnTo>
                      <a:pt x="960" y="370"/>
                    </a:lnTo>
                    <a:lnTo>
                      <a:pt x="950" y="355"/>
                    </a:lnTo>
                    <a:lnTo>
                      <a:pt x="941" y="339"/>
                    </a:lnTo>
                    <a:lnTo>
                      <a:pt x="941" y="339"/>
                    </a:lnTo>
                    <a:lnTo>
                      <a:pt x="922" y="316"/>
                    </a:lnTo>
                    <a:lnTo>
                      <a:pt x="903" y="294"/>
                    </a:lnTo>
                    <a:lnTo>
                      <a:pt x="882" y="273"/>
                    </a:lnTo>
                    <a:lnTo>
                      <a:pt x="862" y="254"/>
                    </a:lnTo>
                    <a:lnTo>
                      <a:pt x="839" y="236"/>
                    </a:lnTo>
                    <a:lnTo>
                      <a:pt x="815" y="220"/>
                    </a:lnTo>
                    <a:lnTo>
                      <a:pt x="791" y="205"/>
                    </a:lnTo>
                    <a:lnTo>
                      <a:pt x="766" y="192"/>
                    </a:lnTo>
                    <a:lnTo>
                      <a:pt x="741" y="181"/>
                    </a:lnTo>
                    <a:lnTo>
                      <a:pt x="715" y="170"/>
                    </a:lnTo>
                    <a:lnTo>
                      <a:pt x="687" y="163"/>
                    </a:lnTo>
                    <a:lnTo>
                      <a:pt x="660" y="155"/>
                    </a:lnTo>
                    <a:lnTo>
                      <a:pt x="632" y="149"/>
                    </a:lnTo>
                    <a:lnTo>
                      <a:pt x="604" y="146"/>
                    </a:lnTo>
                    <a:lnTo>
                      <a:pt x="575" y="144"/>
                    </a:lnTo>
                    <a:lnTo>
                      <a:pt x="547" y="143"/>
                    </a:lnTo>
                    <a:lnTo>
                      <a:pt x="547" y="143"/>
                    </a:lnTo>
                    <a:lnTo>
                      <a:pt x="542" y="143"/>
                    </a:lnTo>
                    <a:lnTo>
                      <a:pt x="460" y="144"/>
                    </a:lnTo>
                    <a:lnTo>
                      <a:pt x="607" y="469"/>
                    </a:lnTo>
                    <a:lnTo>
                      <a:pt x="517" y="632"/>
                    </a:lnTo>
                    <a:lnTo>
                      <a:pt x="342" y="617"/>
                    </a:lnTo>
                    <a:lnTo>
                      <a:pt x="143" y="315"/>
                    </a:lnTo>
                    <a:lnTo>
                      <a:pt x="97" y="380"/>
                    </a:lnTo>
                    <a:lnTo>
                      <a:pt x="97" y="380"/>
                    </a:lnTo>
                    <a:lnTo>
                      <a:pt x="86" y="397"/>
                    </a:lnTo>
                    <a:lnTo>
                      <a:pt x="75" y="414"/>
                    </a:lnTo>
                    <a:lnTo>
                      <a:pt x="65" y="432"/>
                    </a:lnTo>
                    <a:lnTo>
                      <a:pt x="55" y="449"/>
                    </a:lnTo>
                    <a:lnTo>
                      <a:pt x="46" y="468"/>
                    </a:lnTo>
                    <a:lnTo>
                      <a:pt x="38" y="485"/>
                    </a:lnTo>
                    <a:lnTo>
                      <a:pt x="32" y="504"/>
                    </a:lnTo>
                    <a:lnTo>
                      <a:pt x="25" y="524"/>
                    </a:lnTo>
                    <a:lnTo>
                      <a:pt x="19" y="543"/>
                    </a:lnTo>
                    <a:lnTo>
                      <a:pt x="14" y="561"/>
                    </a:lnTo>
                    <a:lnTo>
                      <a:pt x="10" y="581"/>
                    </a:lnTo>
                    <a:lnTo>
                      <a:pt x="7" y="600"/>
                    </a:lnTo>
                    <a:lnTo>
                      <a:pt x="3" y="619"/>
                    </a:lnTo>
                    <a:lnTo>
                      <a:pt x="2" y="639"/>
                    </a:lnTo>
                    <a:lnTo>
                      <a:pt x="1" y="659"/>
                    </a:lnTo>
                    <a:lnTo>
                      <a:pt x="0" y="679"/>
                    </a:lnTo>
                    <a:lnTo>
                      <a:pt x="0" y="679"/>
                    </a:lnTo>
                    <a:lnTo>
                      <a:pt x="1" y="714"/>
                    </a:lnTo>
                    <a:lnTo>
                      <a:pt x="5" y="748"/>
                    </a:lnTo>
                    <a:lnTo>
                      <a:pt x="9" y="766"/>
                    </a:lnTo>
                    <a:lnTo>
                      <a:pt x="12" y="783"/>
                    </a:lnTo>
                    <a:lnTo>
                      <a:pt x="16" y="801"/>
                    </a:lnTo>
                    <a:lnTo>
                      <a:pt x="21" y="817"/>
                    </a:lnTo>
                    <a:lnTo>
                      <a:pt x="26" y="835"/>
                    </a:lnTo>
                    <a:lnTo>
                      <a:pt x="33" y="851"/>
                    </a:lnTo>
                    <a:lnTo>
                      <a:pt x="40" y="868"/>
                    </a:lnTo>
                    <a:lnTo>
                      <a:pt x="47" y="884"/>
                    </a:lnTo>
                    <a:lnTo>
                      <a:pt x="56" y="900"/>
                    </a:lnTo>
                    <a:lnTo>
                      <a:pt x="65" y="916"/>
                    </a:lnTo>
                    <a:lnTo>
                      <a:pt x="75" y="931"/>
                    </a:lnTo>
                    <a:lnTo>
                      <a:pt x="85" y="947"/>
                    </a:lnTo>
                    <a:lnTo>
                      <a:pt x="85" y="947"/>
                    </a:lnTo>
                    <a:lnTo>
                      <a:pt x="85" y="947"/>
                    </a:lnTo>
                    <a:lnTo>
                      <a:pt x="103" y="970"/>
                    </a:lnTo>
                    <a:lnTo>
                      <a:pt x="122" y="993"/>
                    </a:lnTo>
                    <a:lnTo>
                      <a:pt x="142" y="1013"/>
                    </a:lnTo>
                    <a:lnTo>
                      <a:pt x="164" y="1032"/>
                    </a:lnTo>
                    <a:lnTo>
                      <a:pt x="185" y="1050"/>
                    </a:lnTo>
                    <a:lnTo>
                      <a:pt x="210" y="1067"/>
                    </a:lnTo>
                    <a:lnTo>
                      <a:pt x="234" y="1081"/>
                    </a:lnTo>
                    <a:lnTo>
                      <a:pt x="258" y="1094"/>
                    </a:lnTo>
                    <a:lnTo>
                      <a:pt x="284" y="1106"/>
                    </a:lnTo>
                    <a:lnTo>
                      <a:pt x="311" y="1116"/>
                    </a:lnTo>
                    <a:lnTo>
                      <a:pt x="337" y="1125"/>
                    </a:lnTo>
                    <a:lnTo>
                      <a:pt x="364" y="1131"/>
                    </a:lnTo>
                    <a:lnTo>
                      <a:pt x="392" y="1137"/>
                    </a:lnTo>
                    <a:lnTo>
                      <a:pt x="420" y="1140"/>
                    </a:lnTo>
                    <a:lnTo>
                      <a:pt x="449" y="1143"/>
                    </a:lnTo>
                    <a:lnTo>
                      <a:pt x="477" y="1143"/>
                    </a:lnTo>
                    <a:lnTo>
                      <a:pt x="477" y="1143"/>
                    </a:lnTo>
                    <a:lnTo>
                      <a:pt x="498" y="1143"/>
                    </a:lnTo>
                    <a:lnTo>
                      <a:pt x="518" y="1142"/>
                    </a:lnTo>
                    <a:lnTo>
                      <a:pt x="539" y="1140"/>
                    </a:lnTo>
                    <a:lnTo>
                      <a:pt x="560" y="1137"/>
                    </a:lnTo>
                    <a:lnTo>
                      <a:pt x="581" y="1134"/>
                    </a:lnTo>
                    <a:lnTo>
                      <a:pt x="600" y="1129"/>
                    </a:lnTo>
                    <a:lnTo>
                      <a:pt x="621" y="1124"/>
                    </a:lnTo>
                    <a:lnTo>
                      <a:pt x="642" y="1118"/>
                    </a:lnTo>
                    <a:close/>
                    <a:moveTo>
                      <a:pt x="1661" y="1425"/>
                    </a:moveTo>
                    <a:lnTo>
                      <a:pt x="1585" y="1503"/>
                    </a:lnTo>
                    <a:lnTo>
                      <a:pt x="2255" y="2119"/>
                    </a:lnTo>
                    <a:lnTo>
                      <a:pt x="2255" y="2119"/>
                    </a:lnTo>
                    <a:lnTo>
                      <a:pt x="2266" y="2131"/>
                    </a:lnTo>
                    <a:lnTo>
                      <a:pt x="2276" y="2143"/>
                    </a:lnTo>
                    <a:lnTo>
                      <a:pt x="2284" y="2156"/>
                    </a:lnTo>
                    <a:lnTo>
                      <a:pt x="2291" y="2169"/>
                    </a:lnTo>
                    <a:lnTo>
                      <a:pt x="2296" y="2184"/>
                    </a:lnTo>
                    <a:lnTo>
                      <a:pt x="2300" y="2198"/>
                    </a:lnTo>
                    <a:lnTo>
                      <a:pt x="2303" y="2213"/>
                    </a:lnTo>
                    <a:lnTo>
                      <a:pt x="2303" y="2227"/>
                    </a:lnTo>
                    <a:lnTo>
                      <a:pt x="2303" y="2227"/>
                    </a:lnTo>
                    <a:lnTo>
                      <a:pt x="2303" y="2242"/>
                    </a:lnTo>
                    <a:lnTo>
                      <a:pt x="2300" y="2255"/>
                    </a:lnTo>
                    <a:lnTo>
                      <a:pt x="2297" y="2268"/>
                    </a:lnTo>
                    <a:lnTo>
                      <a:pt x="2293" y="2281"/>
                    </a:lnTo>
                    <a:lnTo>
                      <a:pt x="2287" y="2294"/>
                    </a:lnTo>
                    <a:lnTo>
                      <a:pt x="2281" y="2307"/>
                    </a:lnTo>
                    <a:lnTo>
                      <a:pt x="2272" y="2318"/>
                    </a:lnTo>
                    <a:lnTo>
                      <a:pt x="2262" y="2330"/>
                    </a:lnTo>
                    <a:lnTo>
                      <a:pt x="2257" y="2336"/>
                    </a:lnTo>
                    <a:lnTo>
                      <a:pt x="2257" y="2336"/>
                    </a:lnTo>
                    <a:lnTo>
                      <a:pt x="2245" y="2347"/>
                    </a:lnTo>
                    <a:lnTo>
                      <a:pt x="2232" y="2356"/>
                    </a:lnTo>
                    <a:lnTo>
                      <a:pt x="2220" y="2364"/>
                    </a:lnTo>
                    <a:lnTo>
                      <a:pt x="2206" y="2370"/>
                    </a:lnTo>
                    <a:lnTo>
                      <a:pt x="2193" y="2376"/>
                    </a:lnTo>
                    <a:lnTo>
                      <a:pt x="2179" y="2379"/>
                    </a:lnTo>
                    <a:lnTo>
                      <a:pt x="2164" y="2381"/>
                    </a:lnTo>
                    <a:lnTo>
                      <a:pt x="2149" y="2382"/>
                    </a:lnTo>
                    <a:lnTo>
                      <a:pt x="2149" y="2382"/>
                    </a:lnTo>
                    <a:lnTo>
                      <a:pt x="2135" y="2381"/>
                    </a:lnTo>
                    <a:lnTo>
                      <a:pt x="2122" y="2379"/>
                    </a:lnTo>
                    <a:lnTo>
                      <a:pt x="2107" y="2376"/>
                    </a:lnTo>
                    <a:lnTo>
                      <a:pt x="2094" y="2371"/>
                    </a:lnTo>
                    <a:lnTo>
                      <a:pt x="2082" y="2366"/>
                    </a:lnTo>
                    <a:lnTo>
                      <a:pt x="2069" y="2358"/>
                    </a:lnTo>
                    <a:lnTo>
                      <a:pt x="2058" y="2349"/>
                    </a:lnTo>
                    <a:lnTo>
                      <a:pt x="2046" y="2340"/>
                    </a:lnTo>
                    <a:lnTo>
                      <a:pt x="1391" y="1699"/>
                    </a:lnTo>
                    <a:lnTo>
                      <a:pt x="1315" y="1776"/>
                    </a:lnTo>
                    <a:lnTo>
                      <a:pt x="1970" y="2418"/>
                    </a:lnTo>
                    <a:lnTo>
                      <a:pt x="1970" y="2418"/>
                    </a:lnTo>
                    <a:lnTo>
                      <a:pt x="1990" y="2434"/>
                    </a:lnTo>
                    <a:lnTo>
                      <a:pt x="2010" y="2449"/>
                    </a:lnTo>
                    <a:lnTo>
                      <a:pt x="2032" y="2461"/>
                    </a:lnTo>
                    <a:lnTo>
                      <a:pt x="2055" y="2472"/>
                    </a:lnTo>
                    <a:lnTo>
                      <a:pt x="2078" y="2480"/>
                    </a:lnTo>
                    <a:lnTo>
                      <a:pt x="2101" y="2486"/>
                    </a:lnTo>
                    <a:lnTo>
                      <a:pt x="2125" y="2489"/>
                    </a:lnTo>
                    <a:lnTo>
                      <a:pt x="2149" y="2490"/>
                    </a:lnTo>
                    <a:lnTo>
                      <a:pt x="2150" y="2490"/>
                    </a:lnTo>
                    <a:lnTo>
                      <a:pt x="2150" y="2490"/>
                    </a:lnTo>
                    <a:lnTo>
                      <a:pt x="2175" y="2489"/>
                    </a:lnTo>
                    <a:lnTo>
                      <a:pt x="2200" y="2486"/>
                    </a:lnTo>
                    <a:lnTo>
                      <a:pt x="2225" y="2479"/>
                    </a:lnTo>
                    <a:lnTo>
                      <a:pt x="2249" y="2470"/>
                    </a:lnTo>
                    <a:lnTo>
                      <a:pt x="2261" y="2465"/>
                    </a:lnTo>
                    <a:lnTo>
                      <a:pt x="2272" y="2459"/>
                    </a:lnTo>
                    <a:lnTo>
                      <a:pt x="2283" y="2453"/>
                    </a:lnTo>
                    <a:lnTo>
                      <a:pt x="2294" y="2445"/>
                    </a:lnTo>
                    <a:lnTo>
                      <a:pt x="2305" y="2437"/>
                    </a:lnTo>
                    <a:lnTo>
                      <a:pt x="2316" y="2430"/>
                    </a:lnTo>
                    <a:lnTo>
                      <a:pt x="2326" y="2420"/>
                    </a:lnTo>
                    <a:lnTo>
                      <a:pt x="2335" y="2411"/>
                    </a:lnTo>
                    <a:lnTo>
                      <a:pt x="2341" y="2404"/>
                    </a:lnTo>
                    <a:lnTo>
                      <a:pt x="2341" y="2404"/>
                    </a:lnTo>
                    <a:lnTo>
                      <a:pt x="2358" y="2385"/>
                    </a:lnTo>
                    <a:lnTo>
                      <a:pt x="2372" y="2365"/>
                    </a:lnTo>
                    <a:lnTo>
                      <a:pt x="2384" y="2343"/>
                    </a:lnTo>
                    <a:lnTo>
                      <a:pt x="2394" y="2321"/>
                    </a:lnTo>
                    <a:lnTo>
                      <a:pt x="2401" y="2298"/>
                    </a:lnTo>
                    <a:lnTo>
                      <a:pt x="2407" y="2275"/>
                    </a:lnTo>
                    <a:lnTo>
                      <a:pt x="2410" y="2252"/>
                    </a:lnTo>
                    <a:lnTo>
                      <a:pt x="2411" y="2227"/>
                    </a:lnTo>
                    <a:lnTo>
                      <a:pt x="2411" y="2227"/>
                    </a:lnTo>
                    <a:lnTo>
                      <a:pt x="2411" y="2215"/>
                    </a:lnTo>
                    <a:lnTo>
                      <a:pt x="2410" y="2202"/>
                    </a:lnTo>
                    <a:lnTo>
                      <a:pt x="2408" y="2189"/>
                    </a:lnTo>
                    <a:lnTo>
                      <a:pt x="2406" y="2176"/>
                    </a:lnTo>
                    <a:lnTo>
                      <a:pt x="2404" y="2164"/>
                    </a:lnTo>
                    <a:lnTo>
                      <a:pt x="2399" y="2151"/>
                    </a:lnTo>
                    <a:lnTo>
                      <a:pt x="2396" y="2139"/>
                    </a:lnTo>
                    <a:lnTo>
                      <a:pt x="2390" y="2126"/>
                    </a:lnTo>
                    <a:lnTo>
                      <a:pt x="2385" y="2114"/>
                    </a:lnTo>
                    <a:lnTo>
                      <a:pt x="2378" y="2102"/>
                    </a:lnTo>
                    <a:lnTo>
                      <a:pt x="2372" y="2091"/>
                    </a:lnTo>
                    <a:lnTo>
                      <a:pt x="2364" y="2080"/>
                    </a:lnTo>
                    <a:lnTo>
                      <a:pt x="2356" y="2069"/>
                    </a:lnTo>
                    <a:lnTo>
                      <a:pt x="2348" y="2058"/>
                    </a:lnTo>
                    <a:lnTo>
                      <a:pt x="2339" y="2048"/>
                    </a:lnTo>
                    <a:lnTo>
                      <a:pt x="2329" y="2039"/>
                    </a:lnTo>
                    <a:lnTo>
                      <a:pt x="1661" y="1425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solidFill>
                  <a:schemeClr val="accent4"/>
                </a:solidFill>
              </a:ln>
            </p:spPr>
            <p:txBody>
              <a:bodyPr vert="horz" wrap="square" lIns="122191" tIns="61096" rIns="122191" bIns="610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927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79855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19781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59708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99635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39563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79490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19417" algn="l" defTabSz="1279855" rtl="0" eaLnBrk="1" latinLnBrk="0" hangingPunct="1"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5400000">
              <a:off x="5264666" y="6198619"/>
              <a:ext cx="37889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90488" y="0"/>
                  </a:ln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Freeform 67"/>
            <p:cNvSpPr/>
            <p:nvPr/>
          </p:nvSpPr>
          <p:spPr>
            <a:xfrm>
              <a:off x="5102341" y="6388067"/>
              <a:ext cx="709436" cy="402199"/>
            </a:xfrm>
            <a:custGeom>
              <a:avLst/>
              <a:gdLst>
                <a:gd name="connsiteX0" fmla="*/ 0 w 1048488"/>
                <a:gd name="connsiteY0" fmla="*/ 90764 h 544576"/>
                <a:gd name="connsiteX1" fmla="*/ 90764 w 1048488"/>
                <a:gd name="connsiteY1" fmla="*/ 0 h 544576"/>
                <a:gd name="connsiteX2" fmla="*/ 957724 w 1048488"/>
                <a:gd name="connsiteY2" fmla="*/ 0 h 544576"/>
                <a:gd name="connsiteX3" fmla="*/ 1048488 w 1048488"/>
                <a:gd name="connsiteY3" fmla="*/ 90764 h 544576"/>
                <a:gd name="connsiteX4" fmla="*/ 1048488 w 1048488"/>
                <a:gd name="connsiteY4" fmla="*/ 453812 h 544576"/>
                <a:gd name="connsiteX5" fmla="*/ 957724 w 1048488"/>
                <a:gd name="connsiteY5" fmla="*/ 544576 h 544576"/>
                <a:gd name="connsiteX6" fmla="*/ 90764 w 1048488"/>
                <a:gd name="connsiteY6" fmla="*/ 544576 h 544576"/>
                <a:gd name="connsiteX7" fmla="*/ 0 w 1048488"/>
                <a:gd name="connsiteY7" fmla="*/ 453812 h 544576"/>
                <a:gd name="connsiteX8" fmla="*/ 0 w 1048488"/>
                <a:gd name="connsiteY8" fmla="*/ 90764 h 54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488" h="544576">
                  <a:moveTo>
                    <a:pt x="0" y="90764"/>
                  </a:moveTo>
                  <a:cubicBezTo>
                    <a:pt x="0" y="40636"/>
                    <a:pt x="40636" y="0"/>
                    <a:pt x="90764" y="0"/>
                  </a:cubicBezTo>
                  <a:lnTo>
                    <a:pt x="957724" y="0"/>
                  </a:lnTo>
                  <a:cubicBezTo>
                    <a:pt x="1007852" y="0"/>
                    <a:pt x="1048488" y="40636"/>
                    <a:pt x="1048488" y="90764"/>
                  </a:cubicBezTo>
                  <a:lnTo>
                    <a:pt x="1048488" y="453812"/>
                  </a:lnTo>
                  <a:cubicBezTo>
                    <a:pt x="1048488" y="503940"/>
                    <a:pt x="1007852" y="544576"/>
                    <a:pt x="957724" y="544576"/>
                  </a:cubicBezTo>
                  <a:lnTo>
                    <a:pt x="90764" y="544576"/>
                  </a:lnTo>
                  <a:cubicBezTo>
                    <a:pt x="40636" y="544576"/>
                    <a:pt x="0" y="503940"/>
                    <a:pt x="0" y="453812"/>
                  </a:cubicBezTo>
                  <a:lnTo>
                    <a:pt x="0" y="907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170" tIns="63170" rIns="63170" bIns="63170" numCol="1" spcCol="1623" anchor="ctr" anchorCtr="0">
              <a:noAutofit/>
            </a:bodyPr>
            <a:lstStyle/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>
                  <a:solidFill>
                    <a:schemeClr val="accent4"/>
                  </a:solidFill>
                </a:rPr>
                <a:t>Data silos</a:t>
              </a:r>
            </a:p>
          </p:txBody>
        </p:sp>
        <p:pic>
          <p:nvPicPr>
            <p:cNvPr id="69" name="Picture 2" descr="https://media2.senseilabs.com/uploads/2017/07/Server_1124233_col4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584" y="6790266"/>
              <a:ext cx="526949" cy="42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2" descr="Image result for consumers 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34" y="3001170"/>
            <a:ext cx="2287733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2354509"/>
              </p:ext>
            </p:extLst>
          </p:nvPr>
        </p:nvGraphicFramePr>
        <p:xfrm>
          <a:off x="-931862" y="190501"/>
          <a:ext cx="12557125" cy="749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8276"/>
              </p:ext>
            </p:extLst>
          </p:nvPr>
        </p:nvGraphicFramePr>
        <p:xfrm>
          <a:off x="1746700" y="1681433"/>
          <a:ext cx="7200000" cy="451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Image result for consumers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34" y="3001170"/>
            <a:ext cx="2287733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753" y="640965"/>
            <a:ext cx="2592647" cy="545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  <a:spcAft>
                <a:spcPts val="560"/>
              </a:spcAft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Consumer Opportunities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176" y="6442675"/>
            <a:ext cx="2592647" cy="545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  <a:spcAft>
                <a:spcPts val="560"/>
              </a:spcAf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Enabling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Initiatives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798604" y="2633390"/>
            <a:ext cx="1058863" cy="259205"/>
            <a:chOff x="8394700" y="6818313"/>
            <a:chExt cx="1906588" cy="466725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444391" y="5751263"/>
            <a:ext cx="1058863" cy="259205"/>
            <a:chOff x="8394700" y="6818313"/>
            <a:chExt cx="1906588" cy="466725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798604" y="5750821"/>
            <a:ext cx="1058863" cy="259205"/>
            <a:chOff x="8394700" y="6818313"/>
            <a:chExt cx="1906588" cy="466725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40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" grpId="0">
        <p:bldAsOne/>
      </p:bldGraphic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choice: Multiple Providers Model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999" y="1155700"/>
            <a:ext cx="9900000" cy="6197604"/>
          </a:xfrm>
        </p:spPr>
        <p:txBody>
          <a:bodyPr/>
          <a:lstStyle/>
          <a:p>
            <a:r>
              <a:rPr lang="en-GB" b="1" dirty="0" smtClean="0"/>
              <a:t>Problem</a:t>
            </a:r>
            <a:r>
              <a:rPr lang="en-GB" dirty="0" smtClean="0"/>
              <a:t> – Supplier Hub is an established market design principle</a:t>
            </a:r>
          </a:p>
          <a:p>
            <a:pPr lvl="1"/>
            <a:r>
              <a:rPr lang="en-GB" dirty="0" smtClean="0"/>
              <a:t>Customers can only have one Supplier at a time</a:t>
            </a:r>
          </a:p>
          <a:p>
            <a:endParaRPr lang="en-GB" b="1" dirty="0" smtClean="0"/>
          </a:p>
          <a:p>
            <a:r>
              <a:rPr lang="en-GB" b="1" dirty="0" smtClean="0"/>
              <a:t>Consumer Opportunity</a:t>
            </a:r>
          </a:p>
          <a:p>
            <a:pPr lvl="1"/>
            <a:r>
              <a:rPr lang="en-GB" dirty="0" smtClean="0"/>
              <a:t>Bundled Services</a:t>
            </a:r>
          </a:p>
          <a:p>
            <a:pPr lvl="1"/>
            <a:r>
              <a:rPr lang="en-GB" dirty="0" smtClean="0"/>
              <a:t>P2P</a:t>
            </a:r>
          </a:p>
          <a:p>
            <a:pPr lvl="1"/>
            <a:r>
              <a:rPr lang="en-GB" dirty="0" smtClean="0"/>
              <a:t>Community Energy</a:t>
            </a:r>
          </a:p>
          <a:p>
            <a:pPr lvl="1"/>
            <a:r>
              <a:rPr lang="en-GB" dirty="0" smtClean="0"/>
              <a:t>Aggregators</a:t>
            </a:r>
          </a:p>
          <a:p>
            <a:pPr lvl="1"/>
            <a:r>
              <a:rPr lang="en-GB" dirty="0" smtClean="0"/>
              <a:t>Rapid switching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Solution</a:t>
            </a:r>
            <a:endParaRPr lang="en-GB" dirty="0"/>
          </a:p>
          <a:p>
            <a:pPr lvl="1"/>
            <a:r>
              <a:rPr lang="en-GB" dirty="0" smtClean="0"/>
              <a:t>Customer Notification Agent provides details of participating meters</a:t>
            </a:r>
          </a:p>
          <a:p>
            <a:pPr lvl="1"/>
            <a:r>
              <a:rPr lang="en-GB" dirty="0" smtClean="0"/>
              <a:t>Use metered data to adjust suppliers/providers imbalance positions</a:t>
            </a:r>
          </a:p>
          <a:p>
            <a:pPr lvl="1"/>
            <a:endParaRPr lang="en-GB" dirty="0" smtClean="0"/>
          </a:p>
          <a:p>
            <a:pPr lvl="1"/>
            <a:endParaRPr lang="en-GB" b="1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587332" y="2100646"/>
            <a:ext cx="2709193" cy="3677061"/>
            <a:chOff x="3842844" y="2787557"/>
            <a:chExt cx="2709193" cy="3677061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91" y="2948016"/>
              <a:ext cx="1856105" cy="4565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45413" y="2787557"/>
              <a:ext cx="2706624" cy="15602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06" y="3484674"/>
              <a:ext cx="247702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60"/>
                </a:spcAft>
              </a:pPr>
              <a:r>
                <a:rPr lang="en-GB" sz="1600" b="1" dirty="0" smtClean="0"/>
                <a:t>White Paper: Enabling </a:t>
              </a:r>
              <a:r>
                <a:rPr lang="en-US" sz="1600" b="1" dirty="0"/>
                <a:t>customers to buy power </a:t>
              </a:r>
              <a:r>
                <a:rPr lang="en-US" sz="1600" b="1" dirty="0" smtClean="0"/>
                <a:t>from multiple </a:t>
              </a:r>
              <a:r>
                <a:rPr lang="en-US" sz="1600" b="1" dirty="0"/>
                <a:t>providers</a:t>
              </a:r>
              <a:endParaRPr lang="en-GB" sz="1600" b="1" dirty="0" smtClean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84" y="4614545"/>
              <a:ext cx="962270" cy="1369565"/>
            </a:xfrm>
            <a:prstGeom prst="rect">
              <a:avLst/>
            </a:prstGeom>
            <a:noFill/>
            <a:ln w="9525">
              <a:solidFill>
                <a:schemeClr val="bg2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872" y="4511997"/>
              <a:ext cx="1109001" cy="1576888"/>
            </a:xfrm>
            <a:prstGeom prst="rect">
              <a:avLst/>
            </a:prstGeom>
            <a:noFill/>
            <a:ln w="9525">
              <a:solidFill>
                <a:schemeClr val="bg2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396" y="5099059"/>
              <a:ext cx="826391" cy="1180326"/>
            </a:xfrm>
            <a:prstGeom prst="rect">
              <a:avLst/>
            </a:prstGeom>
            <a:noFill/>
            <a:ln w="9525">
              <a:solidFill>
                <a:schemeClr val="bg2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42844" y="4347844"/>
              <a:ext cx="2706624" cy="21167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79022" y="2100646"/>
            <a:ext cx="3504745" cy="3343713"/>
            <a:chOff x="3179022" y="2100646"/>
            <a:chExt cx="3504745" cy="3343713"/>
          </a:xfrm>
        </p:grpSpPr>
        <p:pic>
          <p:nvPicPr>
            <p:cNvPr id="13" name="Picture 3" descr="C:\Users\jon.spence\AppData\Local\Microsoft\Windows\Temporary Internet Files\Content.IE5\IF1FF9C3\20121231-community-ring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65" y="2864034"/>
              <a:ext cx="1182242" cy="1129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jon.spence\AppData\Local\Microsoft\Windows\Temporary Internet Files\Content.IE5\K57EBL5R\peer-to-peer-communities[1]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68" y="3006535"/>
              <a:ext cx="1719149" cy="1246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jon.spence\AppData\Local\Microsoft\Windows\Temporary Internet Files\Content.IE5\K57EBL5R\iStock_000015953356Medium2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632" y="2100646"/>
              <a:ext cx="1618143" cy="121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022" y="4069720"/>
              <a:ext cx="1197235" cy="897927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5" b="95273" l="15867" r="79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0" t="5326" r="19936" b="3519"/>
            <a:stretch/>
          </p:blipFill>
          <p:spPr bwMode="auto">
            <a:xfrm>
              <a:off x="5512704" y="4069720"/>
              <a:ext cx="1171063" cy="119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543" y="4315975"/>
              <a:ext cx="831850" cy="11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innovation: BSC Sandbox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Problem</a:t>
            </a:r>
            <a:r>
              <a:rPr lang="en-GB" dirty="0"/>
              <a:t> – </a:t>
            </a:r>
            <a:r>
              <a:rPr lang="en-US" dirty="0" smtClean="0"/>
              <a:t>no BSC provision </a:t>
            </a:r>
            <a:r>
              <a:rPr lang="en-US" dirty="0"/>
              <a:t>to enable </a:t>
            </a:r>
            <a:r>
              <a:rPr lang="en-US" dirty="0" smtClean="0"/>
              <a:t>trial of innovative </a:t>
            </a:r>
            <a:r>
              <a:rPr lang="en-US" dirty="0"/>
              <a:t>products/business </a:t>
            </a:r>
            <a:r>
              <a:rPr lang="en-US" dirty="0" smtClean="0"/>
              <a:t>models.</a:t>
            </a:r>
            <a:endParaRPr lang="en-GB" dirty="0"/>
          </a:p>
          <a:p>
            <a:pPr lvl="1"/>
            <a:r>
              <a:rPr lang="en-GB" dirty="0" smtClean="0"/>
              <a:t>Barrier to innovation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Consumer </a:t>
            </a:r>
            <a:r>
              <a:rPr lang="en-GB" b="1" dirty="0" smtClean="0"/>
              <a:t>Opportunity</a:t>
            </a:r>
            <a:endParaRPr lang="en-GB" b="1" dirty="0"/>
          </a:p>
          <a:p>
            <a:pPr lvl="1"/>
            <a:r>
              <a:rPr lang="en-GB" dirty="0" smtClean="0"/>
              <a:t>New products/Services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Solution</a:t>
            </a:r>
            <a:endParaRPr lang="en-GB" dirty="0"/>
          </a:p>
          <a:p>
            <a:pPr lvl="1"/>
            <a:r>
              <a:rPr lang="en-GB" dirty="0" smtClean="0"/>
              <a:t>Innovators can apply for a derogation from BSC requirements</a:t>
            </a:r>
          </a:p>
          <a:p>
            <a:pPr lvl="2"/>
            <a:r>
              <a:rPr lang="en-US" dirty="0"/>
              <a:t>Time limited</a:t>
            </a:r>
          </a:p>
          <a:p>
            <a:pPr lvl="2"/>
            <a:r>
              <a:rPr lang="en-US" dirty="0"/>
              <a:t>Scope limited</a:t>
            </a:r>
          </a:p>
          <a:p>
            <a:pPr lvl="2"/>
            <a:r>
              <a:rPr lang="en-US" dirty="0"/>
              <a:t>Party/consortium specific</a:t>
            </a:r>
          </a:p>
          <a:p>
            <a:pPr lvl="1"/>
            <a:r>
              <a:rPr lang="en-GB" dirty="0" smtClean="0"/>
              <a:t>Coordination with Ofgem’s Innovation Link</a:t>
            </a:r>
          </a:p>
          <a:p>
            <a:pPr lvl="1"/>
            <a:r>
              <a:rPr lang="en-GB" dirty="0" smtClean="0"/>
              <a:t>Successful trials converted to BAU quicker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47" y="1685925"/>
            <a:ext cx="3967922" cy="2800350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837151" y="1795937"/>
            <a:ext cx="2704593" cy="2580325"/>
            <a:chOff x="3179022" y="2100646"/>
            <a:chExt cx="3504745" cy="3343713"/>
          </a:xfrm>
        </p:grpSpPr>
        <p:pic>
          <p:nvPicPr>
            <p:cNvPr id="12" name="Picture 3" descr="C:\Users\jon.spence\AppData\Local\Microsoft\Windows\Temporary Internet Files\Content.IE5\IF1FF9C3\20121231-community-rin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65" y="2864034"/>
              <a:ext cx="1182242" cy="1129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jon.spence\AppData\Local\Microsoft\Windows\Temporary Internet Files\Content.IE5\K57EBL5R\peer-to-peer-communities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468" y="3006535"/>
              <a:ext cx="1719149" cy="1246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jon.spence\AppData\Local\Microsoft\Windows\Temporary Internet Files\Content.IE5\K57EBL5R\iStock_000015953356Medium2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632" y="2100646"/>
              <a:ext cx="1618143" cy="121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022" y="4069720"/>
              <a:ext cx="1197235" cy="897927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55" b="95273" l="15867" r="79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0" t="5326" r="19936" b="3519"/>
            <a:stretch/>
          </p:blipFill>
          <p:spPr bwMode="auto">
            <a:xfrm>
              <a:off x="5512704" y="4069720"/>
              <a:ext cx="1171063" cy="119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543" y="4315975"/>
              <a:ext cx="831850" cy="11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6722726" y="2794604"/>
            <a:ext cx="1405310" cy="5829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25" y="5181601"/>
            <a:ext cx="4071663" cy="1608136"/>
          </a:xfrm>
          <a:prstGeom prst="rect">
            <a:avLst/>
          </a:prstGeom>
        </p:spPr>
      </p:pic>
      <p:sp>
        <p:nvSpPr>
          <p:cNvPr id="20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Up Arrow 65"/>
          <p:cNvSpPr/>
          <p:nvPr/>
        </p:nvSpPr>
        <p:spPr>
          <a:xfrm>
            <a:off x="1404198" y="5624643"/>
            <a:ext cx="2839615" cy="454911"/>
          </a:xfrm>
          <a:prstGeom prst="upArrow">
            <a:avLst>
              <a:gd name="adj1" fmla="val 50000"/>
              <a:gd name="adj2" fmla="val 73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pPr defTabSz="719138"/>
            <a:r>
              <a:rPr lang="en-US" dirty="0" smtClean="0"/>
              <a:t>Simplify: </a:t>
            </a:r>
            <a:r>
              <a:rPr lang="en-US" dirty="0"/>
              <a:t>GB Energy industry </a:t>
            </a:r>
            <a:r>
              <a:rPr lang="en-US" dirty="0" smtClean="0"/>
              <a:t>governance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05167" y="1327150"/>
            <a:ext cx="4690832" cy="55435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Problem</a:t>
            </a:r>
            <a:r>
              <a:rPr lang="en-GB" dirty="0"/>
              <a:t> </a:t>
            </a:r>
            <a:r>
              <a:rPr lang="en-GB" dirty="0" smtClean="0"/>
              <a:t>– Regulatory inertia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Complexity </a:t>
            </a:r>
            <a:r>
              <a:rPr lang="en-GB" dirty="0"/>
              <a:t>= barrier to </a:t>
            </a:r>
            <a:r>
              <a:rPr lang="en-GB" dirty="0" smtClean="0"/>
              <a:t>entry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Coordination and delivery of change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Outdated design principles</a:t>
            </a:r>
            <a:endParaRPr lang="en-GB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Opportunity</a:t>
            </a:r>
            <a:r>
              <a:rPr lang="en-GB" dirty="0" smtClean="0"/>
              <a:t> –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Simpler, more transparent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Improved market entry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Improved change coordination and delivery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Cost effective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Solution</a:t>
            </a:r>
            <a:r>
              <a:rPr lang="en-GB" dirty="0" smtClean="0"/>
              <a:t> – simplification</a:t>
            </a:r>
            <a:r>
              <a:rPr lang="en-GB" dirty="0"/>
              <a:t>, collaboration and </a:t>
            </a:r>
            <a:r>
              <a:rPr lang="en-GB" dirty="0" smtClean="0"/>
              <a:t>consolidation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Retail Energy Code (REC)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Refresh design principles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00010" y="1322388"/>
            <a:ext cx="4705389" cy="337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GB </a:t>
            </a:r>
            <a:r>
              <a:rPr lang="en-GB" dirty="0" smtClean="0"/>
              <a:t>Energy Industry </a:t>
            </a:r>
            <a:r>
              <a:rPr lang="en-GB" dirty="0"/>
              <a:t>Codes and Agreements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7539" y="2001023"/>
            <a:ext cx="4581932" cy="3734933"/>
            <a:chOff x="1548991" y="1320176"/>
            <a:chExt cx="6735187" cy="4941135"/>
          </a:xfrm>
        </p:grpSpPr>
        <p:sp>
          <p:nvSpPr>
            <p:cNvPr id="11" name="Rectangle 10"/>
            <p:cNvSpPr/>
            <p:nvPr/>
          </p:nvSpPr>
          <p:spPr>
            <a:xfrm>
              <a:off x="1548991" y="2058440"/>
              <a:ext cx="2192512" cy="42028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 smtClean="0">
                  <a:solidFill>
                    <a:schemeClr val="tx1"/>
                  </a:solidFill>
                </a:rPr>
                <a:t>Electricity Licence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819" y="1320176"/>
              <a:ext cx="829597" cy="37233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661489" y="2880814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BSC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61489" y="3344942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MRA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1489" y="3849086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CUSC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61489" y="4353142"/>
              <a:ext cx="972109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Grid Code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1490" y="4849128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STC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61490" y="5353184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DCUSA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6555" y="2877433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UNC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479" y="3825517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i</a:t>
              </a:r>
              <a:r>
                <a:rPr lang="en-GB" sz="1000" dirty="0" smtClean="0">
                  <a:solidFill>
                    <a:schemeClr val="tx1"/>
                  </a:solidFill>
                </a:rPr>
                <a:t>GT UNC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8736" y="3339009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SPAA</a:t>
              </a:r>
            </a:p>
          </p:txBody>
        </p:sp>
        <p:pic>
          <p:nvPicPr>
            <p:cNvPr id="23" name="Picture 2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84" y="2880834"/>
              <a:ext cx="972000" cy="36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84" y="3342178"/>
              <a:ext cx="972000" cy="396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84" y="3849086"/>
              <a:ext cx="972000" cy="396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84" y="5335204"/>
              <a:ext cx="972000" cy="396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32" y="2871667"/>
              <a:ext cx="988605" cy="3724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84" y="4353142"/>
              <a:ext cx="972000" cy="396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84" y="4849128"/>
              <a:ext cx="972000" cy="396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98" y="3784057"/>
              <a:ext cx="972000" cy="396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649" y="3330197"/>
              <a:ext cx="972000" cy="3960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883678" y="2884099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SEC</a:t>
              </a:r>
            </a:p>
          </p:txBody>
        </p:sp>
        <p:pic>
          <p:nvPicPr>
            <p:cNvPr id="33" name="Picture 3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789" y="2881335"/>
              <a:ext cx="972000" cy="3960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091777" y="2058440"/>
              <a:ext cx="2192401" cy="42028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 smtClean="0">
                  <a:solidFill>
                    <a:schemeClr val="tx1"/>
                  </a:solidFill>
                </a:rPr>
                <a:t>Gas Licence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56872" y="2569489"/>
              <a:ext cx="97210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28368" y="2582638"/>
              <a:ext cx="127290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Managed by: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1670" y="2058438"/>
              <a:ext cx="2192401" cy="2150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 smtClean="0">
                  <a:solidFill>
                    <a:schemeClr val="tx1"/>
                  </a:solidFill>
                </a:rPr>
                <a:t>Both Licences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18148" y="2569489"/>
              <a:ext cx="97210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30270" y="2569489"/>
              <a:ext cx="1328805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Managed by: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1490" y="5851148"/>
              <a:ext cx="9721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tx1"/>
                  </a:solidFill>
                </a:rPr>
                <a:t>DCode</a:t>
              </a:r>
              <a:endParaRPr lang="en-GB" sz="1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20" y="5851148"/>
              <a:ext cx="72008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Isosceles Triangle 81"/>
          <p:cNvSpPr/>
          <p:nvPr/>
        </p:nvSpPr>
        <p:spPr>
          <a:xfrm rot="5400000">
            <a:off x="3109479" y="3497443"/>
            <a:ext cx="4670741" cy="320635"/>
          </a:xfrm>
          <a:prstGeom prst="triangle">
            <a:avLst>
              <a:gd name="adj" fmla="val 4920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0" y="1725349"/>
            <a:ext cx="1173022" cy="6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3608794" y="2941666"/>
            <a:ext cx="661323" cy="27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60669" y="2941666"/>
            <a:ext cx="903983" cy="27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Managed by:</a:t>
            </a:r>
          </a:p>
        </p:txBody>
      </p:sp>
      <p:cxnSp>
        <p:nvCxnSpPr>
          <p:cNvPr id="6" name="Straight Connector 5"/>
          <p:cNvCxnSpPr>
            <a:stCxn id="12" idx="2"/>
            <a:endCxn id="11" idx="0"/>
          </p:cNvCxnSpPr>
          <p:nvPr/>
        </p:nvCxnSpPr>
        <p:spPr>
          <a:xfrm rot="5400000">
            <a:off x="1790478" y="1755310"/>
            <a:ext cx="276598" cy="133091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"/>
          <p:cNvCxnSpPr>
            <a:stCxn id="12" idx="2"/>
            <a:endCxn id="34" idx="0"/>
          </p:cNvCxnSpPr>
          <p:nvPr/>
        </p:nvCxnSpPr>
        <p:spPr>
          <a:xfrm rot="16200000" flipH="1">
            <a:off x="3335682" y="1541019"/>
            <a:ext cx="276598" cy="175949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"/>
          <p:cNvCxnSpPr>
            <a:stCxn id="12" idx="2"/>
            <a:endCxn id="43" idx="0"/>
          </p:cNvCxnSpPr>
          <p:nvPr/>
        </p:nvCxnSpPr>
        <p:spPr>
          <a:xfrm rot="16200000" flipH="1">
            <a:off x="2560107" y="2316594"/>
            <a:ext cx="276597" cy="20834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114256" y="3573192"/>
            <a:ext cx="661323" cy="27214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R</a:t>
            </a:r>
            <a:r>
              <a:rPr lang="en-GB" sz="1000" dirty="0" smtClean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82348" y="3573192"/>
            <a:ext cx="576467" cy="238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560"/>
              </a:spcAft>
            </a:pPr>
            <a:r>
              <a:rPr lang="en-GB" sz="1400" b="1" dirty="0"/>
              <a:t>?</a:t>
            </a:r>
            <a:endParaRPr lang="en-GB" sz="1400" b="1" dirty="0" smtClean="0"/>
          </a:p>
        </p:txBody>
      </p:sp>
      <p:grpSp>
        <p:nvGrpSpPr>
          <p:cNvPr id="60" name="Group 59"/>
          <p:cNvGrpSpPr/>
          <p:nvPr/>
        </p:nvGrpSpPr>
        <p:grpSpPr>
          <a:xfrm>
            <a:off x="219053" y="6079554"/>
            <a:ext cx="5067301" cy="1066800"/>
            <a:chOff x="219053" y="5965254"/>
            <a:chExt cx="5067301" cy="1066800"/>
          </a:xfrm>
        </p:grpSpPr>
        <p:sp>
          <p:nvSpPr>
            <p:cNvPr id="59" name="Rounded Rectangle 58"/>
            <p:cNvSpPr/>
            <p:nvPr/>
          </p:nvSpPr>
          <p:spPr>
            <a:xfrm>
              <a:off x="219053" y="5965254"/>
              <a:ext cx="5067301" cy="106680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71435" y="6356349"/>
              <a:ext cx="4818477" cy="590550"/>
              <a:chOff x="357802" y="6372225"/>
              <a:chExt cx="4818477" cy="590550"/>
            </a:xfrm>
          </p:grpSpPr>
          <p:sp>
            <p:nvSpPr>
              <p:cNvPr id="47" name="Round Diagonal Corner Rectangle 46"/>
              <p:cNvSpPr/>
              <p:nvPr/>
            </p:nvSpPr>
            <p:spPr>
              <a:xfrm>
                <a:off x="357802" y="6372225"/>
                <a:ext cx="1145719" cy="590550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Centralised Generation</a:t>
                </a:r>
                <a:endParaRPr lang="en-GB" sz="1400" dirty="0"/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>
                <a:off x="1586525" y="6372225"/>
                <a:ext cx="1145719" cy="590550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Single SO</a:t>
                </a:r>
                <a:endParaRPr lang="en-GB" sz="1400" dirty="0"/>
              </a:p>
            </p:txBody>
          </p:sp>
          <p:sp>
            <p:nvSpPr>
              <p:cNvPr id="63" name="Round Diagonal Corner Rectangle 62"/>
              <p:cNvSpPr/>
              <p:nvPr/>
            </p:nvSpPr>
            <p:spPr>
              <a:xfrm>
                <a:off x="2810373" y="6372225"/>
                <a:ext cx="1145719" cy="590550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Supplier Hub</a:t>
                </a:r>
                <a:endParaRPr lang="en-GB" sz="1400" dirty="0"/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>
                <a:off x="4030560" y="6372225"/>
                <a:ext cx="1145719" cy="590550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NHH</a:t>
                </a:r>
                <a:endParaRPr lang="en-GB" sz="14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255931" y="6029325"/>
              <a:ext cx="3048000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00"/>
                </a:lnSpc>
                <a:spcAft>
                  <a:spcPts val="560"/>
                </a:spcAft>
              </a:pPr>
              <a:r>
                <a:rPr lang="en-GB" sz="1400" dirty="0" smtClean="0"/>
                <a:t>Market Design Principles – c.1998</a:t>
              </a:r>
            </a:p>
          </p:txBody>
        </p:sp>
      </p:grpSp>
      <p:sp>
        <p:nvSpPr>
          <p:cNvPr id="70" name="Slide Number Placeholder 1"/>
          <p:cNvSpPr txBox="1">
            <a:spLocks/>
          </p:cNvSpPr>
          <p:nvPr/>
        </p:nvSpPr>
        <p:spPr>
          <a:xfrm>
            <a:off x="381176" y="7173304"/>
            <a:ext cx="986399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C6C5D-E533-49CA-B0EE-FC3E24E254C3}" type="slidenum">
              <a:rPr lang="en-GB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GB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213871"/>
      </a:accent1>
      <a:accent2>
        <a:srgbClr val="7AA3AA"/>
      </a:accent2>
      <a:accent3>
        <a:srgbClr val="DCDCDC"/>
      </a:accent3>
      <a:accent4>
        <a:srgbClr val="65C7C2"/>
      </a:accent4>
      <a:accent5>
        <a:srgbClr val="2CA5AA"/>
      </a:accent5>
      <a:accent6>
        <a:srgbClr val="3C6779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213871"/>
      </a:accent1>
      <a:accent2>
        <a:srgbClr val="7AA3AA"/>
      </a:accent2>
      <a:accent3>
        <a:srgbClr val="DCDCDC"/>
      </a:accent3>
      <a:accent4>
        <a:srgbClr val="65C7C2"/>
      </a:accent4>
      <a:accent5>
        <a:srgbClr val="2CA5AA"/>
      </a:accent5>
      <a:accent6>
        <a:srgbClr val="3C6779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4062</TotalTime>
  <Words>637</Words>
  <Application>Microsoft Office PowerPoint</Application>
  <PresentationFormat>Custom</PresentationFormat>
  <Paragraphs>203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Content Slides</vt:lpstr>
      <vt:lpstr>Unlocking the benefits to end consumers</vt:lpstr>
      <vt:lpstr>PowerPoint Presentation</vt:lpstr>
      <vt:lpstr>PowerPoint Presentation</vt:lpstr>
      <vt:lpstr>What ELEXON does? </vt:lpstr>
      <vt:lpstr>Significant industry change</vt:lpstr>
      <vt:lpstr>PowerPoint Presentation</vt:lpstr>
      <vt:lpstr>Greater choice: Multiple Providers Model</vt:lpstr>
      <vt:lpstr>Enabling innovation: BSC Sandbox</vt:lpstr>
      <vt:lpstr>Simplify: GB Energy industry governance</vt:lpstr>
      <vt:lpstr>PowerPoint Presentation</vt:lpstr>
      <vt:lpstr>Unlocking benefits - conclusion</vt:lpstr>
      <vt:lpstr>PowerPoint Presentation</vt:lpstr>
    </vt:vector>
  </TitlesOfParts>
  <Company>ELEXON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Rubin</dc:creator>
  <cp:lastModifiedBy>Nicholas Rubin</cp:lastModifiedBy>
  <cp:revision>111</cp:revision>
  <dcterms:created xsi:type="dcterms:W3CDTF">2018-09-06T08:15:09Z</dcterms:created>
  <dcterms:modified xsi:type="dcterms:W3CDTF">2018-09-12T08:54:55Z</dcterms:modified>
</cp:coreProperties>
</file>