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5"/>
  </p:notesMasterIdLst>
  <p:sldIdLst>
    <p:sldId id="256" r:id="rId2"/>
    <p:sldId id="257" r:id="rId3"/>
    <p:sldId id="270" r:id="rId4"/>
    <p:sldId id="259" r:id="rId5"/>
    <p:sldId id="258" r:id="rId6"/>
    <p:sldId id="276" r:id="rId7"/>
    <p:sldId id="275" r:id="rId8"/>
    <p:sldId id="273" r:id="rId9"/>
    <p:sldId id="274" r:id="rId10"/>
    <p:sldId id="266" r:id="rId11"/>
    <p:sldId id="267" r:id="rId12"/>
    <p:sldId id="272"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9679"/>
  </p:normalViewPr>
  <p:slideViewPr>
    <p:cSldViewPr snapToGrid="0" snapToObjects="1">
      <p:cViewPr varScale="1">
        <p:scale>
          <a:sx n="75" d="100"/>
          <a:sy n="75" d="100"/>
        </p:scale>
        <p:origin x="14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BB0D9-DD11-5C4F-ABE4-20C15727BB6A}" type="datetimeFigureOut">
              <a:rPr lang="en-US" smtClean="0"/>
              <a:t>9/13/18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637AB-204E-BA41-9C23-772841281C88}" type="slidenum">
              <a:rPr lang="en-US" smtClean="0"/>
              <a:t>‹#›</a:t>
            </a:fld>
            <a:endParaRPr lang="en-US"/>
          </a:p>
        </p:txBody>
      </p:sp>
    </p:spTree>
    <p:extLst>
      <p:ext uri="{BB962C8B-B14F-4D97-AF65-F5344CB8AC3E}">
        <p14:creationId xmlns:p14="http://schemas.microsoft.com/office/powerpoint/2010/main" val="529051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C637AB-204E-BA41-9C23-772841281C88}" type="slidenum">
              <a:rPr lang="en-US" smtClean="0"/>
              <a:t>1</a:t>
            </a:fld>
            <a:endParaRPr lang="en-US"/>
          </a:p>
        </p:txBody>
      </p:sp>
    </p:spTree>
    <p:extLst>
      <p:ext uri="{BB962C8B-B14F-4D97-AF65-F5344CB8AC3E}">
        <p14:creationId xmlns:p14="http://schemas.microsoft.com/office/powerpoint/2010/main" val="4510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1AC637AB-204E-BA41-9C23-772841281C88}" type="slidenum">
              <a:rPr lang="en-US" smtClean="0"/>
              <a:t>10</a:t>
            </a:fld>
            <a:endParaRPr lang="en-US"/>
          </a:p>
        </p:txBody>
      </p:sp>
    </p:spTree>
    <p:extLst>
      <p:ext uri="{BB962C8B-B14F-4D97-AF65-F5344CB8AC3E}">
        <p14:creationId xmlns:p14="http://schemas.microsoft.com/office/powerpoint/2010/main" val="661492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AC637AB-204E-BA41-9C23-772841281C88}" type="slidenum">
              <a:rPr lang="en-US" smtClean="0"/>
              <a:t>11</a:t>
            </a:fld>
            <a:endParaRPr lang="en-US"/>
          </a:p>
        </p:txBody>
      </p:sp>
    </p:spTree>
    <p:extLst>
      <p:ext uri="{BB962C8B-B14F-4D97-AF65-F5344CB8AC3E}">
        <p14:creationId xmlns:p14="http://schemas.microsoft.com/office/powerpoint/2010/main" val="182144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GB" dirty="0"/>
          </a:p>
        </p:txBody>
      </p:sp>
      <p:sp>
        <p:nvSpPr>
          <p:cNvPr id="4" name="Slide Number Placeholder 3"/>
          <p:cNvSpPr>
            <a:spLocks noGrp="1"/>
          </p:cNvSpPr>
          <p:nvPr>
            <p:ph type="sldNum" sz="quarter" idx="10"/>
          </p:nvPr>
        </p:nvSpPr>
        <p:spPr/>
        <p:txBody>
          <a:bodyPr/>
          <a:lstStyle/>
          <a:p>
            <a:fld id="{1AC637AB-204E-BA41-9C23-772841281C88}" type="slidenum">
              <a:rPr lang="en-US" smtClean="0"/>
              <a:t>12</a:t>
            </a:fld>
            <a:endParaRPr lang="en-US"/>
          </a:p>
        </p:txBody>
      </p:sp>
    </p:spTree>
    <p:extLst>
      <p:ext uri="{BB962C8B-B14F-4D97-AF65-F5344CB8AC3E}">
        <p14:creationId xmlns:p14="http://schemas.microsoft.com/office/powerpoint/2010/main" val="1574386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637AB-204E-BA41-9C23-772841281C88}" type="slidenum">
              <a:rPr lang="en-US" smtClean="0"/>
              <a:t>13</a:t>
            </a:fld>
            <a:endParaRPr lang="en-US"/>
          </a:p>
        </p:txBody>
      </p:sp>
    </p:spTree>
    <p:extLst>
      <p:ext uri="{BB962C8B-B14F-4D97-AF65-F5344CB8AC3E}">
        <p14:creationId xmlns:p14="http://schemas.microsoft.com/office/powerpoint/2010/main" val="14640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AC637AB-204E-BA41-9C23-772841281C88}" type="slidenum">
              <a:rPr lang="en-US" smtClean="0"/>
              <a:t>2</a:t>
            </a:fld>
            <a:endParaRPr lang="en-US"/>
          </a:p>
        </p:txBody>
      </p:sp>
    </p:spTree>
    <p:extLst>
      <p:ext uri="{BB962C8B-B14F-4D97-AF65-F5344CB8AC3E}">
        <p14:creationId xmlns:p14="http://schemas.microsoft.com/office/powerpoint/2010/main" val="2104885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AC637AB-204E-BA41-9C23-772841281C88}" type="slidenum">
              <a:rPr lang="en-US" smtClean="0"/>
              <a:t>3</a:t>
            </a:fld>
            <a:endParaRPr lang="en-US"/>
          </a:p>
        </p:txBody>
      </p:sp>
    </p:spTree>
    <p:extLst>
      <p:ext uri="{BB962C8B-B14F-4D97-AF65-F5344CB8AC3E}">
        <p14:creationId xmlns:p14="http://schemas.microsoft.com/office/powerpoint/2010/main" val="79307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1AC637AB-204E-BA41-9C23-772841281C88}" type="slidenum">
              <a:rPr lang="en-US" smtClean="0"/>
              <a:t>4</a:t>
            </a:fld>
            <a:endParaRPr lang="en-US"/>
          </a:p>
        </p:txBody>
      </p:sp>
    </p:spTree>
    <p:extLst>
      <p:ext uri="{BB962C8B-B14F-4D97-AF65-F5344CB8AC3E}">
        <p14:creationId xmlns:p14="http://schemas.microsoft.com/office/powerpoint/2010/main" val="74048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AC637AB-204E-BA41-9C23-772841281C88}" type="slidenum">
              <a:rPr lang="en-US" smtClean="0"/>
              <a:t>5</a:t>
            </a:fld>
            <a:endParaRPr lang="en-US"/>
          </a:p>
        </p:txBody>
      </p:sp>
    </p:spTree>
    <p:extLst>
      <p:ext uri="{BB962C8B-B14F-4D97-AF65-F5344CB8AC3E}">
        <p14:creationId xmlns:p14="http://schemas.microsoft.com/office/powerpoint/2010/main" val="130767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637AB-204E-BA41-9C23-772841281C88}" type="slidenum">
              <a:rPr lang="en-US" smtClean="0"/>
              <a:t>6</a:t>
            </a:fld>
            <a:endParaRPr lang="en-US"/>
          </a:p>
        </p:txBody>
      </p:sp>
    </p:spTree>
    <p:extLst>
      <p:ext uri="{BB962C8B-B14F-4D97-AF65-F5344CB8AC3E}">
        <p14:creationId xmlns:p14="http://schemas.microsoft.com/office/powerpoint/2010/main" val="231918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1AC637AB-204E-BA41-9C23-772841281C88}" type="slidenum">
              <a:rPr lang="en-US" smtClean="0"/>
              <a:t>7</a:t>
            </a:fld>
            <a:endParaRPr lang="en-US"/>
          </a:p>
        </p:txBody>
      </p:sp>
    </p:spTree>
    <p:extLst>
      <p:ext uri="{BB962C8B-B14F-4D97-AF65-F5344CB8AC3E}">
        <p14:creationId xmlns:p14="http://schemas.microsoft.com/office/powerpoint/2010/main" val="32059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1AC637AB-204E-BA41-9C23-772841281C88}" type="slidenum">
              <a:rPr lang="en-US" smtClean="0"/>
              <a:t>8</a:t>
            </a:fld>
            <a:endParaRPr lang="en-US"/>
          </a:p>
        </p:txBody>
      </p:sp>
    </p:spTree>
    <p:extLst>
      <p:ext uri="{BB962C8B-B14F-4D97-AF65-F5344CB8AC3E}">
        <p14:creationId xmlns:p14="http://schemas.microsoft.com/office/powerpoint/2010/main" val="2607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1AC637AB-204E-BA41-9C23-772841281C88}" type="slidenum">
              <a:rPr lang="en-US" smtClean="0"/>
              <a:t>9</a:t>
            </a:fld>
            <a:endParaRPr lang="en-US"/>
          </a:p>
        </p:txBody>
      </p:sp>
    </p:spTree>
    <p:extLst>
      <p:ext uri="{BB962C8B-B14F-4D97-AF65-F5344CB8AC3E}">
        <p14:creationId xmlns:p14="http://schemas.microsoft.com/office/powerpoint/2010/main" val="196907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3733">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2667">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372C267-1D3F-A642-9FD6-0192604797DF}"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FF1-1D8A-394A-898D-E0FE52356337}"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9512" y="450253"/>
            <a:ext cx="10515600" cy="958583"/>
          </a:xfrm>
        </p:spPr>
        <p:txBody>
          <a:bodyPr anchor="t" anchorCtr="0">
            <a:normAutofit/>
          </a:bodyPr>
          <a:lstStyle>
            <a:lvl1pPr>
              <a:defRPr sz="2933"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76927" y="1485995"/>
            <a:ext cx="10515600" cy="4351339"/>
          </a:xfrm>
        </p:spPr>
        <p:txBody>
          <a:bodyPr>
            <a:normAutofit/>
          </a:bodyPr>
          <a:lstStyle>
            <a:lvl1pPr marL="228594" indent="-228594">
              <a:lnSpc>
                <a:spcPct val="150000"/>
              </a:lnSpc>
              <a:buClr>
                <a:schemeClr val="tx1">
                  <a:lumMod val="85000"/>
                  <a:lumOff val="15000"/>
                </a:schemeClr>
              </a:buClr>
              <a:buSzPct val="90000"/>
              <a:buFont typeface="Wingdings" panose="05000000000000000000" pitchFamily="2" charset="2"/>
              <a:buChar char="§"/>
              <a:defRPr sz="2133">
                <a:solidFill>
                  <a:schemeClr val="tx1">
                    <a:lumMod val="85000"/>
                    <a:lumOff val="15000"/>
                  </a:schemeClr>
                </a:solidFill>
                <a:latin typeface="Arial" panose="020B0604020202020204" pitchFamily="34" charset="0"/>
                <a:cs typeface="Arial" panose="020B0604020202020204" pitchFamily="34" charset="0"/>
              </a:defRPr>
            </a:lvl1pPr>
            <a:lvl2pPr marL="685783" indent="-228594">
              <a:lnSpc>
                <a:spcPct val="100000"/>
              </a:lnSpc>
              <a:buClr>
                <a:schemeClr val="tx1">
                  <a:lumMod val="85000"/>
                  <a:lumOff val="15000"/>
                </a:schemeClr>
              </a:buClr>
              <a:buSzPct val="90000"/>
              <a:buFont typeface="Wingdings" panose="05000000000000000000" pitchFamily="2" charset="2"/>
              <a:buChar char="§"/>
              <a:defRPr sz="1600">
                <a:solidFill>
                  <a:schemeClr val="tx1">
                    <a:lumMod val="85000"/>
                    <a:lumOff val="15000"/>
                  </a:schemeClr>
                </a:solidFill>
                <a:latin typeface="Arial" panose="020B0604020202020204" pitchFamily="34" charset="0"/>
                <a:cs typeface="Arial" panose="020B0604020202020204" pitchFamily="34" charset="0"/>
              </a:defRPr>
            </a:lvl2pPr>
            <a:lvl3pPr marL="1142971" indent="-228594">
              <a:lnSpc>
                <a:spcPct val="100000"/>
              </a:lnSpc>
              <a:buClr>
                <a:schemeClr val="tx1">
                  <a:lumMod val="85000"/>
                  <a:lumOff val="15000"/>
                </a:schemeClr>
              </a:buClr>
              <a:buSzPct val="90000"/>
              <a:buFont typeface="Wingdings" panose="05000000000000000000" pitchFamily="2" charset="2"/>
              <a:buChar char="§"/>
              <a:defRPr sz="1467">
                <a:solidFill>
                  <a:schemeClr val="tx1">
                    <a:lumMod val="85000"/>
                    <a:lumOff val="15000"/>
                  </a:schemeClr>
                </a:solidFill>
                <a:latin typeface="Arial" panose="020B0604020202020204" pitchFamily="34" charset="0"/>
                <a:cs typeface="Arial" panose="020B0604020202020204" pitchFamily="34" charset="0"/>
              </a:defRPr>
            </a:lvl3pPr>
            <a:lvl4pPr marL="1600160" indent="-228594">
              <a:lnSpc>
                <a:spcPct val="100000"/>
              </a:lnSpc>
              <a:buClr>
                <a:schemeClr val="tx1">
                  <a:lumMod val="85000"/>
                  <a:lumOff val="15000"/>
                </a:schemeClr>
              </a:buClr>
              <a:buSzPct val="90000"/>
              <a:buFont typeface="Wingdings" panose="05000000000000000000" pitchFamily="2" charset="2"/>
              <a:buChar char="§"/>
              <a:defRPr sz="1400">
                <a:solidFill>
                  <a:schemeClr val="tx1">
                    <a:lumMod val="85000"/>
                    <a:lumOff val="15000"/>
                  </a:schemeClr>
                </a:solidFill>
                <a:latin typeface="Arial" panose="020B0604020202020204" pitchFamily="34" charset="0"/>
                <a:cs typeface="Arial" panose="020B0604020202020204" pitchFamily="34" charset="0"/>
              </a:defRPr>
            </a:lvl4pPr>
            <a:lvl5pPr marL="2057349" indent="-228594">
              <a:lnSpc>
                <a:spcPct val="100000"/>
              </a:lnSpc>
              <a:buClr>
                <a:schemeClr val="tx1">
                  <a:lumMod val="85000"/>
                  <a:lumOff val="15000"/>
                </a:schemeClr>
              </a:buClr>
              <a:buSzPct val="90000"/>
              <a:buFont typeface="Wingdings" panose="05000000000000000000" pitchFamily="2" charset="2"/>
              <a:buChar char="§"/>
              <a:defRPr sz="140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372C267-1D3F-A642-9FD6-0192604797DF}"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17AFF1-1D8A-394A-898D-E0FE52356337}" type="slidenum">
              <a:rPr lang="en-US" smtClean="0"/>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normAutofit/>
          </a:bodyPr>
          <a:lstStyle>
            <a:lvl1pPr>
              <a:defRPr sz="3733">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normAutofit/>
          </a:bodyPr>
          <a:lstStyle>
            <a:lvl1pPr marL="0" indent="0">
              <a:buNone/>
              <a:defRPr sz="2667">
                <a:solidFill>
                  <a:schemeClr val="tx1">
                    <a:tint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372C267-1D3F-A642-9FD6-0192604797DF}"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FF1-1D8A-394A-898D-E0FE52356337}"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933"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558109" y="1825625"/>
            <a:ext cx="5181600" cy="4351339"/>
          </a:xfrm>
        </p:spPr>
        <p:txBody>
          <a:bodyPr>
            <a:normAutofit/>
          </a:bodyPr>
          <a:lstStyle>
            <a:lvl1pPr marL="228594" indent="-228594">
              <a:buFont typeface="Wingdings" panose="05000000000000000000" pitchFamily="2" charset="2"/>
              <a:buChar char="§"/>
              <a:defRPr sz="2133">
                <a:latin typeface="Arial" panose="020B0604020202020204" pitchFamily="34" charset="0"/>
                <a:cs typeface="Arial" panose="020B0604020202020204" pitchFamily="34" charset="0"/>
              </a:defRPr>
            </a:lvl1pPr>
            <a:lvl2pPr marL="685783" indent="-228594">
              <a:buFont typeface="Wingdings" panose="05000000000000000000" pitchFamily="2" charset="2"/>
              <a:buChar char="§"/>
              <a:defRPr sz="16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1467">
                <a:latin typeface="Arial" panose="020B0604020202020204" pitchFamily="34" charset="0"/>
                <a:cs typeface="Arial" panose="020B0604020202020204" pitchFamily="34" charset="0"/>
              </a:defRPr>
            </a:lvl3pPr>
            <a:lvl4pPr marL="1600160" indent="-228594">
              <a:buFont typeface="Wingdings" panose="05000000000000000000" pitchFamily="2" charset="2"/>
              <a:buChar char="§"/>
              <a:defRPr sz="1400">
                <a:latin typeface="Arial" panose="020B0604020202020204" pitchFamily="34" charset="0"/>
                <a:cs typeface="Arial" panose="020B0604020202020204" pitchFamily="34" charset="0"/>
              </a:defRPr>
            </a:lvl4pPr>
            <a:lvl5pPr marL="2057349" indent="-228594">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94169" y="1825625"/>
            <a:ext cx="5811799" cy="4351339"/>
          </a:xfrm>
        </p:spPr>
        <p:txBody>
          <a:bodyPr>
            <a:normAutofit/>
          </a:bodyPr>
          <a:lstStyle>
            <a:lvl1pPr marL="380990" indent="-380990">
              <a:buFont typeface="Wingdings" panose="05000000000000000000" pitchFamily="2" charset="2"/>
              <a:buChar char="§"/>
              <a:defRPr sz="2133">
                <a:latin typeface="Arial" panose="020B0604020202020204" pitchFamily="34" charset="0"/>
                <a:cs typeface="Arial" panose="020B0604020202020204" pitchFamily="34" charset="0"/>
              </a:defRPr>
            </a:lvl1pPr>
            <a:lvl2pPr marL="685783" indent="-228594">
              <a:buFont typeface="Wingdings" panose="05000000000000000000" pitchFamily="2" charset="2"/>
              <a:buChar char="§"/>
              <a:defRPr sz="16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1467">
                <a:latin typeface="Arial" panose="020B0604020202020204" pitchFamily="34" charset="0"/>
                <a:cs typeface="Arial" panose="020B0604020202020204" pitchFamily="34" charset="0"/>
              </a:defRPr>
            </a:lvl3pPr>
            <a:lvl4pPr marL="1600160" indent="-228594">
              <a:buFont typeface="Wingdings" panose="05000000000000000000" pitchFamily="2" charset="2"/>
              <a:buChar char="§"/>
              <a:defRPr sz="1400">
                <a:latin typeface="Arial" panose="020B0604020202020204" pitchFamily="34" charset="0"/>
                <a:cs typeface="Arial" panose="020B0604020202020204" pitchFamily="34" charset="0"/>
              </a:defRPr>
            </a:lvl4pPr>
            <a:lvl5pPr marL="2057349" indent="-228594">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372C267-1D3F-A642-9FD6-0192604797DF}"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FF1-1D8A-394A-898D-E0FE52356337}"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72C267-1D3F-A642-9FD6-0192604797DF}" type="datetimeFigureOut">
              <a:rPr lang="en-US" smtClean="0"/>
              <a:t>9/13/18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7AFF1-1D8A-394A-898D-E0FE52356337}"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2C267-1D3F-A642-9FD6-0192604797DF}" type="datetimeFigureOut">
              <a:rPr lang="en-US" smtClean="0"/>
              <a:t>9/13/18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17AFF1-1D8A-394A-898D-E0FE52356337}"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noAutofit/>
          </a:bodyPr>
          <a:lstStyle>
            <a:lvl1pPr>
              <a:defRPr sz="3733"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1194487"/>
            <a:ext cx="6172200" cy="4666564"/>
          </a:xfrm>
        </p:spPr>
        <p:txBody>
          <a:bodyPr>
            <a:normAutofit/>
          </a:bodyPr>
          <a:lstStyle>
            <a:lvl1pPr marL="228594" indent="-228594">
              <a:buFont typeface="Wingdings" panose="05000000000000000000" pitchFamily="2" charset="2"/>
              <a:buChar char="§"/>
              <a:defRPr sz="2133">
                <a:latin typeface="Arial" panose="020B0604020202020204" pitchFamily="34" charset="0"/>
                <a:cs typeface="Arial" panose="020B0604020202020204" pitchFamily="34" charset="0"/>
              </a:defRPr>
            </a:lvl1pPr>
            <a:lvl2pPr marL="685783" indent="-228594">
              <a:buFont typeface="Wingdings" panose="05000000000000000000" pitchFamily="2" charset="2"/>
              <a:buChar char="§"/>
              <a:defRPr sz="2133">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1600">
                <a:latin typeface="Arial" panose="020B0604020202020204" pitchFamily="34" charset="0"/>
                <a:cs typeface="Arial" panose="020B0604020202020204" pitchFamily="34" charset="0"/>
              </a:defRPr>
            </a:lvl3pPr>
            <a:lvl4pPr marL="1600160" indent="-228594">
              <a:buFont typeface="Wingdings" panose="05000000000000000000" pitchFamily="2" charset="2"/>
              <a:buChar char="§"/>
              <a:defRPr sz="1467">
                <a:latin typeface="Arial" panose="020B0604020202020204" pitchFamily="34" charset="0"/>
                <a:cs typeface="Arial" panose="020B0604020202020204" pitchFamily="34" charset="0"/>
              </a:defRPr>
            </a:lvl4pPr>
            <a:lvl5pPr marL="2057349" indent="-228594">
              <a:buFont typeface="Wingdings" panose="05000000000000000000" pitchFamily="2" charset="2"/>
              <a:buChar char="§"/>
              <a:defRPr sz="1467">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1"/>
            <a:ext cx="3932237" cy="3811588"/>
          </a:xfrm>
        </p:spPr>
        <p:txBody>
          <a:bodyPr>
            <a:normAutofit/>
          </a:bodyPr>
          <a:lstStyle>
            <a:lvl1pPr marL="0" indent="0">
              <a:buNone/>
              <a:defRPr sz="2667">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372C267-1D3F-A642-9FD6-0192604797DF}"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FF1-1D8A-394A-898D-E0FE52356337}"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normAutofit/>
          </a:bodyPr>
          <a:lstStyle>
            <a:lvl1pPr>
              <a:defRPr sz="3733"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1243914"/>
            <a:ext cx="6172200" cy="4617137"/>
          </a:xfrm>
        </p:spPr>
        <p:txBody>
          <a:bodyPr anchor="t"/>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1"/>
            <a:ext cx="3932237" cy="3811588"/>
          </a:xfrm>
        </p:spPr>
        <p:txBody>
          <a:bodyPr>
            <a:normAutofit/>
          </a:bodyPr>
          <a:lstStyle>
            <a:lvl1pPr marL="0" indent="0">
              <a:buNone/>
              <a:defRPr sz="2667">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372C267-1D3F-A642-9FD6-0192604797DF}"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FF1-1D8A-394A-898D-E0FE52356337}"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03458" y="2088814"/>
            <a:ext cx="4039356" cy="4769185"/>
          </a:xfrm>
          <a:prstGeom prst="rect">
            <a:avLst/>
          </a:prstGeom>
        </p:spPr>
      </p:pic>
      <p:sp>
        <p:nvSpPr>
          <p:cNvPr id="3" name="Text Placeholder 2"/>
          <p:cNvSpPr>
            <a:spLocks noGrp="1"/>
          </p:cNvSpPr>
          <p:nvPr>
            <p:ph type="body" idx="1"/>
          </p:nvPr>
        </p:nvSpPr>
        <p:spPr>
          <a:xfrm>
            <a:off x="574581" y="1627921"/>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58109" y="6856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72C267-1D3F-A642-9FD6-0192604797DF}" type="datetimeFigureOut">
              <a:rPr lang="en-US" smtClean="0"/>
              <a:t>9/13/18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7AFF1-1D8A-394A-898D-E0FE52356337}" type="slidenum">
              <a:rPr lang="en-US" smtClean="0"/>
              <a:t>‹#›</a:t>
            </a:fld>
            <a:endParaRPr lang="en-US"/>
          </a:p>
        </p:txBody>
      </p:sp>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673253" y="295345"/>
            <a:ext cx="4198112" cy="589280"/>
          </a:xfrm>
          <a:prstGeom prst="rect">
            <a:avLst/>
          </a:prstGeom>
        </p:spPr>
      </p:pic>
    </p:spTree>
    <p:extLst>
      <p:ext uri="{BB962C8B-B14F-4D97-AF65-F5344CB8AC3E}">
        <p14:creationId xmlns:p14="http://schemas.microsoft.com/office/powerpoint/2010/main" val="61727235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txStyles>
    <p:titleStyle>
      <a:lvl1pPr algn="l" defTabSz="914377" rtl="0" eaLnBrk="1" latinLnBrk="0" hangingPunct="1">
        <a:lnSpc>
          <a:spcPct val="90000"/>
        </a:lnSpc>
        <a:spcBef>
          <a:spcPct val="0"/>
        </a:spcBef>
        <a:buNone/>
        <a:defRPr sz="2933"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133"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1467"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communityactionmk.org/tag/energ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2445" y="3794336"/>
            <a:ext cx="5319433" cy="1922251"/>
          </a:xfrm>
        </p:spPr>
        <p:txBody>
          <a:bodyPr anchor="t">
            <a:normAutofit/>
          </a:bodyPr>
          <a:lstStyle/>
          <a:p>
            <a:pPr algn="l"/>
            <a:r>
              <a:rPr lang="en-GB" sz="4100" dirty="0"/>
              <a:t>Community Energy: A new democratised energy system?</a:t>
            </a:r>
            <a:endParaRPr lang="en-US" sz="4100" dirty="0"/>
          </a:p>
        </p:txBody>
      </p:sp>
      <p:sp>
        <p:nvSpPr>
          <p:cNvPr id="3" name="Subtitle 2"/>
          <p:cNvSpPr>
            <a:spLocks noGrp="1"/>
          </p:cNvSpPr>
          <p:nvPr>
            <p:ph type="subTitle" idx="1"/>
          </p:nvPr>
        </p:nvSpPr>
        <p:spPr>
          <a:xfrm>
            <a:off x="6072446" y="2793291"/>
            <a:ext cx="5319431" cy="972180"/>
          </a:xfrm>
        </p:spPr>
        <p:txBody>
          <a:bodyPr anchor="b">
            <a:normAutofit/>
          </a:bodyPr>
          <a:lstStyle/>
          <a:p>
            <a:pPr algn="l"/>
            <a:endParaRPr lang="en-US" sz="1400"/>
          </a:p>
          <a:p>
            <a:pPr algn="l"/>
            <a:endParaRPr lang="en-US" sz="1400"/>
          </a:p>
          <a:p>
            <a:pPr algn="l"/>
            <a:r>
              <a:rPr lang="en-US" sz="1400"/>
              <a:t>Dr Helen Roby and Professor Sally Dibb</a:t>
            </a:r>
          </a:p>
        </p:txBody>
      </p:sp>
      <p:sp>
        <p:nvSpPr>
          <p:cNvPr id="10" name="Freeform: Shape 9">
            <a:extLst>
              <a:ext uri="{FF2B5EF4-FFF2-40B4-BE49-F238E27FC236}">
                <a16:creationId xmlns:a16="http://schemas.microsoft.com/office/drawing/2014/main" id="{0C526D66-3621-4347-B1EF-342CBF4D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5393770" cy="6374535"/>
          </a:xfrm>
          <a:custGeom>
            <a:avLst/>
            <a:gdLst>
              <a:gd name="connsiteX0" fmla="*/ 2047752 w 5393770"/>
              <a:gd name="connsiteY0" fmla="*/ 0 h 6374535"/>
              <a:gd name="connsiteX1" fmla="*/ 5393770 w 5393770"/>
              <a:gd name="connsiteY1" fmla="*/ 3346018 h 6374535"/>
              <a:gd name="connsiteX2" fmla="*/ 3642663 w 5393770"/>
              <a:gd name="connsiteY2" fmla="*/ 6288190 h 6374535"/>
              <a:gd name="connsiteX3" fmla="*/ 3463422 w 5393770"/>
              <a:gd name="connsiteY3" fmla="*/ 6374535 h 6374535"/>
              <a:gd name="connsiteX4" fmla="*/ 624279 w 5393770"/>
              <a:gd name="connsiteY4" fmla="*/ 6374535 h 6374535"/>
              <a:gd name="connsiteX5" fmla="*/ 382249 w 5393770"/>
              <a:gd name="connsiteY5" fmla="*/ 6248727 h 6374535"/>
              <a:gd name="connsiteX6" fmla="*/ 143729 w 5393770"/>
              <a:gd name="connsiteY6" fmla="*/ 6097845 h 6374535"/>
              <a:gd name="connsiteX7" fmla="*/ 0 w 5393770"/>
              <a:gd name="connsiteY7" fmla="*/ 5989017 h 6374535"/>
              <a:gd name="connsiteX8" fmla="*/ 0 w 5393770"/>
              <a:gd name="connsiteY8" fmla="*/ 703020 h 6374535"/>
              <a:gd name="connsiteX9" fmla="*/ 143728 w 5393770"/>
              <a:gd name="connsiteY9" fmla="*/ 594191 h 6374535"/>
              <a:gd name="connsiteX10" fmla="*/ 2047752 w 5393770"/>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3770" h="6374535">
                <a:moveTo>
                  <a:pt x="2047752" y="0"/>
                </a:moveTo>
                <a:cubicBezTo>
                  <a:pt x="3895707" y="0"/>
                  <a:pt x="5393770" y="1498063"/>
                  <a:pt x="5393770" y="3346018"/>
                </a:cubicBezTo>
                <a:cubicBezTo>
                  <a:pt x="5393770" y="4616487"/>
                  <a:pt x="4685701" y="5721578"/>
                  <a:pt x="3642663" y="6288190"/>
                </a:cubicBezTo>
                <a:lnTo>
                  <a:pt x="3463422" y="6374535"/>
                </a:lnTo>
                <a:lnTo>
                  <a:pt x="624279" y="6374535"/>
                </a:lnTo>
                <a:lnTo>
                  <a:pt x="382249" y="6248727"/>
                </a:lnTo>
                <a:cubicBezTo>
                  <a:pt x="300507" y="6201724"/>
                  <a:pt x="220937" y="6151368"/>
                  <a:pt x="143729" y="6097845"/>
                </a:cubicBezTo>
                <a:lnTo>
                  <a:pt x="0" y="5989017"/>
                </a:lnTo>
                <a:lnTo>
                  <a:pt x="0" y="703020"/>
                </a:lnTo>
                <a:lnTo>
                  <a:pt x="143728" y="594191"/>
                </a:lnTo>
                <a:cubicBezTo>
                  <a:pt x="684187" y="219535"/>
                  <a:pt x="1340332" y="0"/>
                  <a:pt x="204775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193166D-DDF1-4F9A-A786-A7AEF5375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7373"/>
            <a:ext cx="5229863" cy="6210629"/>
          </a:xfrm>
          <a:custGeom>
            <a:avLst/>
            <a:gdLst>
              <a:gd name="connsiteX0" fmla="*/ 2047751 w 5229863"/>
              <a:gd name="connsiteY0" fmla="*/ 0 h 6210629"/>
              <a:gd name="connsiteX1" fmla="*/ 5229863 w 5229863"/>
              <a:gd name="connsiteY1" fmla="*/ 3182112 h 6210629"/>
              <a:gd name="connsiteX2" fmla="*/ 3286373 w 5229863"/>
              <a:gd name="connsiteY2" fmla="*/ 6114158 h 6210629"/>
              <a:gd name="connsiteX3" fmla="*/ 3022794 w 5229863"/>
              <a:gd name="connsiteY3" fmla="*/ 6210629 h 6210629"/>
              <a:gd name="connsiteX4" fmla="*/ 1077939 w 5229863"/>
              <a:gd name="connsiteY4" fmla="*/ 6210629 h 6210629"/>
              <a:gd name="connsiteX5" fmla="*/ 953634 w 5229863"/>
              <a:gd name="connsiteY5" fmla="*/ 6171135 h 6210629"/>
              <a:gd name="connsiteX6" fmla="*/ 23632 w 5229863"/>
              <a:gd name="connsiteY6" fmla="*/ 5637585 h 6210629"/>
              <a:gd name="connsiteX7" fmla="*/ 0 w 5229863"/>
              <a:gd name="connsiteY7" fmla="*/ 5616107 h 6210629"/>
              <a:gd name="connsiteX8" fmla="*/ 0 w 5229863"/>
              <a:gd name="connsiteY8" fmla="*/ 748118 h 6210629"/>
              <a:gd name="connsiteX9" fmla="*/ 23632 w 5229863"/>
              <a:gd name="connsiteY9" fmla="*/ 726640 h 6210629"/>
              <a:gd name="connsiteX10" fmla="*/ 2047751 w 5229863"/>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9863" h="6210629">
                <a:moveTo>
                  <a:pt x="2047751" y="0"/>
                </a:moveTo>
                <a:cubicBezTo>
                  <a:pt x="3805183" y="0"/>
                  <a:pt x="5229863" y="1424680"/>
                  <a:pt x="5229863" y="3182112"/>
                </a:cubicBezTo>
                <a:cubicBezTo>
                  <a:pt x="5229863" y="4500186"/>
                  <a:pt x="4428481" y="5631087"/>
                  <a:pt x="3286373" y="6114158"/>
                </a:cubicBezTo>
                <a:lnTo>
                  <a:pt x="3022794" y="6210629"/>
                </a:lnTo>
                <a:lnTo>
                  <a:pt x="1077939" y="6210629"/>
                </a:lnTo>
                <a:lnTo>
                  <a:pt x="953634" y="6171135"/>
                </a:lnTo>
                <a:cubicBezTo>
                  <a:pt x="612471" y="6046219"/>
                  <a:pt x="298661" y="5864559"/>
                  <a:pt x="23632" y="5637585"/>
                </a:cubicBezTo>
                <a:lnTo>
                  <a:pt x="0" y="5616107"/>
                </a:lnTo>
                <a:lnTo>
                  <a:pt x="0" y="748118"/>
                </a:lnTo>
                <a:lnTo>
                  <a:pt x="23632" y="726640"/>
                </a:lnTo>
                <a:cubicBezTo>
                  <a:pt x="573689" y="272693"/>
                  <a:pt x="1278875" y="0"/>
                  <a:pt x="20477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4EE7214-AC05-465E-A501-65AA04EF5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8355"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creenshot-2017-01-13-at-15-40-22"/>
          <p:cNvPicPr/>
          <p:nvPr/>
        </p:nvPicPr>
        <p:blipFill rotWithShape="1">
          <a:blip r:embed="rId3">
            <a:extLst>
              <a:ext uri="{28A0092B-C50C-407E-A947-70E740481C1C}">
                <a14:useLocalDpi xmlns:a14="http://schemas.microsoft.com/office/drawing/2010/main" val="0"/>
              </a:ext>
            </a:extLst>
          </a:blip>
          <a:srcRect b="76730"/>
          <a:stretch/>
        </p:blipFill>
        <p:spPr bwMode="auto">
          <a:xfrm>
            <a:off x="314326" y="3452139"/>
            <a:ext cx="3722836" cy="872850"/>
          </a:xfrm>
          <a:prstGeom prst="rect">
            <a:avLst/>
          </a:prstGeom>
          <a:noFill/>
          <a:extLst>
            <a:ext uri="{53640926-AAD7-44D8-BBD7-CCE9431645EC}">
              <a14:shadowObscured xmlns:a14="http://schemas.microsoft.com/office/drawing/2010/main"/>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347" y="110681"/>
            <a:ext cx="2015207" cy="1828801"/>
          </a:xfrm>
          <a:prstGeom prst="rect">
            <a:avLst/>
          </a:prstGeom>
        </p:spPr>
      </p:pic>
    </p:spTree>
    <p:extLst>
      <p:ext uri="{BB962C8B-B14F-4D97-AF65-F5344CB8AC3E}">
        <p14:creationId xmlns:p14="http://schemas.microsoft.com/office/powerpoint/2010/main" val="1166386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8" y="471724"/>
            <a:ext cx="6612730" cy="1325563"/>
          </a:xfrm>
        </p:spPr>
        <p:txBody>
          <a:bodyPr>
            <a:noAutofit/>
          </a:bodyPr>
          <a:lstStyle/>
          <a:p>
            <a:r>
              <a:rPr lang="en-US" sz="4400" dirty="0"/>
              <a:t>New business models</a:t>
            </a:r>
          </a:p>
        </p:txBody>
      </p:sp>
      <p:sp>
        <p:nvSpPr>
          <p:cNvPr id="4" name="Content Placeholder 3"/>
          <p:cNvSpPr txBox="1">
            <a:spLocks noGrp="1"/>
          </p:cNvSpPr>
          <p:nvPr>
            <p:ph idx="1"/>
          </p:nvPr>
        </p:nvSpPr>
        <p:spPr>
          <a:xfrm>
            <a:off x="466965" y="1134505"/>
            <a:ext cx="5408902" cy="3154646"/>
          </a:xfrm>
          <a:prstGeom prst="rect">
            <a:avLst/>
          </a:prstGeom>
          <a:noFill/>
        </p:spPr>
        <p:txBody>
          <a:bodyPr wrap="square" rtlCol="0" anchor="t">
            <a:spAutoFit/>
          </a:bodyPr>
          <a:lstStyle/>
          <a:p>
            <a:r>
              <a:rPr lang="en-US" sz="2800" dirty="0">
                <a:latin typeface="+mn-lt"/>
              </a:rPr>
              <a:t>New roles for consumers</a:t>
            </a:r>
          </a:p>
          <a:p>
            <a:r>
              <a:rPr lang="en-US" sz="2800" dirty="0">
                <a:latin typeface="+mn-lt"/>
              </a:rPr>
              <a:t>Changing incentives</a:t>
            </a:r>
          </a:p>
          <a:p>
            <a:endParaRPr lang="en-US" sz="2800" dirty="0"/>
          </a:p>
          <a:p>
            <a:endParaRPr lang="en-US" dirty="0"/>
          </a:p>
          <a:p>
            <a:pPr marL="0" marR="0" lvl="1"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8" name="Rounded Rectangular Callout 7"/>
          <p:cNvSpPr/>
          <p:nvPr/>
        </p:nvSpPr>
        <p:spPr>
          <a:xfrm>
            <a:off x="614519" y="3925698"/>
            <a:ext cx="6056153" cy="2052468"/>
          </a:xfrm>
          <a:prstGeom prst="wedgeRoundRectCallout">
            <a:avLst>
              <a:gd name="adj1" fmla="val -21755"/>
              <a:gd name="adj2" fmla="val -110505"/>
              <a:gd name="adj3" fmla="val 16667"/>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7033356" y="1281019"/>
            <a:ext cx="3713251" cy="3804637"/>
          </a:xfrm>
          <a:prstGeom prst="wedgeRoundRectCallout">
            <a:avLst>
              <a:gd name="adj1" fmla="val -97996"/>
              <a:gd name="adj2" fmla="val -43255"/>
              <a:gd name="adj3" fmla="val 16667"/>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79241" y="1392338"/>
            <a:ext cx="3567366" cy="3693319"/>
          </a:xfrm>
          <a:prstGeom prst="rect">
            <a:avLst/>
          </a:prstGeom>
          <a:noFill/>
        </p:spPr>
        <p:txBody>
          <a:bodyPr wrap="square" rtlCol="0">
            <a:spAutoFit/>
          </a:bodyPr>
          <a:lstStyle/>
          <a:p>
            <a:pPr lvl="0"/>
            <a:r>
              <a:rPr lang="en-GB" dirty="0"/>
              <a:t>‘If I was to say you should put a battery in your house because it’s going to help stabilise the grid, people would say, well actually that’s a reason not to do it because I hate the people... You know, I hate the fat cat that’s going to be making all the money, you know? So as much as people in the solar industry, you know, thousands of people realising that actually the grid needs help’ (Manager, Solar PV Installer).</a:t>
            </a:r>
            <a:endParaRPr lang="en-US" dirty="0">
              <a:effectLst/>
            </a:endParaRPr>
          </a:p>
        </p:txBody>
      </p:sp>
      <p:sp>
        <p:nvSpPr>
          <p:cNvPr id="12" name="TextBox 11">
            <a:extLst>
              <a:ext uri="{FF2B5EF4-FFF2-40B4-BE49-F238E27FC236}">
                <a16:creationId xmlns:a16="http://schemas.microsoft.com/office/drawing/2014/main" id="{B86B46E7-073B-ED41-8EF9-DF9F5717CC5B}"/>
              </a:ext>
            </a:extLst>
          </p:cNvPr>
          <p:cNvSpPr txBox="1"/>
          <p:nvPr/>
        </p:nvSpPr>
        <p:spPr>
          <a:xfrm>
            <a:off x="1188277" y="3925698"/>
            <a:ext cx="4908639" cy="2031325"/>
          </a:xfrm>
          <a:prstGeom prst="rect">
            <a:avLst/>
          </a:prstGeom>
          <a:noFill/>
        </p:spPr>
        <p:txBody>
          <a:bodyPr wrap="square" rtlCol="0">
            <a:spAutoFit/>
          </a:bodyPr>
          <a:lstStyle/>
          <a:p>
            <a:r>
              <a:rPr lang="en-GB" dirty="0"/>
              <a:t>‘If you go east/west, in a home particularly, you’re generating when you get up in the morning and when they’re home in the evening, you know, you still generate through lunchtime as well, but your main generation, your curve is a lot lower, a lot less steep, and a lot more of that will get used’ (Manager, Solar PV Installer)</a:t>
            </a:r>
          </a:p>
        </p:txBody>
      </p:sp>
    </p:spTree>
    <p:extLst>
      <p:ext uri="{BB962C8B-B14F-4D97-AF65-F5344CB8AC3E}">
        <p14:creationId xmlns:p14="http://schemas.microsoft.com/office/powerpoint/2010/main" val="136868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oAutofit/>
          </a:bodyPr>
          <a:lstStyle/>
          <a:p>
            <a:r>
              <a:rPr lang="en-US" sz="4400" dirty="0"/>
              <a:t>Energy as a vehicle for change</a:t>
            </a:r>
          </a:p>
        </p:txBody>
      </p:sp>
      <p:pic>
        <p:nvPicPr>
          <p:cNvPr id="4" name="Content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5404" r="5404"/>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p:cNvSpPr>
            <a:spLocks noGrp="1"/>
          </p:cNvSpPr>
          <p:nvPr>
            <p:ph type="body" sz="half" idx="2"/>
          </p:nvPr>
        </p:nvSpPr>
        <p:spPr>
          <a:xfrm>
            <a:off x="592667" y="2741877"/>
            <a:ext cx="4179358" cy="3811588"/>
          </a:xfrm>
        </p:spPr>
        <p:txBody>
          <a:bodyPr>
            <a:normAutofit/>
          </a:bodyPr>
          <a:lstStyle/>
          <a:p>
            <a:r>
              <a:rPr lang="en-GB" sz="2000" dirty="0">
                <a:latin typeface="+mn-lt"/>
              </a:rPr>
              <a:t>‘Energy is often, or energy and climate change certainly, are often a useful kind of vehicle by which they can do other things, if you like</a:t>
            </a:r>
            <a:r>
              <a:rPr lang="is-IS" sz="2000" dirty="0">
                <a:latin typeface="+mn-lt"/>
              </a:rPr>
              <a:t>….</a:t>
            </a:r>
            <a:r>
              <a:rPr lang="en-GB" sz="2000" dirty="0">
                <a:latin typeface="+mn-lt"/>
              </a:rPr>
              <a:t>They often were, more than anything, were looking to improve their local community in some way, shape or form, and energy became a useful vehicle for at a certain point in time to allow them to do that, you see what I mean?’ (Tom, Academic)</a:t>
            </a:r>
            <a:endParaRPr lang="en-US" sz="2000" dirty="0">
              <a:latin typeface="+mn-lt"/>
            </a:endParaRPr>
          </a:p>
        </p:txBody>
      </p:sp>
      <p:sp>
        <p:nvSpPr>
          <p:cNvPr id="6" name="Rounded Rectangular Callout 5"/>
          <p:cNvSpPr/>
          <p:nvPr/>
        </p:nvSpPr>
        <p:spPr>
          <a:xfrm>
            <a:off x="428625" y="2556588"/>
            <a:ext cx="4343400" cy="3471679"/>
          </a:xfrm>
          <a:prstGeom prst="wedgeRoundRectCallout">
            <a:avLst>
              <a:gd name="adj1" fmla="val 56901"/>
              <a:gd name="adj2" fmla="val -2935"/>
              <a:gd name="adj3" fmla="val 16667"/>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30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449" y="505280"/>
            <a:ext cx="3932237" cy="819668"/>
          </a:xfrm>
        </p:spPr>
        <p:txBody>
          <a:bodyPr/>
          <a:lstStyle/>
          <a:p>
            <a:r>
              <a:rPr lang="en-US" sz="4400" dirty="0"/>
              <a:t>Conclusions</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73" b="73"/>
          <a:stretch>
            <a:fillRect/>
          </a:stretch>
        </p:blipFill>
        <p:spPr>
          <a:xfrm>
            <a:off x="6601441" y="1824372"/>
            <a:ext cx="5136469" cy="3842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type="body" sz="half" idx="2"/>
          </p:nvPr>
        </p:nvSpPr>
        <p:spPr>
          <a:xfrm>
            <a:off x="671836" y="1659229"/>
            <a:ext cx="5355739" cy="4007498"/>
          </a:xfrm>
        </p:spPr>
        <p:txBody>
          <a:bodyPr>
            <a:noAutofit/>
          </a:bodyPr>
          <a:lstStyle/>
          <a:p>
            <a:pPr marL="285750" indent="-285750">
              <a:buFont typeface="Arial" charset="0"/>
              <a:buChar char="•"/>
            </a:pPr>
            <a:r>
              <a:rPr lang="en-US" sz="2400" dirty="0">
                <a:latin typeface="+mn-lt"/>
              </a:rPr>
              <a:t>Early stages of analysis</a:t>
            </a:r>
          </a:p>
          <a:p>
            <a:pPr marL="285750" indent="-285750">
              <a:buFont typeface="Arial" charset="0"/>
              <a:buChar char="•"/>
            </a:pPr>
            <a:r>
              <a:rPr lang="en-US" sz="2400" dirty="0">
                <a:latin typeface="+mn-lt"/>
              </a:rPr>
              <a:t>Community energy could be vital in a shift to low carbon energy.</a:t>
            </a:r>
          </a:p>
          <a:p>
            <a:pPr marL="285750" indent="-285750">
              <a:buFont typeface="Arial" charset="0"/>
              <a:buChar char="•"/>
            </a:pPr>
            <a:r>
              <a:rPr lang="en-US" sz="2400" dirty="0">
                <a:latin typeface="+mn-lt"/>
              </a:rPr>
              <a:t>Consumer engagement with the energy system will change</a:t>
            </a:r>
          </a:p>
          <a:p>
            <a:pPr marL="285750" indent="-285750">
              <a:buFont typeface="Arial" charset="0"/>
              <a:buChar char="•"/>
            </a:pPr>
            <a:r>
              <a:rPr lang="en-US" sz="2400" dirty="0">
                <a:latin typeface="+mn-lt"/>
              </a:rPr>
              <a:t>Community energy can be a catalyst or vehicle to bring about wider change to more sustainable practices.</a:t>
            </a:r>
          </a:p>
          <a:p>
            <a:pPr marL="285750" indent="-285750">
              <a:buFont typeface="Arial" charset="0"/>
              <a:buChar char="•"/>
            </a:pPr>
            <a:r>
              <a:rPr lang="en-US" sz="2400" dirty="0">
                <a:latin typeface="+mn-lt"/>
              </a:rPr>
              <a:t>Community energy has the potential to power and empower communities</a:t>
            </a:r>
          </a:p>
        </p:txBody>
      </p:sp>
    </p:spTree>
    <p:extLst>
      <p:ext uri="{BB962C8B-B14F-4D97-AF65-F5344CB8AC3E}">
        <p14:creationId xmlns:p14="http://schemas.microsoft.com/office/powerpoint/2010/main" val="116247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454" y="2438400"/>
            <a:ext cx="3932237" cy="1600200"/>
          </a:xfrm>
        </p:spPr>
        <p:txBody>
          <a:bodyPr>
            <a:normAutofit fontScale="90000"/>
          </a:bodyPr>
          <a:lstStyle/>
          <a:p>
            <a:r>
              <a:rPr lang="en-US" dirty="0"/>
              <a:t>Thank you</a:t>
            </a:r>
            <a:br>
              <a:rPr lang="en-US" dirty="0"/>
            </a:br>
            <a:br>
              <a:rPr lang="en-US" dirty="0"/>
            </a:br>
            <a:r>
              <a:rPr lang="en-US" dirty="0"/>
              <a:t>Any Questions?</a:t>
            </a:r>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15783" r="15783"/>
          <a:stretch>
            <a:fillRect/>
          </a:stretch>
        </p:blipFill>
        <p:spPr>
          <a:xfrm>
            <a:off x="5183188" y="1392666"/>
            <a:ext cx="5658983" cy="4468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661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sz="4400">
                <a:latin typeface="+mj-lt"/>
                <a:cs typeface="+mj-cs"/>
              </a:rPr>
              <a:t>What is CAPE?</a:t>
            </a:r>
          </a:p>
        </p:txBody>
      </p:sp>
      <p:sp>
        <p:nvSpPr>
          <p:cNvPr id="3" name="Content Placeholder 2"/>
          <p:cNvSpPr>
            <a:spLocks noGrp="1"/>
          </p:cNvSpPr>
          <p:nvPr>
            <p:ph type="body" sz="half" idx="2"/>
          </p:nvPr>
        </p:nvSpPr>
        <p:spPr>
          <a:xfrm>
            <a:off x="838200" y="1825625"/>
            <a:ext cx="5015484" cy="4351338"/>
          </a:xfrm>
        </p:spPr>
        <p:txBody>
          <a:bodyPr vert="horz" lIns="91440" tIns="45720" rIns="91440" bIns="45720" rtlCol="0">
            <a:noAutofit/>
          </a:bodyPr>
          <a:lstStyle/>
          <a:p>
            <a:pPr marL="342900" indent="-228600" defTabSz="914400">
              <a:buFont typeface="Arial" panose="020B0604020202020204" pitchFamily="34" charset="0"/>
              <a:buChar char="•"/>
            </a:pPr>
            <a:r>
              <a:rPr lang="en-US" sz="2000" dirty="0">
                <a:latin typeface="+mn-lt"/>
                <a:cs typeface="+mn-cs"/>
              </a:rPr>
              <a:t>Community Action Platform for Energy (CAPE), funded by </a:t>
            </a:r>
            <a:r>
              <a:rPr lang="en-US" sz="2000" dirty="0" err="1">
                <a:latin typeface="+mn-lt"/>
                <a:cs typeface="+mn-cs"/>
              </a:rPr>
              <a:t>InnovateUK</a:t>
            </a:r>
            <a:r>
              <a:rPr lang="en-US" sz="2000" dirty="0">
                <a:latin typeface="+mn-lt"/>
                <a:cs typeface="+mn-cs"/>
              </a:rPr>
              <a:t>, is an interactive website to help communities build and run community energy projects. </a:t>
            </a:r>
          </a:p>
          <a:p>
            <a:pPr marL="342900" indent="-228600" defTabSz="914400">
              <a:buFont typeface="Arial" panose="020B0604020202020204" pitchFamily="34" charset="0"/>
              <a:buChar char="•"/>
            </a:pPr>
            <a:r>
              <a:rPr lang="en-US" sz="2000" dirty="0">
                <a:latin typeface="+mn-lt"/>
                <a:cs typeface="+mn-cs"/>
              </a:rPr>
              <a:t>Gives users access to satellite, building, social and demographic data to help understand the benefits of running particular energy projects. </a:t>
            </a:r>
          </a:p>
          <a:p>
            <a:pPr marL="342900" indent="-228600" defTabSz="914400">
              <a:buFont typeface="Arial" panose="020B0604020202020204" pitchFamily="34" charset="0"/>
              <a:buChar char="•"/>
            </a:pPr>
            <a:r>
              <a:rPr lang="en-US" sz="2000" dirty="0">
                <a:latin typeface="+mn-lt"/>
                <a:cs typeface="+mn-cs"/>
              </a:rPr>
              <a:t>Gives access to local suppliers and to other resources such as details about funding and legal advice. </a:t>
            </a:r>
          </a:p>
          <a:p>
            <a:pPr marL="342900" indent="-228600" defTabSz="914400">
              <a:buFont typeface="Arial" panose="020B0604020202020204" pitchFamily="34" charset="0"/>
              <a:buChar char="•"/>
            </a:pPr>
            <a:r>
              <a:rPr lang="en-US" sz="2000" dirty="0">
                <a:latin typeface="+mn-lt"/>
                <a:cs typeface="+mn-cs"/>
              </a:rPr>
              <a:t>Partners on the project include the </a:t>
            </a:r>
            <a:r>
              <a:rPr lang="en-US" sz="2000" dirty="0" err="1">
                <a:latin typeface="+mn-lt"/>
                <a:cs typeface="+mn-cs"/>
              </a:rPr>
              <a:t>SatApps</a:t>
            </a:r>
            <a:r>
              <a:rPr lang="en-US" sz="2000" dirty="0">
                <a:latin typeface="+mn-lt"/>
                <a:cs typeface="+mn-cs"/>
              </a:rPr>
              <a:t> Catapult, Tech Mahindra, </a:t>
            </a:r>
            <a:r>
              <a:rPr lang="en-US" sz="2000" dirty="0" err="1">
                <a:latin typeface="+mn-lt"/>
                <a:cs typeface="+mn-cs"/>
              </a:rPr>
              <a:t>SmartKlub</a:t>
            </a:r>
            <a:r>
              <a:rPr lang="en-US" sz="2000" dirty="0">
                <a:latin typeface="+mn-lt"/>
                <a:cs typeface="+mn-cs"/>
              </a:rPr>
              <a:t>, MK Council and Community Action MK. https://</a:t>
            </a:r>
            <a:r>
              <a:rPr lang="en-US" sz="2000" dirty="0" err="1">
                <a:latin typeface="+mn-lt"/>
                <a:cs typeface="+mn-cs"/>
              </a:rPr>
              <a:t>capeproject.co.uk</a:t>
            </a:r>
            <a:r>
              <a:rPr lang="en-US" sz="2000" dirty="0">
                <a:latin typeface="+mn-lt"/>
                <a:cs typeface="+mn-cs"/>
              </a:rPr>
              <a:t>/</a:t>
            </a:r>
          </a:p>
        </p:txBody>
      </p:sp>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4778" r="18717" b="-2"/>
          <a:stretch/>
        </p:blipFill>
        <p:spPr>
          <a:xfrm>
            <a:off x="6338316" y="1904281"/>
            <a:ext cx="5074070" cy="4272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3516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457200"/>
            <a:ext cx="3932237" cy="961053"/>
          </a:xfrm>
        </p:spPr>
        <p:txBody>
          <a:bodyPr/>
          <a:lstStyle/>
          <a:p>
            <a:r>
              <a:rPr lang="en-US" sz="4400"/>
              <a:t>Methods</a:t>
            </a:r>
            <a:endParaRPr lang="en-US" sz="4400" dirty="0"/>
          </a:p>
        </p:txBody>
      </p:sp>
      <p:pic>
        <p:nvPicPr>
          <p:cNvPr id="10" name="Picture Placeholder 9"/>
          <p:cNvPicPr>
            <a:picLocks noGrp="1" noChangeAspect="1"/>
          </p:cNvPicPr>
          <p:nvPr>
            <p:ph type="pic" idx="1"/>
          </p:nvPr>
        </p:nvPicPr>
        <p:blipFill>
          <a:blip r:embed="rId3">
            <a:extLst>
              <a:ext uri="{28A0092B-C50C-407E-A947-70E740481C1C}">
                <a14:useLocalDpi xmlns:a14="http://schemas.microsoft.com/office/drawing/2010/main" val="0"/>
              </a:ext>
            </a:extLst>
          </a:blip>
          <a:srcRect l="14059" r="14059"/>
          <a:stretch>
            <a:fillRect/>
          </a:stretch>
        </p:blipFill>
        <p:spPr>
          <a:xfrm>
            <a:off x="6712576" y="1704309"/>
            <a:ext cx="5147491" cy="385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6"/>
          <p:cNvSpPr>
            <a:spLocks noGrp="1"/>
          </p:cNvSpPr>
          <p:nvPr>
            <p:ph type="body" sz="half" idx="2"/>
          </p:nvPr>
        </p:nvSpPr>
        <p:spPr>
          <a:xfrm>
            <a:off x="335902" y="1418254"/>
            <a:ext cx="6376674" cy="4422710"/>
          </a:xfrm>
        </p:spPr>
        <p:txBody>
          <a:bodyPr>
            <a:noAutofit/>
          </a:bodyPr>
          <a:lstStyle/>
          <a:p>
            <a:pPr marL="342900" indent="-342900">
              <a:buFont typeface="Arial" charset="0"/>
              <a:buChar char="•"/>
            </a:pPr>
            <a:r>
              <a:rPr lang="en-US" sz="2200" dirty="0">
                <a:latin typeface="+mn-lt"/>
              </a:rPr>
              <a:t>Semi-structured key informant interviews, recorded and transcribed for analysis in </a:t>
            </a:r>
            <a:r>
              <a:rPr lang="en-US" sz="2200" dirty="0" err="1">
                <a:latin typeface="+mn-lt"/>
              </a:rPr>
              <a:t>Nvivo</a:t>
            </a:r>
            <a:r>
              <a:rPr lang="en-US" sz="2200" dirty="0">
                <a:latin typeface="+mn-lt"/>
              </a:rPr>
              <a:t>.</a:t>
            </a:r>
          </a:p>
          <a:p>
            <a:pPr marL="342900" indent="-342900">
              <a:buFont typeface="Arial" charset="0"/>
              <a:buChar char="•"/>
            </a:pPr>
            <a:r>
              <a:rPr lang="en-US" sz="2200" dirty="0">
                <a:latin typeface="+mn-lt"/>
              </a:rPr>
              <a:t>Contribution</a:t>
            </a:r>
          </a:p>
          <a:p>
            <a:pPr marL="800100" lvl="1" indent="-342900">
              <a:buFont typeface="Arial" charset="0"/>
              <a:buChar char="•"/>
            </a:pPr>
            <a:r>
              <a:rPr lang="en-US" sz="2200" dirty="0">
                <a:latin typeface="+mn-lt"/>
              </a:rPr>
              <a:t>Defining community energy as communities see it</a:t>
            </a:r>
          </a:p>
          <a:p>
            <a:pPr marL="800100" lvl="1" indent="-342900">
              <a:buFont typeface="Arial" charset="0"/>
              <a:buChar char="•"/>
            </a:pPr>
            <a:r>
              <a:rPr lang="en-US" sz="2200" dirty="0">
                <a:latin typeface="+mn-lt"/>
              </a:rPr>
              <a:t>Impact of contextual factors on the development of projects</a:t>
            </a:r>
          </a:p>
          <a:p>
            <a:pPr marL="342900" indent="-342900">
              <a:buFont typeface="Arial" charset="0"/>
              <a:buChar char="•"/>
            </a:pPr>
            <a:r>
              <a:rPr lang="en-US" sz="2200" dirty="0">
                <a:latin typeface="+mn-lt"/>
              </a:rPr>
              <a:t>16 Key informants from a range of areas</a:t>
            </a:r>
          </a:p>
          <a:p>
            <a:pPr marL="800100" lvl="1" indent="-342900">
              <a:buFont typeface="Arial" charset="0"/>
              <a:buChar char="•"/>
            </a:pPr>
            <a:r>
              <a:rPr lang="en-US" sz="2200" dirty="0">
                <a:latin typeface="+mn-lt"/>
              </a:rPr>
              <a:t>Academics researching in this area</a:t>
            </a:r>
          </a:p>
          <a:p>
            <a:pPr marL="800100" lvl="1" indent="-342900">
              <a:buFont typeface="Arial" charset="0"/>
              <a:buChar char="•"/>
            </a:pPr>
            <a:r>
              <a:rPr lang="en-US" sz="2200" dirty="0">
                <a:latin typeface="+mn-lt"/>
              </a:rPr>
              <a:t>Local councils</a:t>
            </a:r>
          </a:p>
          <a:p>
            <a:pPr marL="800100" lvl="1" indent="-342900">
              <a:buFont typeface="Arial" charset="0"/>
              <a:buChar char="•"/>
            </a:pPr>
            <a:r>
              <a:rPr lang="en-US" sz="2200" dirty="0">
                <a:latin typeface="+mn-lt"/>
              </a:rPr>
              <a:t>Community energy groups</a:t>
            </a:r>
          </a:p>
          <a:p>
            <a:pPr marL="800100" lvl="1" indent="-342900">
              <a:buFont typeface="Arial" charset="0"/>
              <a:buChar char="•"/>
            </a:pPr>
            <a:r>
              <a:rPr lang="en-US" sz="2200" dirty="0">
                <a:latin typeface="+mn-lt"/>
              </a:rPr>
              <a:t>Women’s Institute</a:t>
            </a:r>
          </a:p>
          <a:p>
            <a:pPr marL="800100" lvl="1" indent="-342900">
              <a:buFont typeface="Arial" charset="0"/>
              <a:buChar char="•"/>
            </a:pPr>
            <a:r>
              <a:rPr lang="en-US" sz="2200" dirty="0">
                <a:latin typeface="+mn-lt"/>
              </a:rPr>
              <a:t>National Energy Foundation</a:t>
            </a:r>
          </a:p>
          <a:p>
            <a:pPr marL="800100" lvl="1" indent="-342900">
              <a:buFont typeface="Arial" charset="0"/>
              <a:buChar char="•"/>
            </a:pPr>
            <a:r>
              <a:rPr lang="en-US" sz="2200" dirty="0">
                <a:latin typeface="+mn-lt"/>
              </a:rPr>
              <a:t>Landlords</a:t>
            </a:r>
          </a:p>
        </p:txBody>
      </p:sp>
    </p:spTree>
    <p:extLst>
      <p:ext uri="{BB962C8B-B14F-4D97-AF65-F5344CB8AC3E}">
        <p14:creationId xmlns:p14="http://schemas.microsoft.com/office/powerpoint/2010/main" val="44698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02" y="158620"/>
            <a:ext cx="5664848" cy="1600200"/>
          </a:xfrm>
        </p:spPr>
        <p:txBody>
          <a:bodyPr/>
          <a:lstStyle/>
          <a:p>
            <a:r>
              <a:rPr lang="en-US" sz="4400" dirty="0"/>
              <a:t>Why is community energy important?</a:t>
            </a:r>
          </a:p>
        </p:txBody>
      </p:sp>
      <p:sp>
        <p:nvSpPr>
          <p:cNvPr id="3" name="Content Placeholder 2"/>
          <p:cNvSpPr>
            <a:spLocks noGrp="1"/>
          </p:cNvSpPr>
          <p:nvPr>
            <p:ph type="body" sz="half" idx="2"/>
          </p:nvPr>
        </p:nvSpPr>
        <p:spPr>
          <a:xfrm>
            <a:off x="335902" y="1758820"/>
            <a:ext cx="5664848" cy="4110168"/>
          </a:xfrm>
        </p:spPr>
        <p:txBody>
          <a:bodyPr>
            <a:normAutofit fontScale="92500" lnSpcReduction="10000"/>
          </a:bodyPr>
          <a:lstStyle/>
          <a:p>
            <a:pPr marL="285750" indent="-285750">
              <a:buFont typeface="Arial" charset="0"/>
              <a:buChar char="•"/>
            </a:pPr>
            <a:r>
              <a:rPr lang="en-GB" sz="2400" dirty="0">
                <a:latin typeface="+mn-lt"/>
              </a:rPr>
              <a:t>Key part of the UK Government’s plan for decarbonising the energy sector, by it producing between 0.5GW (2.2%) and 3GW (14%) of installed energy by 2020 (Department of Energy and Climate Change, 2014). </a:t>
            </a:r>
          </a:p>
          <a:p>
            <a:pPr marL="285750" indent="-285750">
              <a:buFont typeface="Arial" charset="0"/>
              <a:buChar char="•"/>
            </a:pPr>
            <a:r>
              <a:rPr lang="en-US" sz="2400" dirty="0">
                <a:latin typeface="+mn-lt"/>
              </a:rPr>
              <a:t>Locally led, bottom-up way to tackle climate change</a:t>
            </a:r>
          </a:p>
          <a:p>
            <a:pPr marL="285750" indent="-285750">
              <a:buFont typeface="Arial" charset="0"/>
              <a:buChar char="•"/>
            </a:pPr>
            <a:r>
              <a:rPr lang="en-US" sz="2400" dirty="0">
                <a:latin typeface="+mn-lt"/>
              </a:rPr>
              <a:t>Empowers the community (</a:t>
            </a:r>
            <a:r>
              <a:rPr lang="en-US" sz="2400" dirty="0" err="1">
                <a:latin typeface="+mn-lt"/>
              </a:rPr>
              <a:t>Bomberg</a:t>
            </a:r>
            <a:r>
              <a:rPr lang="en-US" sz="2400" dirty="0">
                <a:latin typeface="+mn-lt"/>
              </a:rPr>
              <a:t> and McEwen, 2012)</a:t>
            </a:r>
          </a:p>
          <a:p>
            <a:pPr marL="285750" indent="-285750">
              <a:buFont typeface="Arial" charset="0"/>
              <a:buChar char="•"/>
            </a:pPr>
            <a:r>
              <a:rPr lang="en-US" sz="2400" dirty="0">
                <a:latin typeface="+mn-lt"/>
              </a:rPr>
              <a:t>Engages individuals in sustainability that could lead to wider </a:t>
            </a:r>
            <a:r>
              <a:rPr lang="en-US" sz="2400" dirty="0" err="1">
                <a:latin typeface="+mn-lt"/>
              </a:rPr>
              <a:t>behaviour</a:t>
            </a:r>
            <a:r>
              <a:rPr lang="en-US" sz="2400" dirty="0">
                <a:latin typeface="+mn-lt"/>
              </a:rPr>
              <a:t> change (Hoffman and High-</a:t>
            </a:r>
            <a:r>
              <a:rPr lang="en-US" sz="2400" dirty="0" err="1">
                <a:latin typeface="+mn-lt"/>
              </a:rPr>
              <a:t>Pippert</a:t>
            </a:r>
            <a:r>
              <a:rPr lang="en-US" sz="2400" dirty="0">
                <a:latin typeface="+mn-lt"/>
              </a:rPr>
              <a:t>, 2010)</a:t>
            </a:r>
          </a:p>
          <a:p>
            <a:endParaRPr lang="en-US" dirty="0"/>
          </a:p>
        </p:txBody>
      </p:sp>
      <p:pic>
        <p:nvPicPr>
          <p:cNvPr id="6" name="Picture 5" descr="A close up of a sign&#10;&#10;Description generated with high confidence">
            <a:extLst>
              <a:ext uri="{FF2B5EF4-FFF2-40B4-BE49-F238E27FC236}">
                <a16:creationId xmlns:a16="http://schemas.microsoft.com/office/drawing/2014/main" id="{4E132090-5C5A-6941-BA87-9A17B2D98CE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27610" y="1758820"/>
            <a:ext cx="5358325" cy="361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2066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27" y="435505"/>
            <a:ext cx="7018191" cy="1325563"/>
          </a:xfrm>
        </p:spPr>
        <p:txBody>
          <a:bodyPr>
            <a:normAutofit/>
          </a:bodyPr>
          <a:lstStyle/>
          <a:p>
            <a:r>
              <a:rPr lang="en-US" sz="4400" dirty="0"/>
              <a:t>What does community energy mean?</a:t>
            </a:r>
          </a:p>
        </p:txBody>
      </p:sp>
      <p:sp>
        <p:nvSpPr>
          <p:cNvPr id="3" name="Content Placeholder 2"/>
          <p:cNvSpPr>
            <a:spLocks noGrp="1"/>
          </p:cNvSpPr>
          <p:nvPr>
            <p:ph idx="1"/>
          </p:nvPr>
        </p:nvSpPr>
        <p:spPr>
          <a:xfrm>
            <a:off x="576927" y="1761068"/>
            <a:ext cx="10515600" cy="4351339"/>
          </a:xfrm>
        </p:spPr>
        <p:txBody>
          <a:bodyPr>
            <a:normAutofit/>
          </a:bodyPr>
          <a:lstStyle/>
          <a:p>
            <a:r>
              <a:rPr lang="en-US" sz="2400" dirty="0">
                <a:latin typeface="+mn-lt"/>
              </a:rPr>
              <a:t>What is a community?</a:t>
            </a:r>
          </a:p>
          <a:p>
            <a:pPr lvl="1"/>
            <a:r>
              <a:rPr lang="en-US" sz="2400" dirty="0">
                <a:latin typeface="+mn-lt"/>
              </a:rPr>
              <a:t>Geographical based (Walker and </a:t>
            </a:r>
          </a:p>
          <a:p>
            <a:pPr marL="457200" lvl="1" indent="0">
              <a:buNone/>
            </a:pPr>
            <a:r>
              <a:rPr lang="en-US" sz="2400" dirty="0">
                <a:latin typeface="+mn-lt"/>
              </a:rPr>
              <a:t>   Devine-Wright, 2010)</a:t>
            </a:r>
          </a:p>
          <a:p>
            <a:pPr>
              <a:buFont typeface="Arial" charset="0"/>
              <a:buChar char="•"/>
            </a:pPr>
            <a:r>
              <a:rPr lang="en-US" sz="2400" dirty="0">
                <a:latin typeface="+mn-lt"/>
              </a:rPr>
              <a:t>Based on a shared goal or interest</a:t>
            </a:r>
          </a:p>
          <a:p>
            <a:r>
              <a:rPr lang="en-US" sz="2400" dirty="0">
                <a:latin typeface="+mn-lt"/>
              </a:rPr>
              <a:t>Based on community benefit </a:t>
            </a:r>
          </a:p>
          <a:p>
            <a:r>
              <a:rPr lang="en-US" sz="2400" dirty="0">
                <a:latin typeface="+mn-lt"/>
              </a:rPr>
              <a:t>Based on a locally led project</a:t>
            </a:r>
          </a:p>
          <a:p>
            <a:pPr marL="0" indent="0">
              <a:buNone/>
            </a:pPr>
            <a:r>
              <a:rPr lang="en-US" sz="2400" dirty="0">
                <a:latin typeface="+mn-lt"/>
              </a:rPr>
              <a:t>   (Walker and Devine-Wright, 2008)</a:t>
            </a:r>
          </a:p>
          <a:p>
            <a:pPr lvl="1"/>
            <a:endParaRPr lang="en-US" dirty="0"/>
          </a:p>
          <a:p>
            <a:endParaRPr lang="en-US" dirty="0"/>
          </a:p>
        </p:txBody>
      </p:sp>
      <p:sp>
        <p:nvSpPr>
          <p:cNvPr id="5" name="TextBox 4"/>
          <p:cNvSpPr txBox="1"/>
          <p:nvPr/>
        </p:nvSpPr>
        <p:spPr>
          <a:xfrm>
            <a:off x="6958012" y="2246661"/>
            <a:ext cx="4929188" cy="2862322"/>
          </a:xfrm>
          <a:prstGeom prst="rect">
            <a:avLst/>
          </a:prstGeom>
          <a:noFill/>
        </p:spPr>
        <p:txBody>
          <a:bodyPr wrap="square" rtlCol="0">
            <a:spAutoFit/>
          </a:bodyPr>
          <a:lstStyle/>
          <a:p>
            <a:r>
              <a:rPr lang="en-GB" dirty="0"/>
              <a:t>‘</a:t>
            </a:r>
            <a:r>
              <a:rPr lang="is-IS" sz="2000" dirty="0"/>
              <a:t>…</a:t>
            </a:r>
            <a:r>
              <a:rPr lang="en-GB" sz="2000" dirty="0"/>
              <a:t>the most successful things, but they are very much based in the community, but that seems to be the most successful place to start things because if you can get a community interested then things start happening, whereas if you try and put it in top-down people are disappointed and they don’t know what to do with things’ (Su, Women’s Institute)</a:t>
            </a:r>
            <a:endParaRPr lang="en-US" sz="2000" dirty="0"/>
          </a:p>
        </p:txBody>
      </p:sp>
      <p:sp>
        <p:nvSpPr>
          <p:cNvPr id="6" name="Rounded Rectangular Callout 5"/>
          <p:cNvSpPr/>
          <p:nvPr/>
        </p:nvSpPr>
        <p:spPr>
          <a:xfrm>
            <a:off x="6792686" y="2036142"/>
            <a:ext cx="5094514" cy="3072841"/>
          </a:xfrm>
          <a:prstGeom prst="wedgeRoundRectCallout">
            <a:avLst>
              <a:gd name="adj1" fmla="val -82538"/>
              <a:gd name="adj2" fmla="val 43625"/>
              <a:gd name="adj3" fmla="val 16667"/>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145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Non-material motivations for </a:t>
            </a:r>
            <a:br>
              <a:rPr lang="en-US" dirty="0"/>
            </a:br>
            <a:r>
              <a:rPr lang="en-US" dirty="0"/>
              <a:t>community energy</a:t>
            </a:r>
          </a:p>
        </p:txBody>
      </p:sp>
      <p:sp>
        <p:nvSpPr>
          <p:cNvPr id="4" name="Content Placeholder 3"/>
          <p:cNvSpPr txBox="1">
            <a:spLocks noGrp="1"/>
          </p:cNvSpPr>
          <p:nvPr>
            <p:ph idx="1"/>
          </p:nvPr>
        </p:nvSpPr>
        <p:spPr>
          <a:xfrm>
            <a:off x="838200" y="1825625"/>
            <a:ext cx="10515600" cy="3375219"/>
          </a:xfrm>
          <a:prstGeom prst="rect">
            <a:avLst/>
          </a:prstGeom>
          <a:noFill/>
        </p:spPr>
        <p:txBody>
          <a:bodyPr wrap="square" rtlCol="0">
            <a:spAutoFit/>
          </a:bodyPr>
          <a:lstStyle/>
          <a:p>
            <a:r>
              <a:rPr lang="en-US" sz="2200" dirty="0">
                <a:latin typeface="+mn-lt"/>
              </a:rPr>
              <a:t>Passion of the champion</a:t>
            </a:r>
          </a:p>
          <a:p>
            <a:r>
              <a:rPr lang="en-US" sz="2200" dirty="0">
                <a:latin typeface="+mn-lt"/>
              </a:rPr>
              <a:t>Community identity and cohesion</a:t>
            </a:r>
          </a:p>
          <a:p>
            <a:r>
              <a:rPr lang="en-US" sz="2200" dirty="0">
                <a:latin typeface="+mn-lt"/>
              </a:rPr>
              <a:t>Uniting behind a common goal</a:t>
            </a:r>
          </a:p>
          <a:p>
            <a:r>
              <a:rPr lang="en-US" sz="2200" dirty="0">
                <a:latin typeface="+mn-lt"/>
              </a:rPr>
              <a:t>Empowerment</a:t>
            </a:r>
          </a:p>
          <a:p>
            <a:endParaRPr lang="en-US" dirty="0"/>
          </a:p>
          <a:p>
            <a:pPr marL="0" marR="0" lvl="1"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Rounded Rectangular Callout 4"/>
          <p:cNvSpPr/>
          <p:nvPr/>
        </p:nvSpPr>
        <p:spPr>
          <a:xfrm>
            <a:off x="7236622" y="1065868"/>
            <a:ext cx="2786059" cy="1889263"/>
          </a:xfrm>
          <a:prstGeom prst="wedgeRoundRectCallout">
            <a:avLst>
              <a:gd name="adj1" fmla="val -104423"/>
              <a:gd name="adj2" fmla="val -3293"/>
              <a:gd name="adj3" fmla="val 16667"/>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450930" y="1200805"/>
            <a:ext cx="2571751" cy="1754326"/>
          </a:xfrm>
          <a:prstGeom prst="rect">
            <a:avLst/>
          </a:prstGeom>
          <a:noFill/>
        </p:spPr>
        <p:txBody>
          <a:bodyPr wrap="square" rtlCol="0">
            <a:spAutoFit/>
          </a:bodyPr>
          <a:lstStyle/>
          <a:p>
            <a:r>
              <a:rPr lang="en-GB" dirty="0"/>
              <a:t>‘</a:t>
            </a:r>
            <a:r>
              <a:rPr lang="is-IS" dirty="0"/>
              <a:t>…</a:t>
            </a:r>
            <a:r>
              <a:rPr lang="en-GB" dirty="0"/>
              <a:t>what we found is that often it came down to charismatic and persistent individuals to some extent’ (Tom, Academic).</a:t>
            </a:r>
            <a:endParaRPr lang="en-US" dirty="0"/>
          </a:p>
        </p:txBody>
      </p:sp>
      <p:sp>
        <p:nvSpPr>
          <p:cNvPr id="8" name="Rounded Rectangular Callout 7"/>
          <p:cNvSpPr/>
          <p:nvPr/>
        </p:nvSpPr>
        <p:spPr>
          <a:xfrm>
            <a:off x="2339635" y="4613903"/>
            <a:ext cx="3902870" cy="2072614"/>
          </a:xfrm>
          <a:prstGeom prst="wedgeRoundRectCallout">
            <a:avLst>
              <a:gd name="adj1" fmla="val -34595"/>
              <a:gd name="adj2" fmla="val -73240"/>
              <a:gd name="adj3" fmla="val 16667"/>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12887" y="4661225"/>
            <a:ext cx="3756365" cy="2031325"/>
          </a:xfrm>
          <a:prstGeom prst="rect">
            <a:avLst/>
          </a:prstGeom>
          <a:noFill/>
        </p:spPr>
        <p:txBody>
          <a:bodyPr wrap="square" rtlCol="0">
            <a:spAutoFit/>
          </a:bodyPr>
          <a:lstStyle/>
          <a:p>
            <a:r>
              <a:rPr lang="en-GB" dirty="0"/>
              <a:t>‘There is something about Community ownership but I think it is really important, community empowerment in a sense, that certainly they’re taking some control and responsibility for production of energy’ (</a:t>
            </a:r>
            <a:r>
              <a:rPr lang="en-GB" dirty="0" err="1"/>
              <a:t>Superhomes</a:t>
            </a:r>
            <a:r>
              <a:rPr lang="en-GB" dirty="0"/>
              <a:t> owner).</a:t>
            </a:r>
            <a:r>
              <a:rPr lang="en-US" dirty="0">
                <a:effectLst/>
              </a:rPr>
              <a:t> </a:t>
            </a:r>
            <a:endParaRPr lang="en-US" dirty="0"/>
          </a:p>
        </p:txBody>
      </p:sp>
      <p:sp>
        <p:nvSpPr>
          <p:cNvPr id="10" name="Rounded Rectangular Callout 9"/>
          <p:cNvSpPr/>
          <p:nvPr/>
        </p:nvSpPr>
        <p:spPr>
          <a:xfrm>
            <a:off x="7005711" y="3319975"/>
            <a:ext cx="3713251" cy="2630659"/>
          </a:xfrm>
          <a:prstGeom prst="wedgeRoundRectCallout">
            <a:avLst>
              <a:gd name="adj1" fmla="val -84101"/>
              <a:gd name="adj2" fmla="val -55682"/>
              <a:gd name="adj3" fmla="val 16667"/>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51596" y="3431293"/>
            <a:ext cx="3567366" cy="2308324"/>
          </a:xfrm>
          <a:prstGeom prst="rect">
            <a:avLst/>
          </a:prstGeom>
          <a:noFill/>
        </p:spPr>
        <p:txBody>
          <a:bodyPr wrap="square" rtlCol="0">
            <a:spAutoFit/>
          </a:bodyPr>
          <a:lstStyle/>
          <a:p>
            <a:pPr lvl="0"/>
            <a:r>
              <a:rPr lang="en-GB" dirty="0"/>
              <a:t>‘You know, a lot of them have got a problem with condensation, a lot of them have got a problem with insulation, so they’ve got high heating bills. So, they’re a relatively easy group to go to, and say, look we’ve got some potential solutions’ (</a:t>
            </a:r>
            <a:r>
              <a:rPr lang="en-GB" dirty="0" err="1"/>
              <a:t>Superhomes</a:t>
            </a:r>
            <a:r>
              <a:rPr lang="en-GB" dirty="0"/>
              <a:t> owner)</a:t>
            </a:r>
            <a:endParaRPr lang="en-US" dirty="0">
              <a:effectLst/>
            </a:endParaRPr>
          </a:p>
        </p:txBody>
      </p:sp>
    </p:spTree>
    <p:extLst>
      <p:ext uri="{BB962C8B-B14F-4D97-AF65-F5344CB8AC3E}">
        <p14:creationId xmlns:p14="http://schemas.microsoft.com/office/powerpoint/2010/main" val="428325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31E4-B837-6546-911C-087078D07E24}"/>
              </a:ext>
            </a:extLst>
          </p:cNvPr>
          <p:cNvSpPr>
            <a:spLocks noGrp="1"/>
          </p:cNvSpPr>
          <p:nvPr>
            <p:ph type="title"/>
          </p:nvPr>
        </p:nvSpPr>
        <p:spPr/>
        <p:txBody>
          <a:bodyPr/>
          <a:lstStyle/>
          <a:p>
            <a:endParaRPr lang="en-GB" dirty="0"/>
          </a:p>
        </p:txBody>
      </p:sp>
      <p:pic>
        <p:nvPicPr>
          <p:cNvPr id="11" name="Picture Placeholder 4">
            <a:extLst>
              <a:ext uri="{FF2B5EF4-FFF2-40B4-BE49-F238E27FC236}">
                <a16:creationId xmlns:a16="http://schemas.microsoft.com/office/drawing/2014/main" id="{4AB98473-2327-594E-B397-B82B35F4C078}"/>
              </a:ext>
            </a:extLst>
          </p:cNvPr>
          <p:cNvPicPr>
            <a:picLocks noChangeAspect="1"/>
          </p:cNvPicPr>
          <p:nvPr/>
        </p:nvPicPr>
        <p:blipFill>
          <a:blip r:embed="rId3">
            <a:extLst>
              <a:ext uri="{28A0092B-C50C-407E-A947-70E740481C1C}">
                <a14:useLocalDpi xmlns:a14="http://schemas.microsoft.com/office/drawing/2010/main" val="0"/>
              </a:ext>
            </a:extLst>
          </a:blip>
          <a:srcRect l="9890" r="9890"/>
          <a:stretch>
            <a:fillRect/>
          </a:stretch>
        </p:blipFill>
        <p:spPr>
          <a:xfrm>
            <a:off x="2077684" y="1025952"/>
            <a:ext cx="3568485" cy="266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a:extLst>
              <a:ext uri="{FF2B5EF4-FFF2-40B4-BE49-F238E27FC236}">
                <a16:creationId xmlns:a16="http://schemas.microsoft.com/office/drawing/2014/main" id="{34FE1AA4-1E99-F746-BC5B-F4D07F21D5F5}"/>
              </a:ext>
            </a:extLst>
          </p:cNvPr>
          <p:cNvSpPr/>
          <p:nvPr/>
        </p:nvSpPr>
        <p:spPr>
          <a:xfrm>
            <a:off x="435238" y="1257300"/>
            <a:ext cx="1870097" cy="63296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Democratisation</a:t>
            </a:r>
          </a:p>
        </p:txBody>
      </p:sp>
      <p:pic>
        <p:nvPicPr>
          <p:cNvPr id="16" name="Picture Placeholder 15">
            <a:extLst>
              <a:ext uri="{FF2B5EF4-FFF2-40B4-BE49-F238E27FC236}">
                <a16:creationId xmlns:a16="http://schemas.microsoft.com/office/drawing/2014/main" id="{A7166BA0-8D19-9743-85EA-6F73297DCFB5}"/>
              </a:ext>
            </a:extLst>
          </p:cNvPr>
          <p:cNvPicPr>
            <a:picLocks noGrp="1" noChangeAspect="1"/>
          </p:cNvPicPr>
          <p:nvPr>
            <p:ph type="pic" idx="1"/>
          </p:nvPr>
        </p:nvPicPr>
        <p:blipFill>
          <a:blip r:embed="rId4"/>
          <a:srcRect l="8219" r="8219"/>
          <a:stretch>
            <a:fillRect/>
          </a:stretch>
        </p:blipFill>
        <p:spPr>
          <a:xfrm>
            <a:off x="2077683" y="3926719"/>
            <a:ext cx="3568486" cy="266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ounded Rectangle 7">
            <a:extLst>
              <a:ext uri="{FF2B5EF4-FFF2-40B4-BE49-F238E27FC236}">
                <a16:creationId xmlns:a16="http://schemas.microsoft.com/office/drawing/2014/main" id="{A1C0A783-1D99-9843-9CFA-D426C4083D2D}"/>
              </a:ext>
            </a:extLst>
          </p:cNvPr>
          <p:cNvSpPr/>
          <p:nvPr/>
        </p:nvSpPr>
        <p:spPr>
          <a:xfrm>
            <a:off x="670783" y="4057991"/>
            <a:ext cx="1653427" cy="55655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Digitisation</a:t>
            </a:r>
          </a:p>
        </p:txBody>
      </p:sp>
      <p:pic>
        <p:nvPicPr>
          <p:cNvPr id="17" name="Picture 16">
            <a:extLst>
              <a:ext uri="{FF2B5EF4-FFF2-40B4-BE49-F238E27FC236}">
                <a16:creationId xmlns:a16="http://schemas.microsoft.com/office/drawing/2014/main" id="{131AFE50-1EC8-8247-9B02-8F3E513F7E87}"/>
              </a:ext>
            </a:extLst>
          </p:cNvPr>
          <p:cNvPicPr>
            <a:picLocks noChangeAspect="1"/>
          </p:cNvPicPr>
          <p:nvPr/>
        </p:nvPicPr>
        <p:blipFill>
          <a:blip r:embed="rId5"/>
          <a:stretch>
            <a:fillRect/>
          </a:stretch>
        </p:blipFill>
        <p:spPr>
          <a:xfrm>
            <a:off x="7479416" y="1025951"/>
            <a:ext cx="4002176" cy="266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ounded Rectangle 5">
            <a:extLst>
              <a:ext uri="{FF2B5EF4-FFF2-40B4-BE49-F238E27FC236}">
                <a16:creationId xmlns:a16="http://schemas.microsoft.com/office/drawing/2014/main" id="{A4EAC5B7-D5D8-C04C-90A3-A43F8032550F}"/>
              </a:ext>
            </a:extLst>
          </p:cNvPr>
          <p:cNvSpPr/>
          <p:nvPr/>
        </p:nvSpPr>
        <p:spPr>
          <a:xfrm>
            <a:off x="6174053" y="1244600"/>
            <a:ext cx="1894679" cy="63296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Decentralisation</a:t>
            </a:r>
          </a:p>
        </p:txBody>
      </p:sp>
      <p:pic>
        <p:nvPicPr>
          <p:cNvPr id="18" name="Picture 17">
            <a:extLst>
              <a:ext uri="{FF2B5EF4-FFF2-40B4-BE49-F238E27FC236}">
                <a16:creationId xmlns:a16="http://schemas.microsoft.com/office/drawing/2014/main" id="{2B3B3508-88CF-2644-AEA4-B418AFF9151C}"/>
              </a:ext>
            </a:extLst>
          </p:cNvPr>
          <p:cNvPicPr>
            <a:picLocks noChangeAspect="1"/>
          </p:cNvPicPr>
          <p:nvPr/>
        </p:nvPicPr>
        <p:blipFill>
          <a:blip r:embed="rId6"/>
          <a:stretch>
            <a:fillRect/>
          </a:stretch>
        </p:blipFill>
        <p:spPr>
          <a:xfrm>
            <a:off x="7474247" y="3926719"/>
            <a:ext cx="4007345" cy="267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ounded Rectangle 18">
            <a:extLst>
              <a:ext uri="{FF2B5EF4-FFF2-40B4-BE49-F238E27FC236}">
                <a16:creationId xmlns:a16="http://schemas.microsoft.com/office/drawing/2014/main" id="{58FFFDA3-0C4C-2448-8414-60F96FA9EC3A}"/>
              </a:ext>
            </a:extLst>
          </p:cNvPr>
          <p:cNvSpPr/>
          <p:nvPr/>
        </p:nvSpPr>
        <p:spPr>
          <a:xfrm>
            <a:off x="6174053" y="4019784"/>
            <a:ext cx="1894679" cy="63296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Decarbonisation</a:t>
            </a:r>
          </a:p>
        </p:txBody>
      </p:sp>
    </p:spTree>
    <p:extLst>
      <p:ext uri="{BB962C8B-B14F-4D97-AF65-F5344CB8AC3E}">
        <p14:creationId xmlns:p14="http://schemas.microsoft.com/office/powerpoint/2010/main" val="4188323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63A82-6B78-E144-8B3E-E1A264D4BDBB}"/>
              </a:ext>
            </a:extLst>
          </p:cNvPr>
          <p:cNvSpPr>
            <a:spLocks noGrp="1"/>
          </p:cNvSpPr>
          <p:nvPr>
            <p:ph type="title"/>
          </p:nvPr>
        </p:nvSpPr>
        <p:spPr/>
        <p:txBody>
          <a:bodyPr>
            <a:normAutofit fontScale="90000"/>
          </a:bodyPr>
          <a:lstStyle/>
          <a:p>
            <a:pPr algn="ctr"/>
            <a:r>
              <a:rPr lang="en-GB" dirty="0"/>
              <a:t>What is meant by decentralisation?</a:t>
            </a:r>
          </a:p>
        </p:txBody>
      </p:sp>
      <p:pic>
        <p:nvPicPr>
          <p:cNvPr id="5" name="Picture Placeholder 4">
            <a:extLst>
              <a:ext uri="{FF2B5EF4-FFF2-40B4-BE49-F238E27FC236}">
                <a16:creationId xmlns:a16="http://schemas.microsoft.com/office/drawing/2014/main" id="{D4192467-8CC1-DB44-8059-BC4FD89C2708}"/>
              </a:ext>
            </a:extLst>
          </p:cNvPr>
          <p:cNvPicPr>
            <a:picLocks noGrp="1" noChangeAspect="1"/>
          </p:cNvPicPr>
          <p:nvPr>
            <p:ph type="pic" idx="1"/>
          </p:nvPr>
        </p:nvPicPr>
        <p:blipFill>
          <a:blip r:embed="rId3"/>
          <a:srcRect l="5433" r="5433"/>
          <a:stretch>
            <a:fillRect/>
          </a:stretch>
        </p:blipFill>
        <p:spPr>
          <a:xfrm>
            <a:off x="5555722" y="1751914"/>
            <a:ext cx="6172200" cy="4617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a:extLst>
              <a:ext uri="{FF2B5EF4-FFF2-40B4-BE49-F238E27FC236}">
                <a16:creationId xmlns:a16="http://schemas.microsoft.com/office/drawing/2014/main" id="{3EC0E3D6-2834-DB41-BDFF-E1A50DE30E18}"/>
              </a:ext>
            </a:extLst>
          </p:cNvPr>
          <p:cNvSpPr>
            <a:spLocks noGrp="1"/>
          </p:cNvSpPr>
          <p:nvPr>
            <p:ph type="body" sz="half" idx="2"/>
          </p:nvPr>
        </p:nvSpPr>
        <p:spPr>
          <a:xfrm>
            <a:off x="839788" y="2226733"/>
            <a:ext cx="3799945" cy="3310467"/>
          </a:xfrm>
        </p:spPr>
        <p:txBody>
          <a:bodyPr>
            <a:normAutofit fontScale="92500" lnSpcReduction="20000"/>
          </a:bodyPr>
          <a:lstStyle/>
          <a:p>
            <a:r>
              <a:rPr lang="en-GB" dirty="0">
                <a:latin typeface="+mn-lt"/>
              </a:rPr>
              <a:t>Energy production that moves away from large, centralised power plants to distributed generation, sometimes known as small scale, embedded or decentralised generation, where energy production and conversion units are situated close to the customers (</a:t>
            </a:r>
            <a:r>
              <a:rPr lang="en-GB" dirty="0" err="1">
                <a:latin typeface="+mn-lt"/>
              </a:rPr>
              <a:t>Alanne</a:t>
            </a:r>
            <a:r>
              <a:rPr lang="en-GB" dirty="0">
                <a:latin typeface="+mn-lt"/>
              </a:rPr>
              <a:t> and </a:t>
            </a:r>
            <a:r>
              <a:rPr lang="en-GB" dirty="0" err="1">
                <a:latin typeface="+mn-lt"/>
              </a:rPr>
              <a:t>Saari</a:t>
            </a:r>
            <a:r>
              <a:rPr lang="en-GB" dirty="0">
                <a:latin typeface="+mn-lt"/>
              </a:rPr>
              <a:t> 2006).</a:t>
            </a:r>
          </a:p>
        </p:txBody>
      </p:sp>
    </p:spTree>
    <p:extLst>
      <p:ext uri="{BB962C8B-B14F-4D97-AF65-F5344CB8AC3E}">
        <p14:creationId xmlns:p14="http://schemas.microsoft.com/office/powerpoint/2010/main" val="4256633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4296-1FE9-2047-8CBB-36F45EA12904}"/>
              </a:ext>
            </a:extLst>
          </p:cNvPr>
          <p:cNvSpPr>
            <a:spLocks noGrp="1"/>
          </p:cNvSpPr>
          <p:nvPr>
            <p:ph type="title"/>
          </p:nvPr>
        </p:nvSpPr>
        <p:spPr/>
        <p:txBody>
          <a:bodyPr>
            <a:normAutofit fontScale="90000"/>
          </a:bodyPr>
          <a:lstStyle/>
          <a:p>
            <a:r>
              <a:rPr lang="en-GB" dirty="0"/>
              <a:t>What is meant by democratisation?</a:t>
            </a:r>
          </a:p>
        </p:txBody>
      </p:sp>
      <p:sp>
        <p:nvSpPr>
          <p:cNvPr id="4" name="Text Placeholder 3">
            <a:extLst>
              <a:ext uri="{FF2B5EF4-FFF2-40B4-BE49-F238E27FC236}">
                <a16:creationId xmlns:a16="http://schemas.microsoft.com/office/drawing/2014/main" id="{3C96B0B8-BE2C-EE46-80D5-5EDC70176FA3}"/>
              </a:ext>
            </a:extLst>
          </p:cNvPr>
          <p:cNvSpPr>
            <a:spLocks noGrp="1"/>
          </p:cNvSpPr>
          <p:nvPr>
            <p:ph type="body" sz="half" idx="2"/>
          </p:nvPr>
        </p:nvSpPr>
        <p:spPr>
          <a:xfrm>
            <a:off x="3488268" y="1608666"/>
            <a:ext cx="8405812" cy="1845733"/>
          </a:xfrm>
        </p:spPr>
        <p:txBody>
          <a:bodyPr/>
          <a:lstStyle/>
          <a:p>
            <a:r>
              <a:rPr lang="en-GB" dirty="0">
                <a:latin typeface="+mn-lt"/>
              </a:rPr>
              <a:t>Democratisation facilitates the shift of regulation from producers to consumers as their choice increases and becomes more localised (</a:t>
            </a:r>
            <a:r>
              <a:rPr lang="en-GB" dirty="0" err="1">
                <a:latin typeface="+mn-lt"/>
              </a:rPr>
              <a:t>Tomain</a:t>
            </a:r>
            <a:r>
              <a:rPr lang="en-GB" dirty="0">
                <a:latin typeface="+mn-lt"/>
              </a:rPr>
              <a:t> 2015).</a:t>
            </a:r>
          </a:p>
        </p:txBody>
      </p:sp>
      <p:sp>
        <p:nvSpPr>
          <p:cNvPr id="3" name="TextBox 2">
            <a:extLst>
              <a:ext uri="{FF2B5EF4-FFF2-40B4-BE49-F238E27FC236}">
                <a16:creationId xmlns:a16="http://schemas.microsoft.com/office/drawing/2014/main" id="{B7D9FDC7-145B-C643-8C5C-9FC16AE3261D}"/>
              </a:ext>
            </a:extLst>
          </p:cNvPr>
          <p:cNvSpPr txBox="1"/>
          <p:nvPr/>
        </p:nvSpPr>
        <p:spPr>
          <a:xfrm>
            <a:off x="483050" y="3454399"/>
            <a:ext cx="5604932" cy="2585323"/>
          </a:xfrm>
          <a:prstGeom prst="rect">
            <a:avLst/>
          </a:prstGeom>
          <a:noFill/>
        </p:spPr>
        <p:txBody>
          <a:bodyPr wrap="square" rtlCol="0">
            <a:spAutoFit/>
          </a:bodyPr>
          <a:lstStyle/>
          <a:p>
            <a:r>
              <a:rPr lang="en-GB" dirty="0"/>
              <a:t>‘Okay, we have a number of sources of revenue. So we are getting an income. Those sources are people paying their bills, yes? So we’ve got solar... So we chuck solar panels on a roof, the people underneath...So there’s no capital outlay for that business. But they pay for their energy. They pay a better rate than they’d pay to any of the big six, but they’re still paying. So we invoice them monthly for their energy. We are EON, but we’re lovely. We’re nothing like EON’ (Director, Community Energy Group).</a:t>
            </a:r>
          </a:p>
        </p:txBody>
      </p:sp>
      <p:sp>
        <p:nvSpPr>
          <p:cNvPr id="5" name="Rounded Rectangular Callout 4">
            <a:extLst>
              <a:ext uri="{FF2B5EF4-FFF2-40B4-BE49-F238E27FC236}">
                <a16:creationId xmlns:a16="http://schemas.microsoft.com/office/drawing/2014/main" id="{A9B2E53C-9146-474E-9F6F-EBB30A14A63B}"/>
              </a:ext>
            </a:extLst>
          </p:cNvPr>
          <p:cNvSpPr/>
          <p:nvPr/>
        </p:nvSpPr>
        <p:spPr>
          <a:xfrm>
            <a:off x="257440" y="3454399"/>
            <a:ext cx="6056153" cy="2585323"/>
          </a:xfrm>
          <a:prstGeom prst="wedgeRoundRectCallout">
            <a:avLst>
              <a:gd name="adj1" fmla="val 33607"/>
              <a:gd name="adj2" fmla="val -73826"/>
              <a:gd name="adj3" fmla="val 16667"/>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4115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12223</TotalTime>
  <Words>1040</Words>
  <Application>Microsoft Macintosh PowerPoint</Application>
  <PresentationFormat>Widescreen</PresentationFormat>
  <Paragraphs>80</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Community Energy: A new democratised energy system?</vt:lpstr>
      <vt:lpstr>What is CAPE?</vt:lpstr>
      <vt:lpstr>Methods</vt:lpstr>
      <vt:lpstr>Why is community energy important?</vt:lpstr>
      <vt:lpstr>What does community energy mean?</vt:lpstr>
      <vt:lpstr>Non-material motivations for  community energy</vt:lpstr>
      <vt:lpstr>PowerPoint Presentation</vt:lpstr>
      <vt:lpstr>What is meant by decentralisation?</vt:lpstr>
      <vt:lpstr>What is meant by democratisation?</vt:lpstr>
      <vt:lpstr>New business models</vt:lpstr>
      <vt:lpstr>Energy as a vehicle for change</vt:lpstr>
      <vt:lpstr>Conclusions</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Roby</dc:creator>
  <cp:lastModifiedBy>Helen Roby</cp:lastModifiedBy>
  <cp:revision>57</cp:revision>
  <cp:lastPrinted>2018-09-10T09:05:23Z</cp:lastPrinted>
  <dcterms:created xsi:type="dcterms:W3CDTF">2017-06-15T14:06:42Z</dcterms:created>
  <dcterms:modified xsi:type="dcterms:W3CDTF">2018-09-13T06:58:33Z</dcterms:modified>
</cp:coreProperties>
</file>