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2"/>
  </p:notesMasterIdLst>
  <p:handoutMasterIdLst>
    <p:handoutMasterId r:id="rId23"/>
  </p:handoutMasterIdLst>
  <p:sldIdLst>
    <p:sldId id="261" r:id="rId2"/>
    <p:sldId id="658" r:id="rId3"/>
    <p:sldId id="639" r:id="rId4"/>
    <p:sldId id="642" r:id="rId5"/>
    <p:sldId id="644" r:id="rId6"/>
    <p:sldId id="675" r:id="rId7"/>
    <p:sldId id="676" r:id="rId8"/>
    <p:sldId id="646" r:id="rId9"/>
    <p:sldId id="677" r:id="rId10"/>
    <p:sldId id="663" r:id="rId11"/>
    <p:sldId id="665" r:id="rId12"/>
    <p:sldId id="667" r:id="rId13"/>
    <p:sldId id="669" r:id="rId14"/>
    <p:sldId id="671" r:id="rId15"/>
    <p:sldId id="670" r:id="rId16"/>
    <p:sldId id="673" r:id="rId17"/>
    <p:sldId id="672" r:id="rId18"/>
    <p:sldId id="318" r:id="rId19"/>
    <p:sldId id="668" r:id="rId20"/>
    <p:sldId id="643"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41">
          <p15:clr>
            <a:srgbClr val="A4A3A4"/>
          </p15:clr>
        </p15:guide>
        <p15:guide id="4" pos="3127">
          <p15:clr>
            <a:srgbClr val="A4A3A4"/>
          </p15:clr>
        </p15:guide>
        <p15:guide id="5" orient="horz" pos="4206">
          <p15:clr>
            <a:srgbClr val="A4A3A4"/>
          </p15:clr>
        </p15:guide>
        <p15:guide id="6" orient="horz" pos="3127">
          <p15:clr>
            <a:srgbClr val="A4A3A4"/>
          </p15:clr>
        </p15:guide>
        <p15:guide id="7" pos="1479">
          <p15:clr>
            <a:srgbClr val="A4A3A4"/>
          </p15:clr>
        </p15:guide>
        <p15:guide id="8"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y Froggatt" initials="AF"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0CC"/>
    <a:srgbClr val="3C07FF"/>
    <a:srgbClr val="ACB000"/>
    <a:srgbClr val="384D52"/>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801" autoAdjust="0"/>
  </p:normalViewPr>
  <p:slideViewPr>
    <p:cSldViewPr snapToGrid="0">
      <p:cViewPr varScale="1">
        <p:scale>
          <a:sx n="53" d="100"/>
          <a:sy n="53" d="100"/>
        </p:scale>
        <p:origin x="113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184" y="60"/>
      </p:cViewPr>
      <p:guideLst>
        <p:guide orient="horz" pos="2880"/>
        <p:guide pos="2160"/>
        <p:guide orient="horz" pos="2141"/>
        <p:guide pos="3127"/>
        <p:guide orient="horz" pos="4206"/>
        <p:guide orient="horz" pos="3127"/>
        <p:guide pos="147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quiggind\Dropbox\Chatham_House\Transforming%20utilties%20V2\Data%20and%20Figures\Utilities%20Share%20Prices%20New%20Rebas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quiggind\Dropbox\Chatham_House\Transforming%20utilties%20V2\Data%20and%20Figures\OZ%20solar%20-%20updated%20-16082018.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Dropbox\Chatham_House\Transforming%20utilties%20V2\DAta%20and%20Figures\integration%20rates%20&amp;%20S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99130838623405"/>
          <c:y val="3.6778537914743899E-2"/>
          <c:w val="0.63669951129013114"/>
          <c:h val="0.81638807487828946"/>
        </c:manualLayout>
      </c:layout>
      <c:lineChart>
        <c:grouping val="standard"/>
        <c:varyColors val="0"/>
        <c:ser>
          <c:idx val="19"/>
          <c:order val="0"/>
          <c:tx>
            <c:strRef>
              <c:f>Combined!$EV$1</c:f>
              <c:strCache>
                <c:ptCount val="1"/>
                <c:pt idx="0">
                  <c:v>US Composite</c:v>
                </c:pt>
              </c:strCache>
            </c:strRef>
          </c:tx>
          <c:spPr>
            <a:ln w="28575">
              <a:solidFill>
                <a:srgbClr val="FF0000"/>
              </a:solidFill>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Combined!$EW$2:$EW$159</c:f>
              <c:numCache>
                <c:formatCode>General</c:formatCode>
                <c:ptCount val="158"/>
                <c:pt idx="0">
                  <c:v>128.95589604990809</c:v>
                </c:pt>
                <c:pt idx="1">
                  <c:v>131.11404298518099</c:v>
                </c:pt>
                <c:pt idx="2">
                  <c:v>138.92538451283519</c:v>
                </c:pt>
                <c:pt idx="3">
                  <c:v>147.42032402519629</c:v>
                </c:pt>
                <c:pt idx="4">
                  <c:v>144.89371370475021</c:v>
                </c:pt>
                <c:pt idx="5">
                  <c:v>144.7725718199022</c:v>
                </c:pt>
                <c:pt idx="6">
                  <c:v>148.1032361342121</c:v>
                </c:pt>
                <c:pt idx="7">
                  <c:v>144.68663727528599</c:v>
                </c:pt>
                <c:pt idx="8">
                  <c:v>137.13734830898181</c:v>
                </c:pt>
                <c:pt idx="9">
                  <c:v>139.77155533964441</c:v>
                </c:pt>
                <c:pt idx="10">
                  <c:v>134.31600214010649</c:v>
                </c:pt>
                <c:pt idx="11">
                  <c:v>135.10739266721811</c:v>
                </c:pt>
                <c:pt idx="12">
                  <c:v>134.51134617890631</c:v>
                </c:pt>
                <c:pt idx="13">
                  <c:v>129.43765023726621</c:v>
                </c:pt>
                <c:pt idx="14">
                  <c:v>125.29190158554169</c:v>
                </c:pt>
                <c:pt idx="15">
                  <c:v>119.2499564608346</c:v>
                </c:pt>
                <c:pt idx="16">
                  <c:v>126.6304248578251</c:v>
                </c:pt>
                <c:pt idx="17">
                  <c:v>126.4855730749384</c:v>
                </c:pt>
                <c:pt idx="18">
                  <c:v>127.4061014068494</c:v>
                </c:pt>
                <c:pt idx="19">
                  <c:v>135.56260563435501</c:v>
                </c:pt>
                <c:pt idx="20">
                  <c:v>137.14874472695621</c:v>
                </c:pt>
                <c:pt idx="21">
                  <c:v>129.17101812252261</c:v>
                </c:pt>
                <c:pt idx="22">
                  <c:v>128.55855756614</c:v>
                </c:pt>
                <c:pt idx="23">
                  <c:v>130.26108520449219</c:v>
                </c:pt>
                <c:pt idx="24">
                  <c:v>118.99012953918481</c:v>
                </c:pt>
                <c:pt idx="25">
                  <c:v>119.9110861879133</c:v>
                </c:pt>
                <c:pt idx="26">
                  <c:v>114.6814140168311</c:v>
                </c:pt>
                <c:pt idx="27">
                  <c:v>112.7346012105148</c:v>
                </c:pt>
                <c:pt idx="28">
                  <c:v>116.9079622722914</c:v>
                </c:pt>
                <c:pt idx="29">
                  <c:v>117.79156984978481</c:v>
                </c:pt>
                <c:pt idx="30">
                  <c:v>118.0486521606357</c:v>
                </c:pt>
                <c:pt idx="31">
                  <c:v>124.6118822003256</c:v>
                </c:pt>
                <c:pt idx="32">
                  <c:v>118.1194144250405</c:v>
                </c:pt>
                <c:pt idx="33">
                  <c:v>127.3796707114935</c:v>
                </c:pt>
                <c:pt idx="34">
                  <c:v>128.91432380905101</c:v>
                </c:pt>
                <c:pt idx="35">
                  <c:v>128.97389620552539</c:v>
                </c:pt>
                <c:pt idx="36">
                  <c:v>129.2961197749494</c:v>
                </c:pt>
                <c:pt idx="37">
                  <c:v>138.72116719844149</c:v>
                </c:pt>
                <c:pt idx="38">
                  <c:v>136.04657746837211</c:v>
                </c:pt>
                <c:pt idx="39">
                  <c:v>134.67015754442161</c:v>
                </c:pt>
                <c:pt idx="40">
                  <c:v>133.68233465435799</c:v>
                </c:pt>
                <c:pt idx="41">
                  <c:v>124.61966136471059</c:v>
                </c:pt>
                <c:pt idx="42">
                  <c:v>127.78612853358941</c:v>
                </c:pt>
                <c:pt idx="43">
                  <c:v>123.5076788399563</c:v>
                </c:pt>
                <c:pt idx="44">
                  <c:v>133.9063749552204</c:v>
                </c:pt>
                <c:pt idx="45">
                  <c:v>128.85815085694111</c:v>
                </c:pt>
                <c:pt idx="46">
                  <c:v>129.12178587907499</c:v>
                </c:pt>
                <c:pt idx="47">
                  <c:v>122.42017917579309</c:v>
                </c:pt>
                <c:pt idx="48">
                  <c:v>119.5426611698733</c:v>
                </c:pt>
                <c:pt idx="49">
                  <c:v>116.14725434410261</c:v>
                </c:pt>
                <c:pt idx="50">
                  <c:v>114.98394669775</c:v>
                </c:pt>
                <c:pt idx="51">
                  <c:v>113.2441495018754</c:v>
                </c:pt>
                <c:pt idx="52">
                  <c:v>117.51406187297469</c:v>
                </c:pt>
                <c:pt idx="53">
                  <c:v>113.24522782435869</c:v>
                </c:pt>
                <c:pt idx="54">
                  <c:v>112.2634636880927</c:v>
                </c:pt>
                <c:pt idx="55">
                  <c:v>118.92850097229049</c:v>
                </c:pt>
                <c:pt idx="56">
                  <c:v>117.6053752144911</c:v>
                </c:pt>
                <c:pt idx="57">
                  <c:v>115.4894859696697</c:v>
                </c:pt>
                <c:pt idx="58">
                  <c:v>127.1351749453391</c:v>
                </c:pt>
                <c:pt idx="59">
                  <c:v>120.3554895310036</c:v>
                </c:pt>
                <c:pt idx="60">
                  <c:v>113.4659724431599</c:v>
                </c:pt>
                <c:pt idx="61">
                  <c:v>112.7308989257963</c:v>
                </c:pt>
                <c:pt idx="62">
                  <c:v>107.1564028587396</c:v>
                </c:pt>
                <c:pt idx="63">
                  <c:v>105.92420570807521</c:v>
                </c:pt>
                <c:pt idx="64">
                  <c:v>111.35195603011761</c:v>
                </c:pt>
                <c:pt idx="65">
                  <c:v>110.6034763654127</c:v>
                </c:pt>
                <c:pt idx="66">
                  <c:v>111.1352661873146</c:v>
                </c:pt>
                <c:pt idx="67">
                  <c:v>114.216437722348</c:v>
                </c:pt>
                <c:pt idx="68">
                  <c:v>110.16791936843821</c:v>
                </c:pt>
                <c:pt idx="69">
                  <c:v>106.2866874654795</c:v>
                </c:pt>
                <c:pt idx="70">
                  <c:v>108.641961971198</c:v>
                </c:pt>
                <c:pt idx="71">
                  <c:v>105.5115434133666</c:v>
                </c:pt>
                <c:pt idx="72">
                  <c:v>104.0622631843387</c:v>
                </c:pt>
                <c:pt idx="73">
                  <c:v>104.4105570894861</c:v>
                </c:pt>
                <c:pt idx="74">
                  <c:v>110.12457358870439</c:v>
                </c:pt>
                <c:pt idx="75">
                  <c:v>106.81197832095989</c:v>
                </c:pt>
                <c:pt idx="76">
                  <c:v>109.3086831083277</c:v>
                </c:pt>
                <c:pt idx="77">
                  <c:v>107.0588626396563</c:v>
                </c:pt>
                <c:pt idx="78">
                  <c:v>107.88844097272489</c:v>
                </c:pt>
                <c:pt idx="79">
                  <c:v>107.6808998734796</c:v>
                </c:pt>
                <c:pt idx="80">
                  <c:v>108.6052414304132</c:v>
                </c:pt>
                <c:pt idx="81">
                  <c:v>108.7548336759323</c:v>
                </c:pt>
                <c:pt idx="82">
                  <c:v>109.3229123589873</c:v>
                </c:pt>
                <c:pt idx="83">
                  <c:v>104.1679116026084</c:v>
                </c:pt>
                <c:pt idx="84">
                  <c:v>103.66945118621049</c:v>
                </c:pt>
                <c:pt idx="85">
                  <c:v>103.4620267087155</c:v>
                </c:pt>
                <c:pt idx="86">
                  <c:v>102.21933064717371</c:v>
                </c:pt>
                <c:pt idx="87">
                  <c:v>99.2916695517292</c:v>
                </c:pt>
                <c:pt idx="88">
                  <c:v>101.8586884937224</c:v>
                </c:pt>
                <c:pt idx="89">
                  <c:v>100.5374783782936</c:v>
                </c:pt>
                <c:pt idx="90">
                  <c:v>99.849090413479644</c:v>
                </c:pt>
                <c:pt idx="91">
                  <c:v>99.341059040718605</c:v>
                </c:pt>
                <c:pt idx="92">
                  <c:v>92.53816643077387</c:v>
                </c:pt>
                <c:pt idx="93">
                  <c:v>95.167971318227458</c:v>
                </c:pt>
                <c:pt idx="94">
                  <c:v>100.9043765505803</c:v>
                </c:pt>
                <c:pt idx="95">
                  <c:v>96.001862741931632</c:v>
                </c:pt>
                <c:pt idx="96">
                  <c:v>94.611585117400466</c:v>
                </c:pt>
                <c:pt idx="97">
                  <c:v>97.454133656882775</c:v>
                </c:pt>
                <c:pt idx="98">
                  <c:v>100.7882468418633</c:v>
                </c:pt>
                <c:pt idx="99">
                  <c:v>97.460909558858305</c:v>
                </c:pt>
                <c:pt idx="100">
                  <c:v>94.323172335647115</c:v>
                </c:pt>
                <c:pt idx="101">
                  <c:v>99.775383388660273</c:v>
                </c:pt>
                <c:pt idx="102">
                  <c:v>96.890580711030779</c:v>
                </c:pt>
                <c:pt idx="103">
                  <c:v>97.921222316188818</c:v>
                </c:pt>
                <c:pt idx="104">
                  <c:v>94.134946118688404</c:v>
                </c:pt>
                <c:pt idx="105">
                  <c:v>89.285493975190306</c:v>
                </c:pt>
                <c:pt idx="106">
                  <c:v>82.449654517000099</c:v>
                </c:pt>
                <c:pt idx="107">
                  <c:v>82.298530469097997</c:v>
                </c:pt>
                <c:pt idx="108">
                  <c:v>80.996598777678784</c:v>
                </c:pt>
                <c:pt idx="109">
                  <c:v>92.954280143241434</c:v>
                </c:pt>
                <c:pt idx="110">
                  <c:v>93.243584600580974</c:v>
                </c:pt>
                <c:pt idx="111">
                  <c:v>95.395220770514229</c:v>
                </c:pt>
                <c:pt idx="112">
                  <c:v>100.7191877252364</c:v>
                </c:pt>
                <c:pt idx="113">
                  <c:v>107.07541529654939</c:v>
                </c:pt>
                <c:pt idx="114">
                  <c:v>128.05733537512879</c:v>
                </c:pt>
                <c:pt idx="115">
                  <c:v>127.1944525898696</c:v>
                </c:pt>
                <c:pt idx="116">
                  <c:v>141.95114721161141</c:v>
                </c:pt>
                <c:pt idx="117">
                  <c:v>144.91406482559071</c:v>
                </c:pt>
                <c:pt idx="118">
                  <c:v>142.2453961936618</c:v>
                </c:pt>
                <c:pt idx="119">
                  <c:v>131.9831437852414</c:v>
                </c:pt>
                <c:pt idx="120">
                  <c:v>131.73858818359241</c:v>
                </c:pt>
                <c:pt idx="121">
                  <c:v>132.336402692208</c:v>
                </c:pt>
                <c:pt idx="122">
                  <c:v>153.78917972034591</c:v>
                </c:pt>
                <c:pt idx="123">
                  <c:v>155.6995751903583</c:v>
                </c:pt>
                <c:pt idx="124">
                  <c:v>165.18356035322341</c:v>
                </c:pt>
                <c:pt idx="125">
                  <c:v>158.7382064667388</c:v>
                </c:pt>
                <c:pt idx="126">
                  <c:v>147.4892613984417</c:v>
                </c:pt>
                <c:pt idx="127">
                  <c:v>148.039304626953</c:v>
                </c:pt>
                <c:pt idx="128">
                  <c:v>156.18002863578181</c:v>
                </c:pt>
                <c:pt idx="129">
                  <c:v>165.0364286060682</c:v>
                </c:pt>
                <c:pt idx="130">
                  <c:v>162.468223591174</c:v>
                </c:pt>
                <c:pt idx="131">
                  <c:v>155.57913228155439</c:v>
                </c:pt>
                <c:pt idx="132">
                  <c:v>145.26328279418411</c:v>
                </c:pt>
                <c:pt idx="133">
                  <c:v>136.57671067402691</c:v>
                </c:pt>
                <c:pt idx="134">
                  <c:v>135.5622369876022</c:v>
                </c:pt>
                <c:pt idx="135">
                  <c:v>132.53428427186711</c:v>
                </c:pt>
                <c:pt idx="136">
                  <c:v>124.6266550235643</c:v>
                </c:pt>
                <c:pt idx="137">
                  <c:v>117.373059208228</c:v>
                </c:pt>
                <c:pt idx="138">
                  <c:v>122.8476783272032</c:v>
                </c:pt>
                <c:pt idx="139">
                  <c:v>119.5017323482417</c:v>
                </c:pt>
                <c:pt idx="140">
                  <c:v>114.87954708611051</c:v>
                </c:pt>
                <c:pt idx="141">
                  <c:v>114.4331732062071</c:v>
                </c:pt>
                <c:pt idx="142">
                  <c:v>111.89635557708939</c:v>
                </c:pt>
                <c:pt idx="143">
                  <c:v>109.3209202383271</c:v>
                </c:pt>
                <c:pt idx="144">
                  <c:v>112.911766432758</c:v>
                </c:pt>
                <c:pt idx="145">
                  <c:v>116.1027097612088</c:v>
                </c:pt>
                <c:pt idx="146">
                  <c:v>111.92924847082681</c:v>
                </c:pt>
                <c:pt idx="147">
                  <c:v>109.13594960088059</c:v>
                </c:pt>
                <c:pt idx="148">
                  <c:v>107.54538601787419</c:v>
                </c:pt>
                <c:pt idx="149">
                  <c:v>113.2163542280412</c:v>
                </c:pt>
                <c:pt idx="150">
                  <c:v>107.5797626614841</c:v>
                </c:pt>
                <c:pt idx="151">
                  <c:v>112.039489588188</c:v>
                </c:pt>
                <c:pt idx="152">
                  <c:v>107.7791892704122</c:v>
                </c:pt>
                <c:pt idx="153">
                  <c:v>102.86745831866141</c:v>
                </c:pt>
                <c:pt idx="154">
                  <c:v>95.464628417172605</c:v>
                </c:pt>
                <c:pt idx="155">
                  <c:v>96.930031415319974</c:v>
                </c:pt>
                <c:pt idx="156">
                  <c:v>100.041524012748</c:v>
                </c:pt>
                <c:pt idx="157">
                  <c:v>100</c:v>
                </c:pt>
              </c:numCache>
            </c:numRef>
          </c:val>
          <c:smooth val="0"/>
          <c:extLst xmlns:c16r2="http://schemas.microsoft.com/office/drawing/2015/06/chart">
            <c:ext xmlns:c16="http://schemas.microsoft.com/office/drawing/2014/chart" uri="{C3380CC4-5D6E-409C-BE32-E72D297353CC}">
              <c16:uniqueId val="{00000000-246B-4D09-BBDC-F51812C65684}"/>
            </c:ext>
          </c:extLst>
        </c:ser>
        <c:ser>
          <c:idx val="0"/>
          <c:order val="1"/>
          <c:tx>
            <c:strRef>
              <c:f>Combined!$EC$1</c:f>
              <c:strCache>
                <c:ptCount val="1"/>
                <c:pt idx="0">
                  <c:v>S&amp;P 500</c:v>
                </c:pt>
              </c:strCache>
            </c:strRef>
          </c:tx>
          <c:spPr>
            <a:ln>
              <a:solidFill>
                <a:sysClr val="windowText" lastClr="000000"/>
              </a:solidFill>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Combined!$EC$2:$EC$159</c:f>
              <c:numCache>
                <c:formatCode>General</c:formatCode>
                <c:ptCount val="158"/>
                <c:pt idx="0">
                  <c:v>232.12136090817509</c:v>
                </c:pt>
                <c:pt idx="1">
                  <c:v>239.04865102813071</c:v>
                </c:pt>
                <c:pt idx="2">
                  <c:v>226.333522395388</c:v>
                </c:pt>
                <c:pt idx="3">
                  <c:v>224.12996182075219</c:v>
                </c:pt>
                <c:pt idx="4">
                  <c:v>218.00773743513341</c:v>
                </c:pt>
                <c:pt idx="5">
                  <c:v>213.27554242467821</c:v>
                </c:pt>
                <c:pt idx="6">
                  <c:v>209.2366690087787</c:v>
                </c:pt>
                <c:pt idx="7">
                  <c:v>209.1223852294564</c:v>
                </c:pt>
                <c:pt idx="8">
                  <c:v>205.1529286276635</c:v>
                </c:pt>
                <c:pt idx="9">
                  <c:v>204.17008812549199</c:v>
                </c:pt>
                <c:pt idx="10">
                  <c:v>201.83361974823711</c:v>
                </c:pt>
                <c:pt idx="11">
                  <c:v>200.01523783724301</c:v>
                </c:pt>
                <c:pt idx="12">
                  <c:v>200.09312011648481</c:v>
                </c:pt>
                <c:pt idx="13">
                  <c:v>192.91694532156069</c:v>
                </c:pt>
                <c:pt idx="14">
                  <c:v>189.52737308151401</c:v>
                </c:pt>
                <c:pt idx="15">
                  <c:v>186.1394939344942</c:v>
                </c:pt>
                <c:pt idx="16">
                  <c:v>179.98848696741649</c:v>
                </c:pt>
                <c:pt idx="17">
                  <c:v>183.55414088227079</c:v>
                </c:pt>
                <c:pt idx="18">
                  <c:v>183.78101534788831</c:v>
                </c:pt>
                <c:pt idx="19">
                  <c:v>184.0053501739653</c:v>
                </c:pt>
                <c:pt idx="20">
                  <c:v>177.67826153208</c:v>
                </c:pt>
                <c:pt idx="21">
                  <c:v>177.51741769451519</c:v>
                </c:pt>
                <c:pt idx="22">
                  <c:v>174.83725143277999</c:v>
                </c:pt>
                <c:pt idx="23">
                  <c:v>174.36657157127499</c:v>
                </c:pt>
                <c:pt idx="24">
                  <c:v>163.57225697765969</c:v>
                </c:pt>
                <c:pt idx="25">
                  <c:v>164.2503407349717</c:v>
                </c:pt>
                <c:pt idx="26">
                  <c:v>173.02902807994781</c:v>
                </c:pt>
                <c:pt idx="27">
                  <c:v>176.11638321467569</c:v>
                </c:pt>
                <c:pt idx="28">
                  <c:v>176.0274958307584</c:v>
                </c:pt>
                <c:pt idx="29">
                  <c:v>162.53947023119181</c:v>
                </c:pt>
                <c:pt idx="30">
                  <c:v>166.95421029908499</c:v>
                </c:pt>
                <c:pt idx="31">
                  <c:v>178.09984169580201</c:v>
                </c:pt>
                <c:pt idx="32">
                  <c:v>174.651857746324</c:v>
                </c:pt>
                <c:pt idx="33">
                  <c:v>178.4003657080938</c:v>
                </c:pt>
                <c:pt idx="34">
                  <c:v>176.5481219365598</c:v>
                </c:pt>
                <c:pt idx="35">
                  <c:v>175.056506979776</c:v>
                </c:pt>
                <c:pt idx="36">
                  <c:v>178.15571376569281</c:v>
                </c:pt>
                <c:pt idx="37">
                  <c:v>168.8851828963742</c:v>
                </c:pt>
                <c:pt idx="38">
                  <c:v>174.29546166413991</c:v>
                </c:pt>
                <c:pt idx="39">
                  <c:v>175.02857094483059</c:v>
                </c:pt>
                <c:pt idx="40">
                  <c:v>170.83731915650111</c:v>
                </c:pt>
                <c:pt idx="41">
                  <c:v>166.9635223107334</c:v>
                </c:pt>
                <c:pt idx="42">
                  <c:v>169.59458887468571</c:v>
                </c:pt>
                <c:pt idx="43">
                  <c:v>163.44019572155361</c:v>
                </c:pt>
                <c:pt idx="44">
                  <c:v>165.94258721545461</c:v>
                </c:pt>
                <c:pt idx="45">
                  <c:v>162.8391476969702</c:v>
                </c:pt>
                <c:pt idx="46">
                  <c:v>159.48513041049051</c:v>
                </c:pt>
                <c:pt idx="47">
                  <c:v>158.502289908319</c:v>
                </c:pt>
                <c:pt idx="48">
                  <c:v>157.41109145242001</c:v>
                </c:pt>
                <c:pt idx="49">
                  <c:v>150.90453494967281</c:v>
                </c:pt>
                <c:pt idx="50">
                  <c:v>156.4722713689504</c:v>
                </c:pt>
                <c:pt idx="51">
                  <c:v>152.87021595401561</c:v>
                </c:pt>
                <c:pt idx="52">
                  <c:v>148.69928128200999</c:v>
                </c:pt>
                <c:pt idx="53">
                  <c:v>142.3510289772872</c:v>
                </c:pt>
                <c:pt idx="54">
                  <c:v>138.23850601471301</c:v>
                </c:pt>
                <c:pt idx="55">
                  <c:v>142.70488541992941</c:v>
                </c:pt>
                <c:pt idx="56">
                  <c:v>135.97907337018631</c:v>
                </c:pt>
                <c:pt idx="57">
                  <c:v>138.04972614220279</c:v>
                </c:pt>
                <c:pt idx="58">
                  <c:v>135.24173135692939</c:v>
                </c:pt>
                <c:pt idx="59">
                  <c:v>132.8392323516216</c:v>
                </c:pt>
                <c:pt idx="60">
                  <c:v>128.22470730654291</c:v>
                </c:pt>
                <c:pt idx="61">
                  <c:v>126.8219797336764</c:v>
                </c:pt>
                <c:pt idx="62">
                  <c:v>120.73361720859759</c:v>
                </c:pt>
                <c:pt idx="63">
                  <c:v>119.8862241485859</c:v>
                </c:pt>
                <c:pt idx="64">
                  <c:v>119.54591245015961</c:v>
                </c:pt>
                <c:pt idx="65">
                  <c:v>121.959416560143</c:v>
                </c:pt>
                <c:pt idx="66">
                  <c:v>119.0735394956276</c:v>
                </c:pt>
                <c:pt idx="67">
                  <c:v>116.7658536998315</c:v>
                </c:pt>
                <c:pt idx="68">
                  <c:v>115.31317988266861</c:v>
                </c:pt>
                <c:pt idx="69">
                  <c:v>110.9255293032076</c:v>
                </c:pt>
                <c:pt idx="70">
                  <c:v>118.33958366842469</c:v>
                </c:pt>
                <c:pt idx="71">
                  <c:v>119.2335367866787</c:v>
                </c:pt>
                <c:pt idx="72">
                  <c:v>115.61116425541999</c:v>
                </c:pt>
                <c:pt idx="73">
                  <c:v>111.1016109780152</c:v>
                </c:pt>
                <c:pt idx="74">
                  <c:v>106.4616895375316</c:v>
                </c:pt>
                <c:pt idx="75">
                  <c:v>105.56096404716961</c:v>
                </c:pt>
                <c:pt idx="76">
                  <c:v>106.0976745367274</c:v>
                </c:pt>
                <c:pt idx="77">
                  <c:v>95.779965630211564</c:v>
                </c:pt>
                <c:pt idx="78">
                  <c:v>103.1847079837802</c:v>
                </c:pt>
                <c:pt idx="79">
                  <c:v>109.3975128463433</c:v>
                </c:pt>
                <c:pt idx="80">
                  <c:v>111.79831875862421</c:v>
                </c:pt>
                <c:pt idx="81">
                  <c:v>113.8774369957758</c:v>
                </c:pt>
                <c:pt idx="82">
                  <c:v>115.435929127126</c:v>
                </c:pt>
                <c:pt idx="83">
                  <c:v>112.2376763991297</c:v>
                </c:pt>
                <c:pt idx="84">
                  <c:v>112.355346364506</c:v>
                </c:pt>
                <c:pt idx="85">
                  <c:v>108.87604019402841</c:v>
                </c:pt>
                <c:pt idx="86">
                  <c:v>106.4650757235856</c:v>
                </c:pt>
                <c:pt idx="87">
                  <c:v>99.939048651028131</c:v>
                </c:pt>
                <c:pt idx="88">
                  <c:v>100.1684627561861</c:v>
                </c:pt>
                <c:pt idx="89">
                  <c:v>96.607888120412113</c:v>
                </c:pt>
                <c:pt idx="90">
                  <c:v>88.830665300904954</c:v>
                </c:pt>
                <c:pt idx="91">
                  <c:v>93.255563926959951</c:v>
                </c:pt>
                <c:pt idx="92">
                  <c:v>87.254395692771354</c:v>
                </c:pt>
                <c:pt idx="93">
                  <c:v>92.223623727005702</c:v>
                </c:pt>
                <c:pt idx="94">
                  <c:v>100.458828210316</c:v>
                </c:pt>
                <c:pt idx="95">
                  <c:v>98.997688928018206</c:v>
                </c:pt>
                <c:pt idx="96">
                  <c:v>93.500215869361</c:v>
                </c:pt>
                <c:pt idx="97">
                  <c:v>90.908090445029501</c:v>
                </c:pt>
                <c:pt idx="98">
                  <c:v>94.398401720182449</c:v>
                </c:pt>
                <c:pt idx="99">
                  <c:v>92.750175658401247</c:v>
                </c:pt>
                <c:pt idx="100">
                  <c:v>87.718303182168356</c:v>
                </c:pt>
                <c:pt idx="101">
                  <c:v>89.4867388488654</c:v>
                </c:pt>
                <c:pt idx="102">
                  <c:v>86.400230260651682</c:v>
                </c:pt>
                <c:pt idx="103">
                  <c:v>83.594775114918548</c:v>
                </c:pt>
                <c:pt idx="104">
                  <c:v>77.824714078915065</c:v>
                </c:pt>
                <c:pt idx="105">
                  <c:v>77.809476241672101</c:v>
                </c:pt>
                <c:pt idx="106">
                  <c:v>73.887426244635023</c:v>
                </c:pt>
                <c:pt idx="107">
                  <c:v>67.543406672479549</c:v>
                </c:pt>
                <c:pt idx="108">
                  <c:v>62.228787660738028</c:v>
                </c:pt>
                <c:pt idx="109">
                  <c:v>69.914583456788037</c:v>
                </c:pt>
                <c:pt idx="110">
                  <c:v>76.464313831723473</c:v>
                </c:pt>
                <c:pt idx="111">
                  <c:v>75.870884725760817</c:v>
                </c:pt>
                <c:pt idx="112">
                  <c:v>82.0091934951366</c:v>
                </c:pt>
                <c:pt idx="113">
                  <c:v>98.737799148374222</c:v>
                </c:pt>
                <c:pt idx="114">
                  <c:v>108.5975263910876</c:v>
                </c:pt>
                <c:pt idx="115">
                  <c:v>107.289612027733</c:v>
                </c:pt>
                <c:pt idx="116">
                  <c:v>108.35795372776759</c:v>
                </c:pt>
                <c:pt idx="117">
                  <c:v>118.5486806572587</c:v>
                </c:pt>
                <c:pt idx="118">
                  <c:v>117.2966383637949</c:v>
                </c:pt>
                <c:pt idx="119">
                  <c:v>111.9727073404048</c:v>
                </c:pt>
                <c:pt idx="120">
                  <c:v>112.644018725609</c:v>
                </c:pt>
                <c:pt idx="121">
                  <c:v>116.7006696182922</c:v>
                </c:pt>
                <c:pt idx="122">
                  <c:v>124.3035038560193</c:v>
                </c:pt>
                <c:pt idx="123">
                  <c:v>125.38539030027</c:v>
                </c:pt>
                <c:pt idx="124">
                  <c:v>131.16222370838159</c:v>
                </c:pt>
                <c:pt idx="125">
                  <c:v>129.2464889483353</c:v>
                </c:pt>
                <c:pt idx="126">
                  <c:v>124.780109543119</c:v>
                </c:pt>
                <c:pt idx="127">
                  <c:v>123.19537446985029</c:v>
                </c:pt>
                <c:pt idx="128">
                  <c:v>127.26557010674949</c:v>
                </c:pt>
                <c:pt idx="129">
                  <c:v>129.57410244905901</c:v>
                </c:pt>
                <c:pt idx="130">
                  <c:v>125.48951552143031</c:v>
                </c:pt>
                <c:pt idx="131">
                  <c:v>120.282407916903</c:v>
                </c:pt>
                <c:pt idx="132">
                  <c:v>119.09385661195149</c:v>
                </c:pt>
                <c:pt idx="133">
                  <c:v>121.75370575736279</c:v>
                </c:pt>
                <c:pt idx="134">
                  <c:v>120.0656920094475</c:v>
                </c:pt>
                <c:pt idx="135">
                  <c:v>118.56984432009619</c:v>
                </c:pt>
                <c:pt idx="136">
                  <c:v>116.6490302809688</c:v>
                </c:pt>
                <c:pt idx="137">
                  <c:v>113.08591600565489</c:v>
                </c:pt>
                <c:pt idx="138">
                  <c:v>110.3744275229202</c:v>
                </c:pt>
                <c:pt idx="139">
                  <c:v>108.0752071922592</c:v>
                </c:pt>
                <c:pt idx="140">
                  <c:v>107.5283381445393</c:v>
                </c:pt>
                <c:pt idx="141">
                  <c:v>107.5190261328908</c:v>
                </c:pt>
                <c:pt idx="142">
                  <c:v>110.94923260558549</c:v>
                </c:pt>
                <c:pt idx="143">
                  <c:v>109.6133822072854</c:v>
                </c:pt>
                <c:pt idx="144">
                  <c:v>108.4138257976585</c:v>
                </c:pt>
                <c:pt idx="145">
                  <c:v>108.3647260998756</c:v>
                </c:pt>
                <c:pt idx="146">
                  <c:v>105.6735547334648</c:v>
                </c:pt>
                <c:pt idx="147">
                  <c:v>105.7742937685711</c:v>
                </c:pt>
                <c:pt idx="148">
                  <c:v>102.17901072574431</c:v>
                </c:pt>
                <c:pt idx="149">
                  <c:v>104.02448212517039</c:v>
                </c:pt>
                <c:pt idx="150">
                  <c:v>103.306610681724</c:v>
                </c:pt>
                <c:pt idx="151">
                  <c:v>104.47907760291891</c:v>
                </c:pt>
                <c:pt idx="152">
                  <c:v>100.8516257925792</c:v>
                </c:pt>
                <c:pt idx="153">
                  <c:v>100.86601708330871</c:v>
                </c:pt>
                <c:pt idx="154">
                  <c:v>97.932733414037429</c:v>
                </c:pt>
                <c:pt idx="155">
                  <c:v>99.942434837081294</c:v>
                </c:pt>
                <c:pt idx="156">
                  <c:v>101.89033836464139</c:v>
                </c:pt>
                <c:pt idx="157">
                  <c:v>100</c:v>
                </c:pt>
              </c:numCache>
            </c:numRef>
          </c:val>
          <c:smooth val="0"/>
          <c:extLst xmlns:c16r2="http://schemas.microsoft.com/office/drawing/2015/06/chart">
            <c:ext xmlns:c16="http://schemas.microsoft.com/office/drawing/2014/chart" uri="{C3380CC4-5D6E-409C-BE32-E72D297353CC}">
              <c16:uniqueId val="{00000001-246B-4D09-BBDC-F51812C65684}"/>
            </c:ext>
          </c:extLst>
        </c:ser>
        <c:ser>
          <c:idx val="13"/>
          <c:order val="2"/>
          <c:tx>
            <c:strRef>
              <c:f>Combined!$DK$1</c:f>
              <c:strCache>
                <c:ptCount val="1"/>
                <c:pt idx="0">
                  <c:v>Duke</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Combined!$DK$2:$DK$300</c:f>
              <c:numCache>
                <c:formatCode>General</c:formatCode>
                <c:ptCount val="299"/>
                <c:pt idx="0">
                  <c:v>168.41219191586561</c:v>
                </c:pt>
                <c:pt idx="1">
                  <c:v>171.62608159672141</c:v>
                </c:pt>
                <c:pt idx="2">
                  <c:v>183.89133405223239</c:v>
                </c:pt>
                <c:pt idx="3">
                  <c:v>194.97597397191871</c:v>
                </c:pt>
                <c:pt idx="4">
                  <c:v>193.0738759975346</c:v>
                </c:pt>
                <c:pt idx="5">
                  <c:v>183.47593334518299</c:v>
                </c:pt>
                <c:pt idx="6">
                  <c:v>190.8656932916405</c:v>
                </c:pt>
                <c:pt idx="7">
                  <c:v>186.09951675812641</c:v>
                </c:pt>
                <c:pt idx="8">
                  <c:v>182.75444790662351</c:v>
                </c:pt>
                <c:pt idx="9">
                  <c:v>187.32385568416561</c:v>
                </c:pt>
                <c:pt idx="10">
                  <c:v>180.37135963986651</c:v>
                </c:pt>
                <c:pt idx="11">
                  <c:v>179.30006307958121</c:v>
                </c:pt>
                <c:pt idx="12">
                  <c:v>180.4806756154058</c:v>
                </c:pt>
                <c:pt idx="13">
                  <c:v>171.71353437715291</c:v>
                </c:pt>
                <c:pt idx="14">
                  <c:v>169.7021204272296</c:v>
                </c:pt>
                <c:pt idx="15">
                  <c:v>161.28479031070239</c:v>
                </c:pt>
                <c:pt idx="16">
                  <c:v>174.94928725311649</c:v>
                </c:pt>
                <c:pt idx="17">
                  <c:v>174.99301364333229</c:v>
                </c:pt>
                <c:pt idx="18">
                  <c:v>174.16221222923349</c:v>
                </c:pt>
                <c:pt idx="19">
                  <c:v>187.12708692819601</c:v>
                </c:pt>
                <c:pt idx="20">
                  <c:v>187.56435083035331</c:v>
                </c:pt>
                <c:pt idx="21">
                  <c:v>171.03577532880911</c:v>
                </c:pt>
                <c:pt idx="22">
                  <c:v>172.2382510597416</c:v>
                </c:pt>
                <c:pt idx="23">
                  <c:v>176.39225813023549</c:v>
                </c:pt>
                <c:pt idx="24">
                  <c:v>162.39981326120341</c:v>
                </c:pt>
                <c:pt idx="25">
                  <c:v>164.62985916220541</c:v>
                </c:pt>
                <c:pt idx="26">
                  <c:v>156.08134987503121</c:v>
                </c:pt>
                <c:pt idx="27">
                  <c:v>148.145010050877</c:v>
                </c:pt>
                <c:pt idx="28">
                  <c:v>156.25625543589399</c:v>
                </c:pt>
                <c:pt idx="29">
                  <c:v>157.28382560596361</c:v>
                </c:pt>
                <c:pt idx="30">
                  <c:v>155.03191650985369</c:v>
                </c:pt>
                <c:pt idx="31">
                  <c:v>162.26863409055619</c:v>
                </c:pt>
                <c:pt idx="32">
                  <c:v>154.39788385172579</c:v>
                </c:pt>
                <c:pt idx="33">
                  <c:v>165.5699765518435</c:v>
                </c:pt>
                <c:pt idx="34">
                  <c:v>169.5928044516902</c:v>
                </c:pt>
                <c:pt idx="35">
                  <c:v>167.8656120381691</c:v>
                </c:pt>
                <c:pt idx="36">
                  <c:v>171.73539757226081</c:v>
                </c:pt>
                <c:pt idx="37">
                  <c:v>190.5158821699147</c:v>
                </c:pt>
                <c:pt idx="38">
                  <c:v>182.64513193108419</c:v>
                </c:pt>
                <c:pt idx="39">
                  <c:v>176.8732484226085</c:v>
                </c:pt>
                <c:pt idx="40">
                  <c:v>179.60614781109129</c:v>
                </c:pt>
                <c:pt idx="41">
                  <c:v>163.47110982148871</c:v>
                </c:pt>
                <c:pt idx="42">
                  <c:v>161.7657806030754</c:v>
                </c:pt>
                <c:pt idx="43">
                  <c:v>157.69922631301301</c:v>
                </c:pt>
                <c:pt idx="44">
                  <c:v>162.20304450523261</c:v>
                </c:pt>
                <c:pt idx="45">
                  <c:v>155.40359082668741</c:v>
                </c:pt>
                <c:pt idx="46">
                  <c:v>162.8589403584686</c:v>
                </c:pt>
                <c:pt idx="47">
                  <c:v>155.70967555819661</c:v>
                </c:pt>
                <c:pt idx="48">
                  <c:v>154.96632692453011</c:v>
                </c:pt>
                <c:pt idx="49">
                  <c:v>154.39788385172579</c:v>
                </c:pt>
                <c:pt idx="50">
                  <c:v>150.8779094393598</c:v>
                </c:pt>
                <c:pt idx="51">
                  <c:v>152.9549129746068</c:v>
                </c:pt>
                <c:pt idx="52">
                  <c:v>156.8246985086985</c:v>
                </c:pt>
                <c:pt idx="53">
                  <c:v>146.00241693030651</c:v>
                </c:pt>
                <c:pt idx="54">
                  <c:v>143.42255990757869</c:v>
                </c:pt>
                <c:pt idx="55">
                  <c:v>155.22868526582451</c:v>
                </c:pt>
                <c:pt idx="56">
                  <c:v>147.57656697807261</c:v>
                </c:pt>
                <c:pt idx="57">
                  <c:v>146.3303648569244</c:v>
                </c:pt>
                <c:pt idx="58">
                  <c:v>164.4112272111268</c:v>
                </c:pt>
                <c:pt idx="59">
                  <c:v>158.7049332879746</c:v>
                </c:pt>
                <c:pt idx="60">
                  <c:v>151.40262612194849</c:v>
                </c:pt>
                <c:pt idx="61">
                  <c:v>150.2876031714475</c:v>
                </c:pt>
                <c:pt idx="62">
                  <c:v>139.4871847881634</c:v>
                </c:pt>
                <c:pt idx="63">
                  <c:v>139.53091117837911</c:v>
                </c:pt>
                <c:pt idx="64">
                  <c:v>143.6193286635494</c:v>
                </c:pt>
                <c:pt idx="65">
                  <c:v>141.6516411038418</c:v>
                </c:pt>
                <c:pt idx="66">
                  <c:v>141.62977790873401</c:v>
                </c:pt>
                <c:pt idx="67">
                  <c:v>148.1887364410928</c:v>
                </c:pt>
                <c:pt idx="68">
                  <c:v>151.24958375618991</c:v>
                </c:pt>
                <c:pt idx="69">
                  <c:v>144.16590854124601</c:v>
                </c:pt>
                <c:pt idx="70">
                  <c:v>140.55848134844871</c:v>
                </c:pt>
                <c:pt idx="71">
                  <c:v>137.80371876485751</c:v>
                </c:pt>
                <c:pt idx="72">
                  <c:v>137.21341249694561</c:v>
                </c:pt>
                <c:pt idx="73">
                  <c:v>139.77140632456559</c:v>
                </c:pt>
                <c:pt idx="74">
                  <c:v>144.2970877118932</c:v>
                </c:pt>
                <c:pt idx="75">
                  <c:v>136.75428539968061</c:v>
                </c:pt>
                <c:pt idx="76">
                  <c:v>133.93393323076631</c:v>
                </c:pt>
                <c:pt idx="77">
                  <c:v>131.11358106184761</c:v>
                </c:pt>
                <c:pt idx="78">
                  <c:v>124.0299058469046</c:v>
                </c:pt>
                <c:pt idx="79">
                  <c:v>121.99662870187331</c:v>
                </c:pt>
                <c:pt idx="80">
                  <c:v>123.50518916431599</c:v>
                </c:pt>
                <c:pt idx="81">
                  <c:v>122.9804724817272</c:v>
                </c:pt>
                <c:pt idx="82">
                  <c:v>122.3245766284912</c:v>
                </c:pt>
                <c:pt idx="83">
                  <c:v>119.04509736231191</c:v>
                </c:pt>
                <c:pt idx="84">
                  <c:v>117.9956639971345</c:v>
                </c:pt>
                <c:pt idx="85">
                  <c:v>117.274178558575</c:v>
                </c:pt>
                <c:pt idx="86">
                  <c:v>116.81505146131001</c:v>
                </c:pt>
                <c:pt idx="87">
                  <c:v>115.10972224289659</c:v>
                </c:pt>
                <c:pt idx="88">
                  <c:v>119.4386348742534</c:v>
                </c:pt>
                <c:pt idx="89">
                  <c:v>116.159155608074</c:v>
                </c:pt>
                <c:pt idx="90">
                  <c:v>112.6829075859238</c:v>
                </c:pt>
                <c:pt idx="91">
                  <c:v>112.1581909033352</c:v>
                </c:pt>
                <c:pt idx="92">
                  <c:v>104.94333651774051</c:v>
                </c:pt>
                <c:pt idx="93">
                  <c:v>104.6809781764461</c:v>
                </c:pt>
                <c:pt idx="94">
                  <c:v>110.0593241729803</c:v>
                </c:pt>
                <c:pt idx="95">
                  <c:v>107.0422032480953</c:v>
                </c:pt>
                <c:pt idx="96">
                  <c:v>107.2389720040661</c:v>
                </c:pt>
                <c:pt idx="97">
                  <c:v>108.41958453989071</c:v>
                </c:pt>
                <c:pt idx="98">
                  <c:v>112.87967634189459</c:v>
                </c:pt>
                <c:pt idx="99">
                  <c:v>109.40342831974451</c:v>
                </c:pt>
                <c:pt idx="100">
                  <c:v>103.762723981916</c:v>
                </c:pt>
                <c:pt idx="101">
                  <c:v>103.23800729932719</c:v>
                </c:pt>
                <c:pt idx="102">
                  <c:v>101.5982676662375</c:v>
                </c:pt>
                <c:pt idx="103">
                  <c:v>101.5326780809139</c:v>
                </c:pt>
                <c:pt idx="104">
                  <c:v>95.695204987114593</c:v>
                </c:pt>
                <c:pt idx="105">
                  <c:v>92.809263232876773</c:v>
                </c:pt>
                <c:pt idx="106">
                  <c:v>90.579217331874418</c:v>
                </c:pt>
                <c:pt idx="107">
                  <c:v>93.924286183377802</c:v>
                </c:pt>
                <c:pt idx="108">
                  <c:v>88.349171430872786</c:v>
                </c:pt>
                <c:pt idx="109">
                  <c:v>99.368221765235603</c:v>
                </c:pt>
                <c:pt idx="110">
                  <c:v>98.449967570705326</c:v>
                </c:pt>
                <c:pt idx="111">
                  <c:v>102.0573947635026</c:v>
                </c:pt>
                <c:pt idx="112">
                  <c:v>107.43574076003679</c:v>
                </c:pt>
                <c:pt idx="113">
                  <c:v>114.3226472190135</c:v>
                </c:pt>
                <c:pt idx="114">
                  <c:v>114.3882368043372</c:v>
                </c:pt>
                <c:pt idx="115">
                  <c:v>115.3064909988674</c:v>
                </c:pt>
                <c:pt idx="116">
                  <c:v>113.99469929239559</c:v>
                </c:pt>
                <c:pt idx="117">
                  <c:v>121.2095536779903</c:v>
                </c:pt>
                <c:pt idx="118">
                  <c:v>120.0945307274892</c:v>
                </c:pt>
                <c:pt idx="119">
                  <c:v>117.07740980260429</c:v>
                </c:pt>
                <c:pt idx="120">
                  <c:v>115.044132657573</c:v>
                </c:pt>
                <c:pt idx="121">
                  <c:v>122.3245766284912</c:v>
                </c:pt>
                <c:pt idx="122">
                  <c:v>132.29419359767661</c:v>
                </c:pt>
                <c:pt idx="123">
                  <c:v>129.80178935538029</c:v>
                </c:pt>
                <c:pt idx="124">
                  <c:v>125.73523506531799</c:v>
                </c:pt>
                <c:pt idx="125">
                  <c:v>122.5869349697856</c:v>
                </c:pt>
                <c:pt idx="126">
                  <c:v>120.29129948346009</c:v>
                </c:pt>
                <c:pt idx="127">
                  <c:v>111.69906380607</c:v>
                </c:pt>
                <c:pt idx="128">
                  <c:v>120.02894114216571</c:v>
                </c:pt>
                <c:pt idx="129">
                  <c:v>128.16204972229059</c:v>
                </c:pt>
                <c:pt idx="130">
                  <c:v>134.58982908400219</c:v>
                </c:pt>
                <c:pt idx="131">
                  <c:v>133.08126862155959</c:v>
                </c:pt>
                <c:pt idx="132">
                  <c:v>129.08030391682081</c:v>
                </c:pt>
                <c:pt idx="133">
                  <c:v>129.14589350214439</c:v>
                </c:pt>
                <c:pt idx="134">
                  <c:v>123.9641657334826</c:v>
                </c:pt>
                <c:pt idx="135">
                  <c:v>118.4023889511011</c:v>
                </c:pt>
                <c:pt idx="136">
                  <c:v>118.10377006345649</c:v>
                </c:pt>
                <c:pt idx="137">
                  <c:v>112.7286300858529</c:v>
                </c:pt>
                <c:pt idx="138">
                  <c:v>111.98208286674129</c:v>
                </c:pt>
                <c:pt idx="139">
                  <c:v>113.1765584173199</c:v>
                </c:pt>
                <c:pt idx="140">
                  <c:v>109.63045912653971</c:v>
                </c:pt>
                <c:pt idx="141">
                  <c:v>105.33781261664799</c:v>
                </c:pt>
                <c:pt idx="142">
                  <c:v>108.6972751026502</c:v>
                </c:pt>
                <c:pt idx="143">
                  <c:v>108.809257185517</c:v>
                </c:pt>
                <c:pt idx="144">
                  <c:v>106.0097051138484</c:v>
                </c:pt>
                <c:pt idx="145">
                  <c:v>105.82306830907051</c:v>
                </c:pt>
                <c:pt idx="146">
                  <c:v>102.46360582306831</c:v>
                </c:pt>
                <c:pt idx="147">
                  <c:v>100.26129152668901</c:v>
                </c:pt>
                <c:pt idx="148">
                  <c:v>98.842851810377013</c:v>
                </c:pt>
                <c:pt idx="149">
                  <c:v>108.8839119074281</c:v>
                </c:pt>
                <c:pt idx="150">
                  <c:v>108.2120194102277</c:v>
                </c:pt>
                <c:pt idx="151">
                  <c:v>110.26502426278461</c:v>
                </c:pt>
                <c:pt idx="152">
                  <c:v>110.9742441209407</c:v>
                </c:pt>
                <c:pt idx="153">
                  <c:v>102.575587905935</c:v>
                </c:pt>
                <c:pt idx="154">
                  <c:v>108.9585666293393</c:v>
                </c:pt>
                <c:pt idx="155">
                  <c:v>104.5539380365808</c:v>
                </c:pt>
                <c:pt idx="156">
                  <c:v>100.7465472191116</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2-246B-4D09-BBDC-F51812C65684}"/>
            </c:ext>
          </c:extLst>
        </c:ser>
        <c:ser>
          <c:idx val="14"/>
          <c:order val="3"/>
          <c:tx>
            <c:strRef>
              <c:f>Combined!$DL$1</c:f>
              <c:strCache>
                <c:ptCount val="1"/>
                <c:pt idx="0">
                  <c:v>Dominion Energy</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Combined!$DL$2:$DL$300</c:f>
              <c:numCache>
                <c:formatCode>General</c:formatCode>
                <c:ptCount val="299"/>
                <c:pt idx="0">
                  <c:v>219.48688382819259</c:v>
                </c:pt>
                <c:pt idx="1">
                  <c:v>220.35168636494669</c:v>
                </c:pt>
                <c:pt idx="2">
                  <c:v>233.66964543095989</c:v>
                </c:pt>
                <c:pt idx="3">
                  <c:v>242.519458057077</c:v>
                </c:pt>
                <c:pt idx="4">
                  <c:v>233.90025944076109</c:v>
                </c:pt>
                <c:pt idx="5">
                  <c:v>221.76419717497839</c:v>
                </c:pt>
                <c:pt idx="6">
                  <c:v>227.0683194004036</c:v>
                </c:pt>
                <c:pt idx="7">
                  <c:v>222.48486595560701</c:v>
                </c:pt>
                <c:pt idx="8">
                  <c:v>220.89939463822429</c:v>
                </c:pt>
                <c:pt idx="9">
                  <c:v>232.833669645431</c:v>
                </c:pt>
                <c:pt idx="10">
                  <c:v>223.20553473623519</c:v>
                </c:pt>
                <c:pt idx="11">
                  <c:v>223.60910925338709</c:v>
                </c:pt>
                <c:pt idx="12">
                  <c:v>223.81089651196319</c:v>
                </c:pt>
                <c:pt idx="13">
                  <c:v>219.89045834534451</c:v>
                </c:pt>
                <c:pt idx="14">
                  <c:v>220.78408763332379</c:v>
                </c:pt>
                <c:pt idx="15">
                  <c:v>211.27125972902729</c:v>
                </c:pt>
                <c:pt idx="16">
                  <c:v>216.77716921302971</c:v>
                </c:pt>
                <c:pt idx="17">
                  <c:v>214.09628134909201</c:v>
                </c:pt>
                <c:pt idx="18">
                  <c:v>213.77918708561549</c:v>
                </c:pt>
                <c:pt idx="19">
                  <c:v>224.90631305851841</c:v>
                </c:pt>
                <c:pt idx="20">
                  <c:v>224.64687229749211</c:v>
                </c:pt>
                <c:pt idx="21">
                  <c:v>208.2732776016143</c:v>
                </c:pt>
                <c:pt idx="22">
                  <c:v>206.02479100605359</c:v>
                </c:pt>
                <c:pt idx="23">
                  <c:v>216.54655520322851</c:v>
                </c:pt>
                <c:pt idx="24">
                  <c:v>201.55664456615739</c:v>
                </c:pt>
                <c:pt idx="25">
                  <c:v>208.04266359181321</c:v>
                </c:pt>
                <c:pt idx="26">
                  <c:v>194.98414528682619</c:v>
                </c:pt>
                <c:pt idx="27">
                  <c:v>194.2058230037475</c:v>
                </c:pt>
                <c:pt idx="28">
                  <c:v>205.90948400115309</c:v>
                </c:pt>
                <c:pt idx="29">
                  <c:v>202.88267512251369</c:v>
                </c:pt>
                <c:pt idx="30">
                  <c:v>201.06658979533009</c:v>
                </c:pt>
                <c:pt idx="31">
                  <c:v>206.68780628423181</c:v>
                </c:pt>
                <c:pt idx="32">
                  <c:v>192.76448544249061</c:v>
                </c:pt>
                <c:pt idx="33">
                  <c:v>203.28624963966561</c:v>
                </c:pt>
                <c:pt idx="34">
                  <c:v>206.6301527817815</c:v>
                </c:pt>
                <c:pt idx="35">
                  <c:v>204.29518593254539</c:v>
                </c:pt>
                <c:pt idx="36">
                  <c:v>207.81204958201221</c:v>
                </c:pt>
                <c:pt idx="37">
                  <c:v>221.64889017007781</c:v>
                </c:pt>
                <c:pt idx="38">
                  <c:v>221.67771692130299</c:v>
                </c:pt>
                <c:pt idx="39">
                  <c:v>209.13808013836839</c:v>
                </c:pt>
                <c:pt idx="40">
                  <c:v>205.53473623522629</c:v>
                </c:pt>
                <c:pt idx="41">
                  <c:v>199.164024214471</c:v>
                </c:pt>
                <c:pt idx="42">
                  <c:v>202.42144710291149</c:v>
                </c:pt>
                <c:pt idx="43">
                  <c:v>194.98414528682619</c:v>
                </c:pt>
                <c:pt idx="44">
                  <c:v>206.1689247621793</c:v>
                </c:pt>
                <c:pt idx="45">
                  <c:v>198.78927644854431</c:v>
                </c:pt>
                <c:pt idx="46">
                  <c:v>209.1092533871433</c:v>
                </c:pt>
                <c:pt idx="47">
                  <c:v>204.64110694724701</c:v>
                </c:pt>
                <c:pt idx="48">
                  <c:v>200.05765350245031</c:v>
                </c:pt>
                <c:pt idx="49">
                  <c:v>195.762467569905</c:v>
                </c:pt>
                <c:pt idx="50">
                  <c:v>186.48025367541081</c:v>
                </c:pt>
                <c:pt idx="51">
                  <c:v>187.11444220236379</c:v>
                </c:pt>
                <c:pt idx="52">
                  <c:v>183.7705390602479</c:v>
                </c:pt>
                <c:pt idx="53">
                  <c:v>180.10954165465549</c:v>
                </c:pt>
                <c:pt idx="54">
                  <c:v>168.20409339867399</c:v>
                </c:pt>
                <c:pt idx="55">
                  <c:v>170.97146151628709</c:v>
                </c:pt>
                <c:pt idx="56">
                  <c:v>163.79360046122801</c:v>
                </c:pt>
                <c:pt idx="57">
                  <c:v>163.01527817814929</c:v>
                </c:pt>
                <c:pt idx="58">
                  <c:v>177.80340155664459</c:v>
                </c:pt>
                <c:pt idx="59">
                  <c:v>167.71403862784621</c:v>
                </c:pt>
                <c:pt idx="60">
                  <c:v>161.4298068607668</c:v>
                </c:pt>
                <c:pt idx="61">
                  <c:v>155.981550879216</c:v>
                </c:pt>
                <c:pt idx="62">
                  <c:v>149.32257134620929</c:v>
                </c:pt>
                <c:pt idx="63">
                  <c:v>147.33352551167479</c:v>
                </c:pt>
                <c:pt idx="64">
                  <c:v>152.1475929662727</c:v>
                </c:pt>
                <c:pt idx="65">
                  <c:v>152.60882098587501</c:v>
                </c:pt>
                <c:pt idx="66">
                  <c:v>151.2827904295186</c:v>
                </c:pt>
                <c:pt idx="67">
                  <c:v>156.55808590371871</c:v>
                </c:pt>
                <c:pt idx="68">
                  <c:v>155.66445661573951</c:v>
                </c:pt>
                <c:pt idx="69">
                  <c:v>150.072066878063</c:v>
                </c:pt>
                <c:pt idx="70">
                  <c:v>150.4468146439896</c:v>
                </c:pt>
                <c:pt idx="71">
                  <c:v>147.62179302392619</c:v>
                </c:pt>
                <c:pt idx="72">
                  <c:v>145.4886134332661</c:v>
                </c:pt>
                <c:pt idx="73">
                  <c:v>144.24906313058511</c:v>
                </c:pt>
                <c:pt idx="74">
                  <c:v>153.0123955030268</c:v>
                </c:pt>
                <c:pt idx="75">
                  <c:v>148.80368982415641</c:v>
                </c:pt>
                <c:pt idx="76">
                  <c:v>148.7172095704814</c:v>
                </c:pt>
                <c:pt idx="77">
                  <c:v>146.35341597002019</c:v>
                </c:pt>
                <c:pt idx="78">
                  <c:v>140.50158547131741</c:v>
                </c:pt>
                <c:pt idx="79">
                  <c:v>139.66560968578841</c:v>
                </c:pt>
                <c:pt idx="80">
                  <c:v>139.14672816373599</c:v>
                </c:pt>
                <c:pt idx="81">
                  <c:v>137.56125684635339</c:v>
                </c:pt>
                <c:pt idx="82">
                  <c:v>133.8137791870856</c:v>
                </c:pt>
                <c:pt idx="83">
                  <c:v>128.8555779763621</c:v>
                </c:pt>
                <c:pt idx="84">
                  <c:v>131.5364658402998</c:v>
                </c:pt>
                <c:pt idx="85">
                  <c:v>125.51167483424619</c:v>
                </c:pt>
                <c:pt idx="86">
                  <c:v>123.1478812337849</c:v>
                </c:pt>
                <c:pt idx="87">
                  <c:v>119.71749783799361</c:v>
                </c:pt>
                <c:pt idx="88">
                  <c:v>125.28106082444511</c:v>
                </c:pt>
                <c:pt idx="89">
                  <c:v>125.8575958489478</c:v>
                </c:pt>
                <c:pt idx="90">
                  <c:v>123.1767079850101</c:v>
                </c:pt>
                <c:pt idx="91">
                  <c:v>121.04352839435001</c:v>
                </c:pt>
                <c:pt idx="92">
                  <c:v>111.6748342461805</c:v>
                </c:pt>
                <c:pt idx="93">
                  <c:v>112.30902277313351</c:v>
                </c:pt>
                <c:pt idx="94">
                  <c:v>120.4958201210724</c:v>
                </c:pt>
                <c:pt idx="95">
                  <c:v>118.5067742865379</c:v>
                </c:pt>
                <c:pt idx="96">
                  <c:v>109.51282790429519</c:v>
                </c:pt>
                <c:pt idx="97">
                  <c:v>107.985010089363</c:v>
                </c:pt>
                <c:pt idx="98">
                  <c:v>112.19371576823301</c:v>
                </c:pt>
                <c:pt idx="99">
                  <c:v>104.8717209570482</c:v>
                </c:pt>
                <c:pt idx="100">
                  <c:v>98.270394926490766</c:v>
                </c:pt>
                <c:pt idx="101">
                  <c:v>99.452291726722379</c:v>
                </c:pt>
                <c:pt idx="102">
                  <c:v>95.358893052751881</c:v>
                </c:pt>
                <c:pt idx="103">
                  <c:v>97.434419140962902</c:v>
                </c:pt>
                <c:pt idx="104">
                  <c:v>96.339002594407319</c:v>
                </c:pt>
                <c:pt idx="105">
                  <c:v>91.640242144710299</c:v>
                </c:pt>
                <c:pt idx="106">
                  <c:v>86.941481695012996</c:v>
                </c:pt>
                <c:pt idx="107">
                  <c:v>89.334102046698817</c:v>
                </c:pt>
                <c:pt idx="108">
                  <c:v>86.999135197463048</c:v>
                </c:pt>
                <c:pt idx="109">
                  <c:v>101.4125108100317</c:v>
                </c:pt>
                <c:pt idx="110">
                  <c:v>103.31507639089079</c:v>
                </c:pt>
                <c:pt idx="111">
                  <c:v>106.14009801095411</c:v>
                </c:pt>
                <c:pt idx="112">
                  <c:v>104.5834534447968</c:v>
                </c:pt>
                <c:pt idx="113">
                  <c:v>123.32084174113579</c:v>
                </c:pt>
                <c:pt idx="114">
                  <c:v>125.482848083021</c:v>
                </c:pt>
                <c:pt idx="115">
                  <c:v>127.3565869126549</c:v>
                </c:pt>
                <c:pt idx="116">
                  <c:v>136.89824156817531</c:v>
                </c:pt>
                <c:pt idx="117">
                  <c:v>133.46785817238401</c:v>
                </c:pt>
                <c:pt idx="118">
                  <c:v>125.0792735658691</c:v>
                </c:pt>
                <c:pt idx="119">
                  <c:v>117.7284520034592</c:v>
                </c:pt>
                <c:pt idx="120">
                  <c:v>115.1340443931969</c:v>
                </c:pt>
                <c:pt idx="121">
                  <c:v>123.95503026808881</c:v>
                </c:pt>
                <c:pt idx="122">
                  <c:v>136.78293456327481</c:v>
                </c:pt>
                <c:pt idx="123">
                  <c:v>136.14874603632171</c:v>
                </c:pt>
                <c:pt idx="124">
                  <c:v>132.0697607379648</c:v>
                </c:pt>
                <c:pt idx="125">
                  <c:v>121.50475641395219</c:v>
                </c:pt>
                <c:pt idx="126">
                  <c:v>122.7731334678582</c:v>
                </c:pt>
                <c:pt idx="127">
                  <c:v>121.38944940905159</c:v>
                </c:pt>
                <c:pt idx="128">
                  <c:v>124.4018449120784</c:v>
                </c:pt>
                <c:pt idx="129">
                  <c:v>127.688094551744</c:v>
                </c:pt>
                <c:pt idx="130">
                  <c:v>131.44998558662439</c:v>
                </c:pt>
                <c:pt idx="131">
                  <c:v>127.9475353127703</c:v>
                </c:pt>
                <c:pt idx="132">
                  <c:v>123.27760161429811</c:v>
                </c:pt>
                <c:pt idx="133">
                  <c:v>119.57336408186799</c:v>
                </c:pt>
                <c:pt idx="134">
                  <c:v>120.841741135774</c:v>
                </c:pt>
                <c:pt idx="135">
                  <c:v>116.3735946958778</c:v>
                </c:pt>
                <c:pt idx="136">
                  <c:v>116.73392908619201</c:v>
                </c:pt>
                <c:pt idx="137">
                  <c:v>110.2479100605362</c:v>
                </c:pt>
                <c:pt idx="138">
                  <c:v>115.14845776880949</c:v>
                </c:pt>
                <c:pt idx="139">
                  <c:v>113.1161718074373</c:v>
                </c:pt>
                <c:pt idx="140">
                  <c:v>107.7976362063996</c:v>
                </c:pt>
                <c:pt idx="141">
                  <c:v>104.6122801960219</c:v>
                </c:pt>
                <c:pt idx="142">
                  <c:v>107.9129432113001</c:v>
                </c:pt>
                <c:pt idx="143">
                  <c:v>99.49553185355893</c:v>
                </c:pt>
                <c:pt idx="144">
                  <c:v>108.2444508503892</c:v>
                </c:pt>
                <c:pt idx="145">
                  <c:v>108.86422600172961</c:v>
                </c:pt>
                <c:pt idx="146">
                  <c:v>111.2712597290286</c:v>
                </c:pt>
                <c:pt idx="147">
                  <c:v>109.46958777745751</c:v>
                </c:pt>
                <c:pt idx="148">
                  <c:v>109.6569616604209</c:v>
                </c:pt>
                <c:pt idx="149">
                  <c:v>124.1568175266647</c:v>
                </c:pt>
                <c:pt idx="150">
                  <c:v>110.23349668492359</c:v>
                </c:pt>
                <c:pt idx="151">
                  <c:v>106.4571922744307</c:v>
                </c:pt>
                <c:pt idx="152">
                  <c:v>105.77976362064</c:v>
                </c:pt>
                <c:pt idx="153">
                  <c:v>101.34044393196901</c:v>
                </c:pt>
                <c:pt idx="154">
                  <c:v>108.67685211876621</c:v>
                </c:pt>
                <c:pt idx="155">
                  <c:v>107.27875468434711</c:v>
                </c:pt>
                <c:pt idx="156">
                  <c:v>103.8195445373306</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3-246B-4D09-BBDC-F51812C65684}"/>
            </c:ext>
          </c:extLst>
        </c:ser>
        <c:ser>
          <c:idx val="15"/>
          <c:order val="4"/>
          <c:tx>
            <c:strRef>
              <c:f>Combined!$DM$1</c:f>
              <c:strCache>
                <c:ptCount val="1"/>
                <c:pt idx="0">
                  <c:v>Southern Co</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Combined!$DM$2:$DM$300</c:f>
              <c:numCache>
                <c:formatCode>General</c:formatCode>
                <c:ptCount val="299"/>
                <c:pt idx="0">
                  <c:v>131.59609120521171</c:v>
                </c:pt>
                <c:pt idx="1">
                  <c:v>133.58010068107799</c:v>
                </c:pt>
                <c:pt idx="2">
                  <c:v>142.4045010364228</c:v>
                </c:pt>
                <c:pt idx="3">
                  <c:v>151.61385845424931</c:v>
                </c:pt>
                <c:pt idx="4">
                  <c:v>154.57506662718379</c:v>
                </c:pt>
                <c:pt idx="5">
                  <c:v>145.51376961800409</c:v>
                </c:pt>
                <c:pt idx="6">
                  <c:v>142.90790642582169</c:v>
                </c:pt>
                <c:pt idx="7">
                  <c:v>141.9307077287533</c:v>
                </c:pt>
                <c:pt idx="8">
                  <c:v>141.78264732010661</c:v>
                </c:pt>
                <c:pt idx="9">
                  <c:v>149.866745632218</c:v>
                </c:pt>
                <c:pt idx="10">
                  <c:v>147.46816701214101</c:v>
                </c:pt>
                <c:pt idx="11">
                  <c:v>147.4089428486823</c:v>
                </c:pt>
                <c:pt idx="12">
                  <c:v>150.48859934853419</c:v>
                </c:pt>
                <c:pt idx="13">
                  <c:v>146.3725199881552</c:v>
                </c:pt>
                <c:pt idx="14">
                  <c:v>145.66183002665079</c:v>
                </c:pt>
                <c:pt idx="15">
                  <c:v>138.643766656796</c:v>
                </c:pt>
                <c:pt idx="16">
                  <c:v>152.70950547823509</c:v>
                </c:pt>
                <c:pt idx="17">
                  <c:v>151.90997927154271</c:v>
                </c:pt>
                <c:pt idx="18">
                  <c:v>151.99881551673079</c:v>
                </c:pt>
                <c:pt idx="19">
                  <c:v>158.4246372519988</c:v>
                </c:pt>
                <c:pt idx="20">
                  <c:v>158.80959431448031</c:v>
                </c:pt>
                <c:pt idx="21">
                  <c:v>146.40213206988449</c:v>
                </c:pt>
                <c:pt idx="22">
                  <c:v>148.35652946402129</c:v>
                </c:pt>
                <c:pt idx="23">
                  <c:v>153.18329878590461</c:v>
                </c:pt>
                <c:pt idx="24">
                  <c:v>142.67100977198689</c:v>
                </c:pt>
                <c:pt idx="25">
                  <c:v>144.86230381995861</c:v>
                </c:pt>
                <c:pt idx="26">
                  <c:v>138.55493041160801</c:v>
                </c:pt>
                <c:pt idx="27">
                  <c:v>131.89221202250519</c:v>
                </c:pt>
                <c:pt idx="28">
                  <c:v>133.55048859934851</c:v>
                </c:pt>
                <c:pt idx="29">
                  <c:v>132.36600533017469</c:v>
                </c:pt>
                <c:pt idx="30">
                  <c:v>128.54604678708921</c:v>
                </c:pt>
                <c:pt idx="31">
                  <c:v>132.45484157536271</c:v>
                </c:pt>
                <c:pt idx="32">
                  <c:v>124.074622445958</c:v>
                </c:pt>
                <c:pt idx="33">
                  <c:v>129.37518507551081</c:v>
                </c:pt>
                <c:pt idx="34">
                  <c:v>131.18152206100081</c:v>
                </c:pt>
                <c:pt idx="35">
                  <c:v>131.12229789754221</c:v>
                </c:pt>
                <c:pt idx="36">
                  <c:v>135.59372223867339</c:v>
                </c:pt>
                <c:pt idx="37">
                  <c:v>150.19247853124071</c:v>
                </c:pt>
                <c:pt idx="38">
                  <c:v>145.4249333728161</c:v>
                </c:pt>
                <c:pt idx="39">
                  <c:v>140.45010364228611</c:v>
                </c:pt>
                <c:pt idx="40">
                  <c:v>137.28161089724611</c:v>
                </c:pt>
                <c:pt idx="41">
                  <c:v>129.25673674859351</c:v>
                </c:pt>
                <c:pt idx="42">
                  <c:v>131.4776428782944</c:v>
                </c:pt>
                <c:pt idx="43">
                  <c:v>128.19070180633699</c:v>
                </c:pt>
                <c:pt idx="44">
                  <c:v>134.3796268877702</c:v>
                </c:pt>
                <c:pt idx="45">
                  <c:v>129.64169381107499</c:v>
                </c:pt>
                <c:pt idx="46">
                  <c:v>135.71217056559081</c:v>
                </c:pt>
                <c:pt idx="47">
                  <c:v>130.1154871187444</c:v>
                </c:pt>
                <c:pt idx="48">
                  <c:v>125.4071661237785</c:v>
                </c:pt>
                <c:pt idx="49">
                  <c:v>122.12022505182109</c:v>
                </c:pt>
                <c:pt idx="50">
                  <c:v>121.7352679893397</c:v>
                </c:pt>
                <c:pt idx="51">
                  <c:v>120.313888066331</c:v>
                </c:pt>
                <c:pt idx="52">
                  <c:v>121.14302635475271</c:v>
                </c:pt>
                <c:pt idx="53">
                  <c:v>121.9425525614451</c:v>
                </c:pt>
                <c:pt idx="54">
                  <c:v>123.2454841575362</c:v>
                </c:pt>
                <c:pt idx="55">
                  <c:v>132.7805744743855</c:v>
                </c:pt>
                <c:pt idx="56">
                  <c:v>130.678116671602</c:v>
                </c:pt>
                <c:pt idx="57">
                  <c:v>129.99703879182701</c:v>
                </c:pt>
                <c:pt idx="58">
                  <c:v>142.8190701806337</c:v>
                </c:pt>
                <c:pt idx="59">
                  <c:v>138.9398874740894</c:v>
                </c:pt>
                <c:pt idx="60">
                  <c:v>133.2839798637844</c:v>
                </c:pt>
                <c:pt idx="61">
                  <c:v>130.97423748889551</c:v>
                </c:pt>
                <c:pt idx="62">
                  <c:v>126.7693218833284</c:v>
                </c:pt>
                <c:pt idx="63">
                  <c:v>128.9606159313</c:v>
                </c:pt>
                <c:pt idx="64">
                  <c:v>138.70299082025471</c:v>
                </c:pt>
                <c:pt idx="65">
                  <c:v>136.48208469055371</c:v>
                </c:pt>
                <c:pt idx="66">
                  <c:v>134.23156647912339</c:v>
                </c:pt>
                <c:pt idx="67">
                  <c:v>142.5821735267989</c:v>
                </c:pt>
                <c:pt idx="68">
                  <c:v>137.10393840686999</c:v>
                </c:pt>
                <c:pt idx="69">
                  <c:v>135.9490672194255</c:v>
                </c:pt>
                <c:pt idx="70">
                  <c:v>136.03790346461361</c:v>
                </c:pt>
                <c:pt idx="71">
                  <c:v>133.04708320994959</c:v>
                </c:pt>
                <c:pt idx="72">
                  <c:v>130.85578916197801</c:v>
                </c:pt>
                <c:pt idx="73">
                  <c:v>134.9126443588984</c:v>
                </c:pt>
                <c:pt idx="74">
                  <c:v>137.07432632514059</c:v>
                </c:pt>
                <c:pt idx="75">
                  <c:v>130.02665087355641</c:v>
                </c:pt>
                <c:pt idx="76">
                  <c:v>127.924193070773</c:v>
                </c:pt>
                <c:pt idx="77">
                  <c:v>125.4663902872372</c:v>
                </c:pt>
                <c:pt idx="78">
                  <c:v>122.4755700325732</c:v>
                </c:pt>
                <c:pt idx="79">
                  <c:v>117.0861711578324</c:v>
                </c:pt>
                <c:pt idx="80">
                  <c:v>119.57358602309741</c:v>
                </c:pt>
                <c:pt idx="81">
                  <c:v>118.68522357121709</c:v>
                </c:pt>
                <c:pt idx="82">
                  <c:v>115.6055670713651</c:v>
                </c:pt>
                <c:pt idx="83">
                  <c:v>112.851643470536</c:v>
                </c:pt>
                <c:pt idx="84">
                  <c:v>112.851643470536</c:v>
                </c:pt>
                <c:pt idx="85">
                  <c:v>111.40065146579801</c:v>
                </c:pt>
                <c:pt idx="86">
                  <c:v>113.2069884512881</c:v>
                </c:pt>
                <c:pt idx="87">
                  <c:v>111.69677228309151</c:v>
                </c:pt>
                <c:pt idx="88">
                  <c:v>112.1409535090317</c:v>
                </c:pt>
                <c:pt idx="89">
                  <c:v>110.2753923600829</c:v>
                </c:pt>
                <c:pt idx="90">
                  <c:v>108.6467278649689</c:v>
                </c:pt>
                <c:pt idx="91">
                  <c:v>104.619484749778</c:v>
                </c:pt>
                <c:pt idx="92">
                  <c:v>98.549007995262102</c:v>
                </c:pt>
                <c:pt idx="93">
                  <c:v>96.83150725496003</c:v>
                </c:pt>
                <c:pt idx="94">
                  <c:v>102.3393544566183</c:v>
                </c:pt>
                <c:pt idx="95">
                  <c:v>98.193663014509909</c:v>
                </c:pt>
                <c:pt idx="96">
                  <c:v>94.077583654130876</c:v>
                </c:pt>
                <c:pt idx="97">
                  <c:v>94.758661533905808</c:v>
                </c:pt>
                <c:pt idx="98">
                  <c:v>98.667456322179348</c:v>
                </c:pt>
                <c:pt idx="99">
                  <c:v>95.025170269469257</c:v>
                </c:pt>
                <c:pt idx="100">
                  <c:v>92.360082913827853</c:v>
                </c:pt>
                <c:pt idx="101">
                  <c:v>93.781462836837349</c:v>
                </c:pt>
                <c:pt idx="102">
                  <c:v>92.389694995558173</c:v>
                </c:pt>
                <c:pt idx="103">
                  <c:v>92.9819366301451</c:v>
                </c:pt>
                <c:pt idx="104">
                  <c:v>92.271246668640799</c:v>
                </c:pt>
                <c:pt idx="105">
                  <c:v>84.127924193070768</c:v>
                </c:pt>
                <c:pt idx="106">
                  <c:v>85.519692034350001</c:v>
                </c:pt>
                <c:pt idx="107">
                  <c:v>90.672194255255718</c:v>
                </c:pt>
                <c:pt idx="108">
                  <c:v>89.754219721646507</c:v>
                </c:pt>
                <c:pt idx="109">
                  <c:v>99.052413384660909</c:v>
                </c:pt>
                <c:pt idx="110">
                  <c:v>109.5647023985786</c:v>
                </c:pt>
                <c:pt idx="111">
                  <c:v>107.5510808409831</c:v>
                </c:pt>
                <c:pt idx="112">
                  <c:v>101.6878886585727</c:v>
                </c:pt>
                <c:pt idx="113">
                  <c:v>111.6079360379034</c:v>
                </c:pt>
                <c:pt idx="114">
                  <c:v>111.0749185667752</c:v>
                </c:pt>
                <c:pt idx="115">
                  <c:v>104.79715724015399</c:v>
                </c:pt>
                <c:pt idx="116">
                  <c:v>103.4053893988747</c:v>
                </c:pt>
                <c:pt idx="117">
                  <c:v>107.195735860231</c:v>
                </c:pt>
                <c:pt idx="118">
                  <c:v>110.24578027835349</c:v>
                </c:pt>
                <c:pt idx="119">
                  <c:v>105.4486230381996</c:v>
                </c:pt>
                <c:pt idx="120">
                  <c:v>102.2505182114302</c:v>
                </c:pt>
                <c:pt idx="121">
                  <c:v>107.68433520876511</c:v>
                </c:pt>
                <c:pt idx="122">
                  <c:v>114.7468167012141</c:v>
                </c:pt>
                <c:pt idx="123">
                  <c:v>111.40065146579801</c:v>
                </c:pt>
                <c:pt idx="124">
                  <c:v>108.5578916197808</c:v>
                </c:pt>
                <c:pt idx="125">
                  <c:v>107.4326325140657</c:v>
                </c:pt>
                <c:pt idx="126">
                  <c:v>105.09327805744741</c:v>
                </c:pt>
                <c:pt idx="127">
                  <c:v>99.615042937517842</c:v>
                </c:pt>
                <c:pt idx="128">
                  <c:v>101.539828249926</c:v>
                </c:pt>
                <c:pt idx="129">
                  <c:v>106.6331063073734</c:v>
                </c:pt>
                <c:pt idx="130">
                  <c:v>111.9040568551969</c:v>
                </c:pt>
                <c:pt idx="131">
                  <c:v>108.52827953805151</c:v>
                </c:pt>
                <c:pt idx="132">
                  <c:v>106.0112525910571</c:v>
                </c:pt>
                <c:pt idx="133">
                  <c:v>108.1729345572993</c:v>
                </c:pt>
                <c:pt idx="134">
                  <c:v>109.1501332543678</c:v>
                </c:pt>
                <c:pt idx="135">
                  <c:v>107.3437962688777</c:v>
                </c:pt>
                <c:pt idx="136">
                  <c:v>107.78797749481799</c:v>
                </c:pt>
                <c:pt idx="137">
                  <c:v>102.043233639325</c:v>
                </c:pt>
                <c:pt idx="138">
                  <c:v>101.4806040864673</c:v>
                </c:pt>
                <c:pt idx="139">
                  <c:v>100.0296120817293</c:v>
                </c:pt>
                <c:pt idx="140">
                  <c:v>94.906721942552508</c:v>
                </c:pt>
                <c:pt idx="141">
                  <c:v>94.669825288717803</c:v>
                </c:pt>
                <c:pt idx="142">
                  <c:v>95.439739413680144</c:v>
                </c:pt>
                <c:pt idx="143">
                  <c:v>97.038791827064486</c:v>
                </c:pt>
                <c:pt idx="144">
                  <c:v>100.76991412496299</c:v>
                </c:pt>
                <c:pt idx="145">
                  <c:v>103.0500444181226</c:v>
                </c:pt>
                <c:pt idx="146">
                  <c:v>102.2505182114302</c:v>
                </c:pt>
                <c:pt idx="147">
                  <c:v>102.78353568255849</c:v>
                </c:pt>
                <c:pt idx="148">
                  <c:v>103.6126739709802</c:v>
                </c:pt>
                <c:pt idx="149">
                  <c:v>105.8928042641398</c:v>
                </c:pt>
                <c:pt idx="150">
                  <c:v>101.8655611489488</c:v>
                </c:pt>
                <c:pt idx="151">
                  <c:v>103.6126739709802</c:v>
                </c:pt>
                <c:pt idx="152">
                  <c:v>102.66508735564111</c:v>
                </c:pt>
                <c:pt idx="153">
                  <c:v>100.5330174711282</c:v>
                </c:pt>
                <c:pt idx="154">
                  <c:v>97.571809298193656</c:v>
                </c:pt>
                <c:pt idx="155">
                  <c:v>94.255256144506518</c:v>
                </c:pt>
                <c:pt idx="156">
                  <c:v>95.114006514657618</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4-246B-4D09-BBDC-F51812C65684}"/>
            </c:ext>
          </c:extLst>
        </c:ser>
        <c:ser>
          <c:idx val="16"/>
          <c:order val="5"/>
          <c:tx>
            <c:strRef>
              <c:f>Combined!$DN$1</c:f>
              <c:strCache>
                <c:ptCount val="1"/>
                <c:pt idx="0">
                  <c:v>Exelon Corp</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Combined!$DN$2:$DN$300</c:f>
              <c:numCache>
                <c:formatCode>General</c:formatCode>
                <c:ptCount val="299"/>
                <c:pt idx="0">
                  <c:v>84.9491525423729</c:v>
                </c:pt>
                <c:pt idx="1">
                  <c:v>87.028248587570218</c:v>
                </c:pt>
                <c:pt idx="2">
                  <c:v>89.062146892654084</c:v>
                </c:pt>
                <c:pt idx="3">
                  <c:v>94.259887005649347</c:v>
                </c:pt>
                <c:pt idx="4">
                  <c:v>90.870056497175142</c:v>
                </c:pt>
                <c:pt idx="5">
                  <c:v>85.129943502823735</c:v>
                </c:pt>
                <c:pt idx="6">
                  <c:v>85.581920903954781</c:v>
                </c:pt>
                <c:pt idx="7">
                  <c:v>86.644067796610173</c:v>
                </c:pt>
                <c:pt idx="8">
                  <c:v>81.514124293785301</c:v>
                </c:pt>
                <c:pt idx="9">
                  <c:v>82.056497175140919</c:v>
                </c:pt>
                <c:pt idx="10">
                  <c:v>78.259887005649347</c:v>
                </c:pt>
                <c:pt idx="11">
                  <c:v>81.31073446327683</c:v>
                </c:pt>
                <c:pt idx="12">
                  <c:v>82.960451977401078</c:v>
                </c:pt>
                <c:pt idx="13">
                  <c:v>81.084745762711748</c:v>
                </c:pt>
                <c:pt idx="14">
                  <c:v>80.203389830507845</c:v>
                </c:pt>
                <c:pt idx="15">
                  <c:v>73.468926553672304</c:v>
                </c:pt>
                <c:pt idx="16">
                  <c:v>76.994350282485883</c:v>
                </c:pt>
                <c:pt idx="17">
                  <c:v>75.2316384180791</c:v>
                </c:pt>
                <c:pt idx="18">
                  <c:v>76.836158192089357</c:v>
                </c:pt>
                <c:pt idx="19">
                  <c:v>84.248587570620757</c:v>
                </c:pt>
                <c:pt idx="20">
                  <c:v>82.169491525423027</c:v>
                </c:pt>
                <c:pt idx="21">
                  <c:v>77.446327683615905</c:v>
                </c:pt>
                <c:pt idx="22">
                  <c:v>79.299435028248595</c:v>
                </c:pt>
                <c:pt idx="23">
                  <c:v>81.039548022598112</c:v>
                </c:pt>
                <c:pt idx="24">
                  <c:v>71.163841807908696</c:v>
                </c:pt>
                <c:pt idx="25">
                  <c:v>66.824858757061222</c:v>
                </c:pt>
                <c:pt idx="26">
                  <c:v>62.757062146892643</c:v>
                </c:pt>
                <c:pt idx="27">
                  <c:v>61.7175141242938</c:v>
                </c:pt>
                <c:pt idx="28">
                  <c:v>63.096045197740096</c:v>
                </c:pt>
                <c:pt idx="29">
                  <c:v>67.118644067796609</c:v>
                </c:pt>
                <c:pt idx="30">
                  <c:v>69.514124293785315</c:v>
                </c:pt>
                <c:pt idx="31">
                  <c:v>72.519774011299248</c:v>
                </c:pt>
                <c:pt idx="32">
                  <c:v>71.005649717513819</c:v>
                </c:pt>
                <c:pt idx="33">
                  <c:v>76.451977401129938</c:v>
                </c:pt>
                <c:pt idx="34">
                  <c:v>76.881355932203348</c:v>
                </c:pt>
                <c:pt idx="35">
                  <c:v>75.954802259887003</c:v>
                </c:pt>
                <c:pt idx="36">
                  <c:v>76.655367231637655</c:v>
                </c:pt>
                <c:pt idx="37">
                  <c:v>81.446327683615905</c:v>
                </c:pt>
                <c:pt idx="38">
                  <c:v>83.79661016949153</c:v>
                </c:pt>
                <c:pt idx="39">
                  <c:v>81.740112994350298</c:v>
                </c:pt>
                <c:pt idx="40">
                  <c:v>82.689265536722544</c:v>
                </c:pt>
                <c:pt idx="41">
                  <c:v>77.039548022598112</c:v>
                </c:pt>
                <c:pt idx="42">
                  <c:v>75.525423728813564</c:v>
                </c:pt>
                <c:pt idx="43">
                  <c:v>70.237288135592948</c:v>
                </c:pt>
                <c:pt idx="44">
                  <c:v>82.440677966101703</c:v>
                </c:pt>
                <c:pt idx="45">
                  <c:v>83.231638418079086</c:v>
                </c:pt>
                <c:pt idx="46">
                  <c:v>79.163841807908696</c:v>
                </c:pt>
                <c:pt idx="47">
                  <c:v>75.841807909604512</c:v>
                </c:pt>
                <c:pt idx="48">
                  <c:v>68.723163841808002</c:v>
                </c:pt>
                <c:pt idx="49">
                  <c:v>65.536723163841799</c:v>
                </c:pt>
                <c:pt idx="50">
                  <c:v>61.898305084745772</c:v>
                </c:pt>
                <c:pt idx="51">
                  <c:v>60.813559322033903</c:v>
                </c:pt>
                <c:pt idx="52">
                  <c:v>64.497175141243005</c:v>
                </c:pt>
                <c:pt idx="53">
                  <c:v>66.983050847457548</c:v>
                </c:pt>
                <c:pt idx="54">
                  <c:v>68.903954802259648</c:v>
                </c:pt>
                <c:pt idx="55">
                  <c:v>69.129943502823735</c:v>
                </c:pt>
                <c:pt idx="56">
                  <c:v>69.785310734462612</c:v>
                </c:pt>
                <c:pt idx="57">
                  <c:v>70.824858757061222</c:v>
                </c:pt>
                <c:pt idx="58">
                  <c:v>84.7683615819209</c:v>
                </c:pt>
                <c:pt idx="59">
                  <c:v>77.920903954802299</c:v>
                </c:pt>
                <c:pt idx="60">
                  <c:v>70.033898305083753</c:v>
                </c:pt>
                <c:pt idx="61">
                  <c:v>71.050847457626091</c:v>
                </c:pt>
                <c:pt idx="62">
                  <c:v>67.209039548022602</c:v>
                </c:pt>
                <c:pt idx="63">
                  <c:v>68.293785310733554</c:v>
                </c:pt>
                <c:pt idx="64">
                  <c:v>80.858757062146054</c:v>
                </c:pt>
                <c:pt idx="65">
                  <c:v>80.406779661016955</c:v>
                </c:pt>
                <c:pt idx="66">
                  <c:v>82.418079096045204</c:v>
                </c:pt>
                <c:pt idx="67">
                  <c:v>88.406779661016955</c:v>
                </c:pt>
                <c:pt idx="68">
                  <c:v>85.016949152542352</c:v>
                </c:pt>
                <c:pt idx="69">
                  <c:v>83.570621468926547</c:v>
                </c:pt>
                <c:pt idx="70">
                  <c:v>88.158192090395147</c:v>
                </c:pt>
                <c:pt idx="71">
                  <c:v>88.610169491525426</c:v>
                </c:pt>
                <c:pt idx="72">
                  <c:v>88.293785310733554</c:v>
                </c:pt>
                <c:pt idx="73">
                  <c:v>89.898305084745772</c:v>
                </c:pt>
                <c:pt idx="74">
                  <c:v>98.011299435028306</c:v>
                </c:pt>
                <c:pt idx="75">
                  <c:v>100.135593220339</c:v>
                </c:pt>
                <c:pt idx="76">
                  <c:v>100.31638418079091</c:v>
                </c:pt>
                <c:pt idx="77">
                  <c:v>96.293785310733554</c:v>
                </c:pt>
                <c:pt idx="78">
                  <c:v>97.446327683615905</c:v>
                </c:pt>
                <c:pt idx="79">
                  <c:v>99.593220338983045</c:v>
                </c:pt>
                <c:pt idx="80">
                  <c:v>96.81355932203391</c:v>
                </c:pt>
                <c:pt idx="81">
                  <c:v>94.576271186439755</c:v>
                </c:pt>
                <c:pt idx="82">
                  <c:v>95.299435028248595</c:v>
                </c:pt>
                <c:pt idx="83">
                  <c:v>93.197740112993088</c:v>
                </c:pt>
                <c:pt idx="84">
                  <c:v>94.372881355931</c:v>
                </c:pt>
                <c:pt idx="85">
                  <c:v>96.067796610169481</c:v>
                </c:pt>
                <c:pt idx="86">
                  <c:v>94.101694915254242</c:v>
                </c:pt>
                <c:pt idx="87">
                  <c:v>88.971751412428176</c:v>
                </c:pt>
                <c:pt idx="88">
                  <c:v>92.248587570620757</c:v>
                </c:pt>
                <c:pt idx="89">
                  <c:v>96.225988700563761</c:v>
                </c:pt>
                <c:pt idx="90">
                  <c:v>92.022598870055333</c:v>
                </c:pt>
                <c:pt idx="91">
                  <c:v>94.531073446327696</c:v>
                </c:pt>
                <c:pt idx="92">
                  <c:v>85.807909604519807</c:v>
                </c:pt>
                <c:pt idx="93">
                  <c:v>87.2316384180791</c:v>
                </c:pt>
                <c:pt idx="94">
                  <c:v>98.508474576270558</c:v>
                </c:pt>
                <c:pt idx="95">
                  <c:v>99.005649717513819</c:v>
                </c:pt>
                <c:pt idx="96">
                  <c:v>97.853107344632548</c:v>
                </c:pt>
                <c:pt idx="97">
                  <c:v>103.0960451977401</c:v>
                </c:pt>
                <c:pt idx="98">
                  <c:v>110.4406779661017</c:v>
                </c:pt>
                <c:pt idx="99">
                  <c:v>108.88135593220341</c:v>
                </c:pt>
                <c:pt idx="100">
                  <c:v>106.1242937853108</c:v>
                </c:pt>
                <c:pt idx="101">
                  <c:v>112.135593220339</c:v>
                </c:pt>
                <c:pt idx="102">
                  <c:v>113.03954802259889</c:v>
                </c:pt>
                <c:pt idx="103">
                  <c:v>114.93785310734469</c:v>
                </c:pt>
                <c:pt idx="104">
                  <c:v>115.72881355932201</c:v>
                </c:pt>
                <c:pt idx="105">
                  <c:v>108.49717514124301</c:v>
                </c:pt>
                <c:pt idx="106">
                  <c:v>104.2485875706215</c:v>
                </c:pt>
                <c:pt idx="107">
                  <c:v>102.57627118644071</c:v>
                </c:pt>
                <c:pt idx="108">
                  <c:v>106.7118644067797</c:v>
                </c:pt>
                <c:pt idx="109">
                  <c:v>122.5310734463277</c:v>
                </c:pt>
                <c:pt idx="110">
                  <c:v>125.6723163841808</c:v>
                </c:pt>
                <c:pt idx="111">
                  <c:v>127.0282485875706</c:v>
                </c:pt>
                <c:pt idx="112">
                  <c:v>122.57627118644071</c:v>
                </c:pt>
                <c:pt idx="113">
                  <c:v>141.5141242937853</c:v>
                </c:pt>
                <c:pt idx="114">
                  <c:v>171.6610169491525</c:v>
                </c:pt>
                <c:pt idx="115">
                  <c:v>177.67231638418079</c:v>
                </c:pt>
                <c:pt idx="116">
                  <c:v>203.2994350282485</c:v>
                </c:pt>
                <c:pt idx="117">
                  <c:v>198.87005649717511</c:v>
                </c:pt>
                <c:pt idx="118">
                  <c:v>193.175141242938</c:v>
                </c:pt>
                <c:pt idx="119">
                  <c:v>183.6610169491525</c:v>
                </c:pt>
                <c:pt idx="120">
                  <c:v>169.15254237288141</c:v>
                </c:pt>
                <c:pt idx="121">
                  <c:v>171.97740112994339</c:v>
                </c:pt>
                <c:pt idx="122">
                  <c:v>184.49717514124291</c:v>
                </c:pt>
                <c:pt idx="123">
                  <c:v>183.20903954802259</c:v>
                </c:pt>
                <c:pt idx="124">
                  <c:v>187.0734463276836</c:v>
                </c:pt>
                <c:pt idx="125">
                  <c:v>170.30508474576271</c:v>
                </c:pt>
                <c:pt idx="126">
                  <c:v>159.70621468926549</c:v>
                </c:pt>
                <c:pt idx="127">
                  <c:v>158.5310734463277</c:v>
                </c:pt>
                <c:pt idx="128">
                  <c:v>164.06779661016949</c:v>
                </c:pt>
                <c:pt idx="129">
                  <c:v>176.27118644067801</c:v>
                </c:pt>
                <c:pt idx="130">
                  <c:v>170.4180790960452</c:v>
                </c:pt>
                <c:pt idx="131">
                  <c:v>155.27683615819211</c:v>
                </c:pt>
                <c:pt idx="132">
                  <c:v>148.99435028248601</c:v>
                </c:pt>
                <c:pt idx="133">
                  <c:v>135.57062146892659</c:v>
                </c:pt>
                <c:pt idx="134">
                  <c:v>139.86440677966101</c:v>
                </c:pt>
                <c:pt idx="135">
                  <c:v>137.24293785310729</c:v>
                </c:pt>
                <c:pt idx="136">
                  <c:v>140.06779661016949</c:v>
                </c:pt>
                <c:pt idx="137">
                  <c:v>136.813559322034</c:v>
                </c:pt>
                <c:pt idx="138">
                  <c:v>137.80790960451981</c:v>
                </c:pt>
                <c:pt idx="139">
                  <c:v>130.84745762711859</c:v>
                </c:pt>
                <c:pt idx="140">
                  <c:v>128.42937853107341</c:v>
                </c:pt>
                <c:pt idx="141">
                  <c:v>127.93220338983051</c:v>
                </c:pt>
                <c:pt idx="142">
                  <c:v>122.0338983050847</c:v>
                </c:pt>
                <c:pt idx="143">
                  <c:v>119.54802259887011</c:v>
                </c:pt>
                <c:pt idx="144">
                  <c:v>129.06214689265539</c:v>
                </c:pt>
                <c:pt idx="145">
                  <c:v>129.76271186440681</c:v>
                </c:pt>
                <c:pt idx="146">
                  <c:v>120.09039548022599</c:v>
                </c:pt>
                <c:pt idx="147">
                  <c:v>117.60451977401129</c:v>
                </c:pt>
                <c:pt idx="148">
                  <c:v>117.5819209039548</c:v>
                </c:pt>
                <c:pt idx="149">
                  <c:v>120.7683615819209</c:v>
                </c:pt>
                <c:pt idx="150">
                  <c:v>121.78531073446329</c:v>
                </c:pt>
                <c:pt idx="151">
                  <c:v>120.949152542373</c:v>
                </c:pt>
                <c:pt idx="152">
                  <c:v>116</c:v>
                </c:pt>
                <c:pt idx="153">
                  <c:v>105.8757062146892</c:v>
                </c:pt>
                <c:pt idx="154">
                  <c:v>111.864406779661</c:v>
                </c:pt>
                <c:pt idx="155">
                  <c:v>103.70621468926559</c:v>
                </c:pt>
                <c:pt idx="156">
                  <c:v>102.5084745762712</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5-246B-4D09-BBDC-F51812C65684}"/>
            </c:ext>
          </c:extLst>
        </c:ser>
        <c:ser>
          <c:idx val="17"/>
          <c:order val="6"/>
          <c:tx>
            <c:strRef>
              <c:f>Combined!$DO$1</c:f>
              <c:strCache>
                <c:ptCount val="1"/>
                <c:pt idx="0">
                  <c:v>American Electric Power</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Combined!$DO$2:$DO$300</c:f>
              <c:numCache>
                <c:formatCode>General</c:formatCode>
                <c:ptCount val="299"/>
                <c:pt idx="0">
                  <c:v>192.73758865248229</c:v>
                </c:pt>
                <c:pt idx="1">
                  <c:v>195.12056737588651</c:v>
                </c:pt>
                <c:pt idx="2">
                  <c:v>208.70921985815599</c:v>
                </c:pt>
                <c:pt idx="3">
                  <c:v>220.22695035461001</c:v>
                </c:pt>
                <c:pt idx="4">
                  <c:v>211.0921985815603</c:v>
                </c:pt>
                <c:pt idx="5">
                  <c:v>199.26241134751771</c:v>
                </c:pt>
                <c:pt idx="6">
                  <c:v>208.87943262411341</c:v>
                </c:pt>
                <c:pt idx="7">
                  <c:v>200.11347517730499</c:v>
                </c:pt>
                <c:pt idx="8">
                  <c:v>197.0780141843972</c:v>
                </c:pt>
                <c:pt idx="9">
                  <c:v>203.63120567375881</c:v>
                </c:pt>
                <c:pt idx="10">
                  <c:v>192.42553191489361</c:v>
                </c:pt>
                <c:pt idx="11">
                  <c:v>190.4397163120567</c:v>
                </c:pt>
                <c:pt idx="12">
                  <c:v>189.98581560283699</c:v>
                </c:pt>
                <c:pt idx="13">
                  <c:v>181.73049645390071</c:v>
                </c:pt>
                <c:pt idx="14">
                  <c:v>178.6099290780142</c:v>
                </c:pt>
                <c:pt idx="15">
                  <c:v>167.51773049645399</c:v>
                </c:pt>
                <c:pt idx="16">
                  <c:v>183.94326241134701</c:v>
                </c:pt>
                <c:pt idx="17">
                  <c:v>182.1560283687943</c:v>
                </c:pt>
                <c:pt idx="18">
                  <c:v>183.17730496453899</c:v>
                </c:pt>
                <c:pt idx="19">
                  <c:v>196.595744680851</c:v>
                </c:pt>
                <c:pt idx="20">
                  <c:v>198.8368794326241</c:v>
                </c:pt>
                <c:pt idx="21">
                  <c:v>183.63120567375881</c:v>
                </c:pt>
                <c:pt idx="22">
                  <c:v>180.1418439716312</c:v>
                </c:pt>
                <c:pt idx="23">
                  <c:v>188.3687943262411</c:v>
                </c:pt>
                <c:pt idx="24">
                  <c:v>175.17730496453899</c:v>
                </c:pt>
                <c:pt idx="25">
                  <c:v>172.96453900709221</c:v>
                </c:pt>
                <c:pt idx="26">
                  <c:v>165.3049645390071</c:v>
                </c:pt>
                <c:pt idx="27">
                  <c:v>158.89361702127661</c:v>
                </c:pt>
                <c:pt idx="28">
                  <c:v>160.70921985815599</c:v>
                </c:pt>
                <c:pt idx="29">
                  <c:v>161.3049645390071</c:v>
                </c:pt>
                <c:pt idx="30">
                  <c:v>154.01418439716309</c:v>
                </c:pt>
                <c:pt idx="31">
                  <c:v>160.48226950354609</c:v>
                </c:pt>
                <c:pt idx="32">
                  <c:v>150.26950354609929</c:v>
                </c:pt>
                <c:pt idx="33">
                  <c:v>159.68794326241141</c:v>
                </c:pt>
                <c:pt idx="34">
                  <c:v>161.33333333333329</c:v>
                </c:pt>
                <c:pt idx="35">
                  <c:v>159.57446808510639</c:v>
                </c:pt>
                <c:pt idx="36">
                  <c:v>163.34751773049649</c:v>
                </c:pt>
                <c:pt idx="37">
                  <c:v>178.18439716312059</c:v>
                </c:pt>
                <c:pt idx="38">
                  <c:v>172.2553191489362</c:v>
                </c:pt>
                <c:pt idx="39">
                  <c:v>163.2624113475178</c:v>
                </c:pt>
                <c:pt idx="40">
                  <c:v>165.50354609929079</c:v>
                </c:pt>
                <c:pt idx="41">
                  <c:v>148.11347517730491</c:v>
                </c:pt>
                <c:pt idx="42">
                  <c:v>152.340425531915</c:v>
                </c:pt>
                <c:pt idx="43">
                  <c:v>147.48936170212761</c:v>
                </c:pt>
                <c:pt idx="44">
                  <c:v>158.21276595744681</c:v>
                </c:pt>
                <c:pt idx="45">
                  <c:v>151.34751773049649</c:v>
                </c:pt>
                <c:pt idx="46">
                  <c:v>152.65248226950351</c:v>
                </c:pt>
                <c:pt idx="47">
                  <c:v>143.71631205673759</c:v>
                </c:pt>
                <c:pt idx="48">
                  <c:v>142.41134751773049</c:v>
                </c:pt>
                <c:pt idx="49">
                  <c:v>138.46808510638289</c:v>
                </c:pt>
                <c:pt idx="50">
                  <c:v>132.595744680851</c:v>
                </c:pt>
                <c:pt idx="51">
                  <c:v>133.50354609929079</c:v>
                </c:pt>
                <c:pt idx="52">
                  <c:v>132.87943262411349</c:v>
                </c:pt>
                <c:pt idx="53">
                  <c:v>122.97872340425531</c:v>
                </c:pt>
                <c:pt idx="54">
                  <c:v>121.41843971631209</c:v>
                </c:pt>
                <c:pt idx="55">
                  <c:v>131.48936170212761</c:v>
                </c:pt>
                <c:pt idx="56">
                  <c:v>127.0354609929078</c:v>
                </c:pt>
                <c:pt idx="57">
                  <c:v>129.98581560283699</c:v>
                </c:pt>
                <c:pt idx="58">
                  <c:v>145.9007092198581</c:v>
                </c:pt>
                <c:pt idx="59">
                  <c:v>137.9574468085107</c:v>
                </c:pt>
                <c:pt idx="60">
                  <c:v>132.73758865248229</c:v>
                </c:pt>
                <c:pt idx="61">
                  <c:v>128.48226950354609</c:v>
                </c:pt>
                <c:pt idx="62">
                  <c:v>121.0780141843972</c:v>
                </c:pt>
                <c:pt idx="63">
                  <c:v>120.9929078014184</c:v>
                </c:pt>
                <c:pt idx="64">
                  <c:v>126.0709219858156</c:v>
                </c:pt>
                <c:pt idx="65">
                  <c:v>124.65248226950349</c:v>
                </c:pt>
                <c:pt idx="66">
                  <c:v>121.9574468085106</c:v>
                </c:pt>
                <c:pt idx="67">
                  <c:v>119.8297872340425</c:v>
                </c:pt>
                <c:pt idx="68">
                  <c:v>113.1914893617021</c:v>
                </c:pt>
                <c:pt idx="69">
                  <c:v>109.24822695035461</c:v>
                </c:pt>
                <c:pt idx="70">
                  <c:v>110.18439716312059</c:v>
                </c:pt>
                <c:pt idx="71">
                  <c:v>109.44680851063831</c:v>
                </c:pt>
                <c:pt idx="72">
                  <c:v>106.6950354609929</c:v>
                </c:pt>
                <c:pt idx="73">
                  <c:v>112.2269503546099</c:v>
                </c:pt>
                <c:pt idx="74">
                  <c:v>117.1914893617022</c:v>
                </c:pt>
                <c:pt idx="75">
                  <c:v>112.5673758865248</c:v>
                </c:pt>
                <c:pt idx="76">
                  <c:v>111.4326241134752</c:v>
                </c:pt>
                <c:pt idx="77">
                  <c:v>107.8581560283688</c:v>
                </c:pt>
                <c:pt idx="78">
                  <c:v>109.5886524822695</c:v>
                </c:pt>
                <c:pt idx="79">
                  <c:v>104.5673758865248</c:v>
                </c:pt>
                <c:pt idx="80">
                  <c:v>106.8936170212766</c:v>
                </c:pt>
                <c:pt idx="81">
                  <c:v>108.3687943262411</c:v>
                </c:pt>
                <c:pt idx="82">
                  <c:v>103.4893617021277</c:v>
                </c:pt>
                <c:pt idx="83">
                  <c:v>99.687943262411352</c:v>
                </c:pt>
                <c:pt idx="84">
                  <c:v>101.5035460992908</c:v>
                </c:pt>
                <c:pt idx="85">
                  <c:v>101.21985815602839</c:v>
                </c:pt>
                <c:pt idx="86">
                  <c:v>102.0709219858156</c:v>
                </c:pt>
                <c:pt idx="87">
                  <c:v>100.9929078014185</c:v>
                </c:pt>
                <c:pt idx="88">
                  <c:v>106.21276595744681</c:v>
                </c:pt>
                <c:pt idx="89">
                  <c:v>102.78014184397161</c:v>
                </c:pt>
                <c:pt idx="90">
                  <c:v>100.45390070921999</c:v>
                </c:pt>
                <c:pt idx="91">
                  <c:v>102.0709219858156</c:v>
                </c:pt>
                <c:pt idx="92">
                  <c:v>91.631205673758856</c:v>
                </c:pt>
                <c:pt idx="93">
                  <c:v>90.666666666666671</c:v>
                </c:pt>
                <c:pt idx="94">
                  <c:v>97.304964539007102</c:v>
                </c:pt>
                <c:pt idx="95">
                  <c:v>96.964539007092199</c:v>
                </c:pt>
                <c:pt idx="96">
                  <c:v>95.375886524821453</c:v>
                </c:pt>
                <c:pt idx="97">
                  <c:v>98.297872340424846</c:v>
                </c:pt>
                <c:pt idx="98">
                  <c:v>98.695035460992912</c:v>
                </c:pt>
                <c:pt idx="99">
                  <c:v>91.319148936170208</c:v>
                </c:pt>
                <c:pt idx="100">
                  <c:v>85.730496453900713</c:v>
                </c:pt>
                <c:pt idx="101">
                  <c:v>87.914893617021306</c:v>
                </c:pt>
                <c:pt idx="102">
                  <c:v>89.163120567375898</c:v>
                </c:pt>
                <c:pt idx="103">
                  <c:v>87.829787234041873</c:v>
                </c:pt>
                <c:pt idx="104">
                  <c:v>81.957446808510639</c:v>
                </c:pt>
                <c:pt idx="105">
                  <c:v>74.723404255319167</c:v>
                </c:pt>
                <c:pt idx="106">
                  <c:v>74.836879432623022</c:v>
                </c:pt>
                <c:pt idx="107">
                  <c:v>71.659574468085111</c:v>
                </c:pt>
                <c:pt idx="108">
                  <c:v>79.574468085106403</c:v>
                </c:pt>
                <c:pt idx="109">
                  <c:v>88.936170212765617</c:v>
                </c:pt>
                <c:pt idx="110">
                  <c:v>94.411347517730448</c:v>
                </c:pt>
                <c:pt idx="111">
                  <c:v>88.765957446808514</c:v>
                </c:pt>
                <c:pt idx="112">
                  <c:v>92.567375886523706</c:v>
                </c:pt>
                <c:pt idx="113">
                  <c:v>105.04964539007101</c:v>
                </c:pt>
                <c:pt idx="114">
                  <c:v>110.75177304964539</c:v>
                </c:pt>
                <c:pt idx="115">
                  <c:v>112.0567375886525</c:v>
                </c:pt>
                <c:pt idx="116">
                  <c:v>114.1276595744681</c:v>
                </c:pt>
                <c:pt idx="117">
                  <c:v>120.08510638297869</c:v>
                </c:pt>
                <c:pt idx="118">
                  <c:v>126.6099290780142</c:v>
                </c:pt>
                <c:pt idx="119">
                  <c:v>118.099290780142</c:v>
                </c:pt>
                <c:pt idx="120">
                  <c:v>116.08510638297869</c:v>
                </c:pt>
                <c:pt idx="121">
                  <c:v>121.21985815602839</c:v>
                </c:pt>
                <c:pt idx="122">
                  <c:v>132.08510638297881</c:v>
                </c:pt>
                <c:pt idx="123">
                  <c:v>135.2340425531915</c:v>
                </c:pt>
                <c:pt idx="124">
                  <c:v>136.7659574468085</c:v>
                </c:pt>
                <c:pt idx="125">
                  <c:v>130.72340425531911</c:v>
                </c:pt>
                <c:pt idx="126">
                  <c:v>126.18439716312049</c:v>
                </c:pt>
                <c:pt idx="127">
                  <c:v>123.3758865248227</c:v>
                </c:pt>
                <c:pt idx="128">
                  <c:v>127.7730496453901</c:v>
                </c:pt>
                <c:pt idx="129">
                  <c:v>135.12056737588651</c:v>
                </c:pt>
                <c:pt idx="130">
                  <c:v>142.46808510638289</c:v>
                </c:pt>
                <c:pt idx="131">
                  <c:v>138.29787234042561</c:v>
                </c:pt>
                <c:pt idx="132">
                  <c:v>127.3758865248227</c:v>
                </c:pt>
                <c:pt idx="133">
                  <c:v>123.4893617021277</c:v>
                </c:pt>
                <c:pt idx="134">
                  <c:v>120.7943262411348</c:v>
                </c:pt>
                <c:pt idx="135">
                  <c:v>117.7588652482269</c:v>
                </c:pt>
                <c:pt idx="136">
                  <c:v>117.531914893617</c:v>
                </c:pt>
                <c:pt idx="137">
                  <c:v>103.177304964539</c:v>
                </c:pt>
                <c:pt idx="138">
                  <c:v>103.4893617021277</c:v>
                </c:pt>
                <c:pt idx="139">
                  <c:v>102.468085106383</c:v>
                </c:pt>
                <c:pt idx="140">
                  <c:v>97.163120567375898</c:v>
                </c:pt>
                <c:pt idx="141">
                  <c:v>97.219858156027655</c:v>
                </c:pt>
                <c:pt idx="142">
                  <c:v>94.921985815602838</c:v>
                </c:pt>
                <c:pt idx="143">
                  <c:v>96.510638297872333</c:v>
                </c:pt>
                <c:pt idx="144">
                  <c:v>103.54609929078011</c:v>
                </c:pt>
                <c:pt idx="145">
                  <c:v>105.8723404255319</c:v>
                </c:pt>
                <c:pt idx="146">
                  <c:v>105.21985815602839</c:v>
                </c:pt>
                <c:pt idx="147">
                  <c:v>103.6595744680851</c:v>
                </c:pt>
                <c:pt idx="148">
                  <c:v>107.68794326241139</c:v>
                </c:pt>
                <c:pt idx="149">
                  <c:v>112.6241134751773</c:v>
                </c:pt>
                <c:pt idx="150">
                  <c:v>105.4751773049645</c:v>
                </c:pt>
                <c:pt idx="151">
                  <c:v>109.78723404255319</c:v>
                </c:pt>
                <c:pt idx="152">
                  <c:v>104.5957446808511</c:v>
                </c:pt>
                <c:pt idx="153">
                  <c:v>101.24822695035461</c:v>
                </c:pt>
                <c:pt idx="154">
                  <c:v>99.914893617021306</c:v>
                </c:pt>
                <c:pt idx="155">
                  <c:v>96.624113475177396</c:v>
                </c:pt>
                <c:pt idx="156">
                  <c:v>94.751773049645394</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6-246B-4D09-BBDC-F51812C65684}"/>
            </c:ext>
          </c:extLst>
        </c:ser>
        <c:ser>
          <c:idx val="4"/>
          <c:order val="7"/>
          <c:tx>
            <c:strRef>
              <c:f>Combined!$DQ$1</c:f>
              <c:strCache>
                <c:ptCount val="1"/>
                <c:pt idx="0">
                  <c:v>PG&amp;E Corp</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Combined!$DQ$2:$DQ$216</c:f>
              <c:numCache>
                <c:formatCode>General</c:formatCode>
                <c:ptCount val="215"/>
                <c:pt idx="0">
                  <c:v>118.4571428571429</c:v>
                </c:pt>
                <c:pt idx="1">
                  <c:v>121.2285714285714</c:v>
                </c:pt>
                <c:pt idx="2">
                  <c:v>128.08571428571429</c:v>
                </c:pt>
                <c:pt idx="3">
                  <c:v>154.97142857142859</c:v>
                </c:pt>
                <c:pt idx="4">
                  <c:v>165.05714285714299</c:v>
                </c:pt>
                <c:pt idx="5">
                  <c:v>194.54285714285709</c:v>
                </c:pt>
                <c:pt idx="6">
                  <c:v>201.08571428571429</c:v>
                </c:pt>
                <c:pt idx="7">
                  <c:v>193.4</c:v>
                </c:pt>
                <c:pt idx="8">
                  <c:v>189.62857142857141</c:v>
                </c:pt>
                <c:pt idx="9">
                  <c:v>195.37142857142859</c:v>
                </c:pt>
                <c:pt idx="10">
                  <c:v>191.57142857142861</c:v>
                </c:pt>
                <c:pt idx="11">
                  <c:v>189.6</c:v>
                </c:pt>
                <c:pt idx="12">
                  <c:v>190.71428571428561</c:v>
                </c:pt>
                <c:pt idx="13">
                  <c:v>176.82857142857139</c:v>
                </c:pt>
                <c:pt idx="14">
                  <c:v>173.62857142857141</c:v>
                </c:pt>
                <c:pt idx="15">
                  <c:v>168</c:v>
                </c:pt>
                <c:pt idx="16">
                  <c:v>177.48571428571429</c:v>
                </c:pt>
                <c:pt idx="17">
                  <c:v>174.7714285714286</c:v>
                </c:pt>
                <c:pt idx="18">
                  <c:v>176.97142857142859</c:v>
                </c:pt>
                <c:pt idx="19">
                  <c:v>182.68571428571431</c:v>
                </c:pt>
                <c:pt idx="20">
                  <c:v>182.62857142857141</c:v>
                </c:pt>
                <c:pt idx="21">
                  <c:v>171.65714285714279</c:v>
                </c:pt>
                <c:pt idx="22">
                  <c:v>166.28571428571431</c:v>
                </c:pt>
                <c:pt idx="23">
                  <c:v>170.62857142857141</c:v>
                </c:pt>
                <c:pt idx="24">
                  <c:v>162.08571428571429</c:v>
                </c:pt>
                <c:pt idx="25">
                  <c:v>156.8857142857143</c:v>
                </c:pt>
                <c:pt idx="26">
                  <c:v>151.97142857142859</c:v>
                </c:pt>
                <c:pt idx="27">
                  <c:v>150.65714285714279</c:v>
                </c:pt>
                <c:pt idx="28">
                  <c:v>152.57142857142861</c:v>
                </c:pt>
                <c:pt idx="29">
                  <c:v>150.857142857143</c:v>
                </c:pt>
                <c:pt idx="30">
                  <c:v>141.65714285714299</c:v>
                </c:pt>
                <c:pt idx="31">
                  <c:v>150.02857142857141</c:v>
                </c:pt>
                <c:pt idx="32">
                  <c:v>140.28571428571431</c:v>
                </c:pt>
                <c:pt idx="33">
                  <c:v>152.77142857142849</c:v>
                </c:pt>
                <c:pt idx="34">
                  <c:v>151.19999999999999</c:v>
                </c:pt>
                <c:pt idx="35">
                  <c:v>151.62857142857141</c:v>
                </c:pt>
                <c:pt idx="36">
                  <c:v>153.51428571428571</c:v>
                </c:pt>
                <c:pt idx="37">
                  <c:v>168.02857142857141</c:v>
                </c:pt>
                <c:pt idx="38">
                  <c:v>152.1142857142857</c:v>
                </c:pt>
                <c:pt idx="39">
                  <c:v>144.28571428571431</c:v>
                </c:pt>
                <c:pt idx="40">
                  <c:v>143.7714285714286</c:v>
                </c:pt>
                <c:pt idx="41">
                  <c:v>128.68571428571431</c:v>
                </c:pt>
                <c:pt idx="42">
                  <c:v>132.80000000000001</c:v>
                </c:pt>
                <c:pt idx="43">
                  <c:v>127.62857142857141</c:v>
                </c:pt>
                <c:pt idx="44">
                  <c:v>137.19999999999999</c:v>
                </c:pt>
                <c:pt idx="45">
                  <c:v>131.05714285714299</c:v>
                </c:pt>
                <c:pt idx="46">
                  <c:v>130.2285714285714</c:v>
                </c:pt>
                <c:pt idx="47">
                  <c:v>123.4285714285714</c:v>
                </c:pt>
                <c:pt idx="48">
                  <c:v>125.8857142857143</c:v>
                </c:pt>
                <c:pt idx="49">
                  <c:v>120.4285714285714</c:v>
                </c:pt>
                <c:pt idx="50">
                  <c:v>115.0857142857143</c:v>
                </c:pt>
                <c:pt idx="51">
                  <c:v>115.3428571428571</c:v>
                </c:pt>
                <c:pt idx="52">
                  <c:v>119.5714285714286</c:v>
                </c:pt>
                <c:pt idx="53">
                  <c:v>116.9142857142857</c:v>
                </c:pt>
                <c:pt idx="54">
                  <c:v>118.17142857142861</c:v>
                </c:pt>
                <c:pt idx="55">
                  <c:v>131.1142857142857</c:v>
                </c:pt>
                <c:pt idx="56">
                  <c:v>130.65714285714279</c:v>
                </c:pt>
                <c:pt idx="57">
                  <c:v>128.31428571428569</c:v>
                </c:pt>
                <c:pt idx="58">
                  <c:v>138.4</c:v>
                </c:pt>
                <c:pt idx="59">
                  <c:v>127.2285714285714</c:v>
                </c:pt>
                <c:pt idx="60">
                  <c:v>121.82857142857139</c:v>
                </c:pt>
                <c:pt idx="61">
                  <c:v>121.82857142857139</c:v>
                </c:pt>
                <c:pt idx="62">
                  <c:v>114.8</c:v>
                </c:pt>
                <c:pt idx="63">
                  <c:v>117</c:v>
                </c:pt>
                <c:pt idx="64">
                  <c:v>121.48571428571429</c:v>
                </c:pt>
                <c:pt idx="65">
                  <c:v>121.9142857142857</c:v>
                </c:pt>
                <c:pt idx="66">
                  <c:v>124.0285714285714</c:v>
                </c:pt>
                <c:pt idx="67">
                  <c:v>131.8857142857143</c:v>
                </c:pt>
                <c:pt idx="68">
                  <c:v>129.34285714285721</c:v>
                </c:pt>
                <c:pt idx="69">
                  <c:v>124.8571428571428</c:v>
                </c:pt>
                <c:pt idx="70">
                  <c:v>126.2285714285714</c:v>
                </c:pt>
                <c:pt idx="71">
                  <c:v>124.0285714285714</c:v>
                </c:pt>
                <c:pt idx="72">
                  <c:v>119.0857142857143</c:v>
                </c:pt>
                <c:pt idx="73">
                  <c:v>116.17142857142851</c:v>
                </c:pt>
                <c:pt idx="74">
                  <c:v>117.7714285714286</c:v>
                </c:pt>
                <c:pt idx="75">
                  <c:v>110.9714285714286</c:v>
                </c:pt>
                <c:pt idx="76">
                  <c:v>122.5714285714286</c:v>
                </c:pt>
                <c:pt idx="77">
                  <c:v>120.8571428571428</c:v>
                </c:pt>
                <c:pt idx="78">
                  <c:v>121</c:v>
                </c:pt>
                <c:pt idx="79">
                  <c:v>118.37142857142859</c:v>
                </c:pt>
                <c:pt idx="80">
                  <c:v>120.0857142857143</c:v>
                </c:pt>
                <c:pt idx="81">
                  <c:v>123.94285714285721</c:v>
                </c:pt>
                <c:pt idx="82">
                  <c:v>131.65714285714279</c:v>
                </c:pt>
                <c:pt idx="83">
                  <c:v>126.2285714285714</c:v>
                </c:pt>
                <c:pt idx="84">
                  <c:v>131.6</c:v>
                </c:pt>
                <c:pt idx="85">
                  <c:v>132.2285714285714</c:v>
                </c:pt>
                <c:pt idx="86">
                  <c:v>136.68571428571431</c:v>
                </c:pt>
                <c:pt idx="87">
                  <c:v>134.08571428571429</c:v>
                </c:pt>
                <c:pt idx="88">
                  <c:v>136.62857142857141</c:v>
                </c:pt>
                <c:pt idx="89">
                  <c:v>129.7714285714286</c:v>
                </c:pt>
                <c:pt idx="90">
                  <c:v>133.6</c:v>
                </c:pt>
                <c:pt idx="91">
                  <c:v>126.8571428571428</c:v>
                </c:pt>
                <c:pt idx="92">
                  <c:v>117.4285714285714</c:v>
                </c:pt>
                <c:pt idx="93">
                  <c:v>118.5714285714286</c:v>
                </c:pt>
                <c:pt idx="94">
                  <c:v>125.1428571428571</c:v>
                </c:pt>
                <c:pt idx="95">
                  <c:v>121.2</c:v>
                </c:pt>
                <c:pt idx="96">
                  <c:v>119.7714285714286</c:v>
                </c:pt>
                <c:pt idx="97">
                  <c:v>120.6857142857143</c:v>
                </c:pt>
                <c:pt idx="98">
                  <c:v>127.5714285714285</c:v>
                </c:pt>
                <c:pt idx="99">
                  <c:v>120.9714285714286</c:v>
                </c:pt>
                <c:pt idx="100">
                  <c:v>116.82857142857139</c:v>
                </c:pt>
                <c:pt idx="101">
                  <c:v>115.6857142857143</c:v>
                </c:pt>
                <c:pt idx="102">
                  <c:v>115.9714285714286</c:v>
                </c:pt>
                <c:pt idx="103">
                  <c:v>115.3428571428571</c:v>
                </c:pt>
                <c:pt idx="104">
                  <c:v>109.82857142857139</c:v>
                </c:pt>
                <c:pt idx="105">
                  <c:v>104.8857142857143</c:v>
                </c:pt>
                <c:pt idx="106">
                  <c:v>106.05714285714279</c:v>
                </c:pt>
                <c:pt idx="107">
                  <c:v>109.2</c:v>
                </c:pt>
                <c:pt idx="108">
                  <c:v>109.2</c:v>
                </c:pt>
                <c:pt idx="109">
                  <c:v>110.48571428571429</c:v>
                </c:pt>
                <c:pt idx="110">
                  <c:v>110.6</c:v>
                </c:pt>
                <c:pt idx="111">
                  <c:v>108.6857142857143</c:v>
                </c:pt>
                <c:pt idx="112">
                  <c:v>104.7714285714286</c:v>
                </c:pt>
                <c:pt idx="113">
                  <c:v>107</c:v>
                </c:pt>
                <c:pt idx="114">
                  <c:v>118.0857142857143</c:v>
                </c:pt>
                <c:pt idx="115">
                  <c:v>110.0857142857143</c:v>
                </c:pt>
                <c:pt idx="116">
                  <c:v>113.4</c:v>
                </c:pt>
                <c:pt idx="117">
                  <c:v>113.1142857142857</c:v>
                </c:pt>
                <c:pt idx="118">
                  <c:v>114.28571428571431</c:v>
                </c:pt>
                <c:pt idx="119">
                  <c:v>105.2</c:v>
                </c:pt>
                <c:pt idx="120">
                  <c:v>107.6</c:v>
                </c:pt>
                <c:pt idx="121">
                  <c:v>117.1428571428571</c:v>
                </c:pt>
                <c:pt idx="122">
                  <c:v>123.1142857142857</c:v>
                </c:pt>
                <c:pt idx="123">
                  <c:v>132.19999999999999</c:v>
                </c:pt>
                <c:pt idx="124">
                  <c:v>139.80000000000001</c:v>
                </c:pt>
                <c:pt idx="125">
                  <c:v>136.57142857142861</c:v>
                </c:pt>
                <c:pt idx="126">
                  <c:v>127.1428571428571</c:v>
                </c:pt>
                <c:pt idx="127">
                  <c:v>122.3142857142857</c:v>
                </c:pt>
                <c:pt idx="128">
                  <c:v>129.42857142857139</c:v>
                </c:pt>
                <c:pt idx="129">
                  <c:v>140.7428571428571</c:v>
                </c:pt>
                <c:pt idx="130">
                  <c:v>144.57142857142861</c:v>
                </c:pt>
                <c:pt idx="131">
                  <c:v>137.91428571428571</c:v>
                </c:pt>
                <c:pt idx="132">
                  <c:v>132.65714285714279</c:v>
                </c:pt>
                <c:pt idx="133">
                  <c:v>133.37142857142859</c:v>
                </c:pt>
                <c:pt idx="134">
                  <c:v>135.2285714285714</c:v>
                </c:pt>
                <c:pt idx="135">
                  <c:v>131.2285714285714</c:v>
                </c:pt>
                <c:pt idx="136">
                  <c:v>123.2571428571429</c:v>
                </c:pt>
                <c:pt idx="137">
                  <c:v>119</c:v>
                </c:pt>
                <c:pt idx="138">
                  <c:v>119.8</c:v>
                </c:pt>
                <c:pt idx="139">
                  <c:v>119.0857142857143</c:v>
                </c:pt>
                <c:pt idx="140">
                  <c:v>112.2285714285714</c:v>
                </c:pt>
                <c:pt idx="141">
                  <c:v>113.37142857142859</c:v>
                </c:pt>
                <c:pt idx="142">
                  <c:v>113.82857142857139</c:v>
                </c:pt>
                <c:pt idx="143">
                  <c:v>111.1428571428571</c:v>
                </c:pt>
                <c:pt idx="144">
                  <c:v>108.71428571428569</c:v>
                </c:pt>
                <c:pt idx="145">
                  <c:v>106.6</c:v>
                </c:pt>
                <c:pt idx="146">
                  <c:v>106.05714285714279</c:v>
                </c:pt>
                <c:pt idx="147">
                  <c:v>105.0857142857143</c:v>
                </c:pt>
                <c:pt idx="148">
                  <c:v>103.94285714285721</c:v>
                </c:pt>
                <c:pt idx="149">
                  <c:v>112.1428571428571</c:v>
                </c:pt>
                <c:pt idx="150">
                  <c:v>107.2</c:v>
                </c:pt>
                <c:pt idx="151">
                  <c:v>107.51428571428571</c:v>
                </c:pt>
                <c:pt idx="152">
                  <c:v>107.2571428571429</c:v>
                </c:pt>
                <c:pt idx="153">
                  <c:v>102.2</c:v>
                </c:pt>
                <c:pt idx="154">
                  <c:v>99.2</c:v>
                </c:pt>
                <c:pt idx="155">
                  <c:v>97.428571428571047</c:v>
                </c:pt>
                <c:pt idx="156">
                  <c:v>100.51428571428571</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7-246B-4D09-BBDC-F51812C65684}"/>
            </c:ext>
          </c:extLst>
        </c:ser>
        <c:ser>
          <c:idx val="5"/>
          <c:order val="8"/>
          <c:tx>
            <c:strRef>
              <c:f>Combined!$DR$1</c:f>
              <c:strCache>
                <c:ptCount val="1"/>
                <c:pt idx="0">
                  <c:v>Consolidated Edison</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Combined!$DR$2:$DR$216</c:f>
              <c:numCache>
                <c:formatCode>General</c:formatCode>
                <c:ptCount val="215"/>
                <c:pt idx="0">
                  <c:v>178.1171643492136</c:v>
                </c:pt>
                <c:pt idx="1">
                  <c:v>183.17757009345681</c:v>
                </c:pt>
                <c:pt idx="2">
                  <c:v>193.64030088899031</c:v>
                </c:pt>
                <c:pt idx="3">
                  <c:v>202.963300661044</c:v>
                </c:pt>
                <c:pt idx="4">
                  <c:v>196.1477091406428</c:v>
                </c:pt>
                <c:pt idx="5">
                  <c:v>183.90699794848419</c:v>
                </c:pt>
                <c:pt idx="6">
                  <c:v>192.09026669705949</c:v>
                </c:pt>
                <c:pt idx="7">
                  <c:v>188.87622521085021</c:v>
                </c:pt>
                <c:pt idx="8">
                  <c:v>184.22612263505809</c:v>
                </c:pt>
                <c:pt idx="9">
                  <c:v>188.71666286756329</c:v>
                </c:pt>
                <c:pt idx="10">
                  <c:v>180.7157510827445</c:v>
                </c:pt>
                <c:pt idx="11">
                  <c:v>177.02302256667431</c:v>
                </c:pt>
                <c:pt idx="12">
                  <c:v>175.60975609756099</c:v>
                </c:pt>
                <c:pt idx="13">
                  <c:v>169.47800319124681</c:v>
                </c:pt>
                <c:pt idx="14">
                  <c:v>167.95076361978579</c:v>
                </c:pt>
                <c:pt idx="15">
                  <c:v>159.03806701618419</c:v>
                </c:pt>
                <c:pt idx="16">
                  <c:v>172.21335764759519</c:v>
                </c:pt>
                <c:pt idx="17">
                  <c:v>171.64349213585581</c:v>
                </c:pt>
                <c:pt idx="18">
                  <c:v>171.52951903350811</c:v>
                </c:pt>
                <c:pt idx="19">
                  <c:v>182.53932072031</c:v>
                </c:pt>
                <c:pt idx="20">
                  <c:v>183.35992705721461</c:v>
                </c:pt>
                <c:pt idx="21">
                  <c:v>166.9933895600638</c:v>
                </c:pt>
                <c:pt idx="22">
                  <c:v>170.04786870298611</c:v>
                </c:pt>
                <c:pt idx="23">
                  <c:v>174.65238203783909</c:v>
                </c:pt>
                <c:pt idx="24">
                  <c:v>159.585137907454</c:v>
                </c:pt>
                <c:pt idx="25">
                  <c:v>158.1718714383405</c:v>
                </c:pt>
                <c:pt idx="26">
                  <c:v>146.50102575792121</c:v>
                </c:pt>
                <c:pt idx="27">
                  <c:v>141.6685662183724</c:v>
                </c:pt>
                <c:pt idx="28">
                  <c:v>149.87462958741739</c:v>
                </c:pt>
                <c:pt idx="29">
                  <c:v>152.38203783906999</c:v>
                </c:pt>
                <c:pt idx="30">
                  <c:v>143.40095737405969</c:v>
                </c:pt>
                <c:pt idx="31">
                  <c:v>144.95099156599051</c:v>
                </c:pt>
                <c:pt idx="32">
                  <c:v>131.9352632778664</c:v>
                </c:pt>
                <c:pt idx="33">
                  <c:v>140.96193298381581</c:v>
                </c:pt>
                <c:pt idx="34">
                  <c:v>140.3008889901983</c:v>
                </c:pt>
                <c:pt idx="35">
                  <c:v>139.04718486437201</c:v>
                </c:pt>
                <c:pt idx="36">
                  <c:v>143.92523364485979</c:v>
                </c:pt>
                <c:pt idx="37">
                  <c:v>157.92113061317531</c:v>
                </c:pt>
                <c:pt idx="38">
                  <c:v>150.46728971962619</c:v>
                </c:pt>
                <c:pt idx="39">
                  <c:v>143.94802826532941</c:v>
                </c:pt>
                <c:pt idx="40">
                  <c:v>144.42671529519029</c:v>
                </c:pt>
                <c:pt idx="41">
                  <c:v>129.154319580579</c:v>
                </c:pt>
                <c:pt idx="42">
                  <c:v>131.95805789833611</c:v>
                </c:pt>
                <c:pt idx="43">
                  <c:v>127.8550262138135</c:v>
                </c:pt>
                <c:pt idx="44">
                  <c:v>131.61613859129241</c:v>
                </c:pt>
                <c:pt idx="45">
                  <c:v>125.3932072031001</c:v>
                </c:pt>
                <c:pt idx="46">
                  <c:v>132.27718258491001</c:v>
                </c:pt>
                <c:pt idx="47">
                  <c:v>122.29313881923861</c:v>
                </c:pt>
                <c:pt idx="48">
                  <c:v>127.7638477319353</c:v>
                </c:pt>
                <c:pt idx="49">
                  <c:v>124.025529974926</c:v>
                </c:pt>
                <c:pt idx="50">
                  <c:v>126.00866195577851</c:v>
                </c:pt>
                <c:pt idx="51">
                  <c:v>125.8490996124915</c:v>
                </c:pt>
                <c:pt idx="52">
                  <c:v>132.71028037383181</c:v>
                </c:pt>
                <c:pt idx="53">
                  <c:v>125.68953726920449</c:v>
                </c:pt>
                <c:pt idx="54">
                  <c:v>128.1741509003875</c:v>
                </c:pt>
                <c:pt idx="55">
                  <c:v>136.53977661271941</c:v>
                </c:pt>
                <c:pt idx="56">
                  <c:v>132.91543195805801</c:v>
                </c:pt>
                <c:pt idx="57">
                  <c:v>130.08889901983139</c:v>
                </c:pt>
                <c:pt idx="58">
                  <c:v>145.0877592888078</c:v>
                </c:pt>
                <c:pt idx="59">
                  <c:v>139.11556872578021</c:v>
                </c:pt>
                <c:pt idx="60">
                  <c:v>134.4882607704582</c:v>
                </c:pt>
                <c:pt idx="61">
                  <c:v>129.6558012309095</c:v>
                </c:pt>
                <c:pt idx="62">
                  <c:v>126.6013220879872</c:v>
                </c:pt>
                <c:pt idx="63">
                  <c:v>127.17118759972649</c:v>
                </c:pt>
                <c:pt idx="64">
                  <c:v>137.63391839525869</c:v>
                </c:pt>
                <c:pt idx="65">
                  <c:v>136.51698199224981</c:v>
                </c:pt>
                <c:pt idx="66">
                  <c:v>138.18098928652839</c:v>
                </c:pt>
                <c:pt idx="67">
                  <c:v>147.0253020287212</c:v>
                </c:pt>
                <c:pt idx="68">
                  <c:v>141.75974470025071</c:v>
                </c:pt>
                <c:pt idx="69">
                  <c:v>137.58832915431961</c:v>
                </c:pt>
                <c:pt idx="70">
                  <c:v>135.51401869158781</c:v>
                </c:pt>
                <c:pt idx="71">
                  <c:v>133.1661727832232</c:v>
                </c:pt>
                <c:pt idx="72">
                  <c:v>132.43674492819699</c:v>
                </c:pt>
                <c:pt idx="73">
                  <c:v>134.39708228858001</c:v>
                </c:pt>
                <c:pt idx="74">
                  <c:v>141.39503077273761</c:v>
                </c:pt>
                <c:pt idx="75">
                  <c:v>135.4456348301801</c:v>
                </c:pt>
                <c:pt idx="76">
                  <c:v>131.912468657397</c:v>
                </c:pt>
                <c:pt idx="77">
                  <c:v>129.97492591748349</c:v>
                </c:pt>
                <c:pt idx="78">
                  <c:v>128.12856165944831</c:v>
                </c:pt>
                <c:pt idx="79">
                  <c:v>119.899703669934</c:v>
                </c:pt>
                <c:pt idx="80">
                  <c:v>121.3585593799863</c:v>
                </c:pt>
                <c:pt idx="81">
                  <c:v>120.9482562115341</c:v>
                </c:pt>
                <c:pt idx="82">
                  <c:v>118.8055618873946</c:v>
                </c:pt>
                <c:pt idx="83">
                  <c:v>115.6143150216549</c:v>
                </c:pt>
                <c:pt idx="84">
                  <c:v>113.9275131069068</c:v>
                </c:pt>
                <c:pt idx="85">
                  <c:v>113.76795076361979</c:v>
                </c:pt>
                <c:pt idx="86">
                  <c:v>112.9929336676544</c:v>
                </c:pt>
                <c:pt idx="87">
                  <c:v>110.25757921130609</c:v>
                </c:pt>
                <c:pt idx="88">
                  <c:v>113.33485297469799</c:v>
                </c:pt>
                <c:pt idx="89">
                  <c:v>109.9156599042626</c:v>
                </c:pt>
                <c:pt idx="90">
                  <c:v>108.34283109186229</c:v>
                </c:pt>
                <c:pt idx="91">
                  <c:v>105.128789605653</c:v>
                </c:pt>
                <c:pt idx="92">
                  <c:v>98.244814223843207</c:v>
                </c:pt>
                <c:pt idx="93">
                  <c:v>97.082288579895149</c:v>
                </c:pt>
                <c:pt idx="94">
                  <c:v>103.03168452245269</c:v>
                </c:pt>
                <c:pt idx="95">
                  <c:v>101.52723957146119</c:v>
                </c:pt>
                <c:pt idx="96">
                  <c:v>97.447002507408257</c:v>
                </c:pt>
                <c:pt idx="97">
                  <c:v>99.703669933895625</c:v>
                </c:pt>
                <c:pt idx="98">
                  <c:v>103.55596079325279</c:v>
                </c:pt>
                <c:pt idx="99">
                  <c:v>97.811716434921351</c:v>
                </c:pt>
                <c:pt idx="100">
                  <c:v>92.728516070207434</c:v>
                </c:pt>
                <c:pt idx="101">
                  <c:v>93.3211762024156</c:v>
                </c:pt>
                <c:pt idx="102">
                  <c:v>91.611579667198555</c:v>
                </c:pt>
                <c:pt idx="103">
                  <c:v>89.719626168224295</c:v>
                </c:pt>
                <c:pt idx="104">
                  <c:v>85.297469797127903</c:v>
                </c:pt>
                <c:pt idx="105">
                  <c:v>80.829724185092303</c:v>
                </c:pt>
                <c:pt idx="106">
                  <c:v>84.636425803510349</c:v>
                </c:pt>
                <c:pt idx="107">
                  <c:v>90.289491679963533</c:v>
                </c:pt>
                <c:pt idx="108">
                  <c:v>82.539320720310101</c:v>
                </c:pt>
                <c:pt idx="109">
                  <c:v>92.888078413492721</c:v>
                </c:pt>
                <c:pt idx="110">
                  <c:v>88.739457488032826</c:v>
                </c:pt>
                <c:pt idx="111">
                  <c:v>92.067472076588587</c:v>
                </c:pt>
                <c:pt idx="112">
                  <c:v>98.746295874173725</c:v>
                </c:pt>
                <c:pt idx="113">
                  <c:v>97.925689537269179</c:v>
                </c:pt>
                <c:pt idx="114">
                  <c:v>93.229997720537952</c:v>
                </c:pt>
                <c:pt idx="115">
                  <c:v>90.494643264189705</c:v>
                </c:pt>
                <c:pt idx="116">
                  <c:v>89.104171415545878</c:v>
                </c:pt>
                <c:pt idx="117">
                  <c:v>94.141782539320317</c:v>
                </c:pt>
                <c:pt idx="118">
                  <c:v>94.825621153407113</c:v>
                </c:pt>
                <c:pt idx="119">
                  <c:v>90.494643264189705</c:v>
                </c:pt>
                <c:pt idx="120">
                  <c:v>93.207203100068398</c:v>
                </c:pt>
                <c:pt idx="121">
                  <c:v>99.316161385913006</c:v>
                </c:pt>
                <c:pt idx="122">
                  <c:v>111.3517209938455</c:v>
                </c:pt>
                <c:pt idx="123">
                  <c:v>110.4399361750627</c:v>
                </c:pt>
                <c:pt idx="124">
                  <c:v>107.3398677912013</c:v>
                </c:pt>
                <c:pt idx="125">
                  <c:v>105.5390927741053</c:v>
                </c:pt>
                <c:pt idx="126">
                  <c:v>104.7184864372008</c:v>
                </c:pt>
                <c:pt idx="127">
                  <c:v>99.566902211078187</c:v>
                </c:pt>
                <c:pt idx="128">
                  <c:v>102.8493275586961</c:v>
                </c:pt>
                <c:pt idx="129">
                  <c:v>111.2833371324367</c:v>
                </c:pt>
                <c:pt idx="130">
                  <c:v>116.8452245270116</c:v>
                </c:pt>
                <c:pt idx="131">
                  <c:v>116.3893321176202</c:v>
                </c:pt>
                <c:pt idx="132">
                  <c:v>110.7362662411671</c:v>
                </c:pt>
                <c:pt idx="133">
                  <c:v>110.05242762707999</c:v>
                </c:pt>
                <c:pt idx="134">
                  <c:v>109.5737405972191</c:v>
                </c:pt>
                <c:pt idx="135">
                  <c:v>109.9156599042626</c:v>
                </c:pt>
                <c:pt idx="136">
                  <c:v>110.211989970367</c:v>
                </c:pt>
                <c:pt idx="137">
                  <c:v>105.3111465694096</c:v>
                </c:pt>
                <c:pt idx="138">
                  <c:v>105.3111465694096</c:v>
                </c:pt>
                <c:pt idx="139">
                  <c:v>106.8383861408707</c:v>
                </c:pt>
                <c:pt idx="140">
                  <c:v>101.2992933667655</c:v>
                </c:pt>
                <c:pt idx="141">
                  <c:v>100.5242762708001</c:v>
                </c:pt>
                <c:pt idx="142">
                  <c:v>98.290403464782315</c:v>
                </c:pt>
                <c:pt idx="143">
                  <c:v>99.156599042625345</c:v>
                </c:pt>
                <c:pt idx="144">
                  <c:v>104.5589240939138</c:v>
                </c:pt>
                <c:pt idx="145">
                  <c:v>107.1575108274447</c:v>
                </c:pt>
                <c:pt idx="146">
                  <c:v>105.607476635514</c:v>
                </c:pt>
                <c:pt idx="147">
                  <c:v>103.806701618418</c:v>
                </c:pt>
                <c:pt idx="148">
                  <c:v>103.7155231365398</c:v>
                </c:pt>
                <c:pt idx="149">
                  <c:v>110.6678823797584</c:v>
                </c:pt>
                <c:pt idx="150">
                  <c:v>106.929564622749</c:v>
                </c:pt>
                <c:pt idx="151">
                  <c:v>109.7788921814452</c:v>
                </c:pt>
                <c:pt idx="152">
                  <c:v>106.77000227946201</c:v>
                </c:pt>
                <c:pt idx="153">
                  <c:v>103.7383177570093</c:v>
                </c:pt>
                <c:pt idx="154">
                  <c:v>98.655117392294443</c:v>
                </c:pt>
                <c:pt idx="155">
                  <c:v>96.147709140642803</c:v>
                </c:pt>
                <c:pt idx="156">
                  <c:v>97.447002507408257</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8-246B-4D09-BBDC-F51812C65684}"/>
            </c:ext>
          </c:extLst>
        </c:ser>
        <c:ser>
          <c:idx val="1"/>
          <c:order val="9"/>
          <c:tx>
            <c:strRef>
              <c:f>Combined!$DT$1</c:f>
              <c:strCache>
                <c:ptCount val="1"/>
                <c:pt idx="0">
                  <c:v>Dynegy Inc</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Combined!$DT$2:$DT$216</c:f>
              <c:numCache>
                <c:formatCode>General</c:formatCode>
                <c:ptCount val="215"/>
                <c:pt idx="0">
                  <c:v>0.85578926880116901</c:v>
                </c:pt>
                <c:pt idx="1">
                  <c:v>0.87465156288903201</c:v>
                </c:pt>
                <c:pt idx="2">
                  <c:v>0.82784512941174304</c:v>
                </c:pt>
                <c:pt idx="3">
                  <c:v>0.84740602698434098</c:v>
                </c:pt>
                <c:pt idx="4">
                  <c:v>0.869761338495882</c:v>
                </c:pt>
                <c:pt idx="5">
                  <c:v>0.6839328115562</c:v>
                </c:pt>
                <c:pt idx="6">
                  <c:v>0.65808448262098096</c:v>
                </c:pt>
                <c:pt idx="7">
                  <c:v>0.62734592929261201</c:v>
                </c:pt>
                <c:pt idx="8">
                  <c:v>0.57774508187638096</c:v>
                </c:pt>
                <c:pt idx="9">
                  <c:v>0.57774508187638096</c:v>
                </c:pt>
                <c:pt idx="10">
                  <c:v>0.44850343720028601</c:v>
                </c:pt>
                <c:pt idx="11">
                  <c:v>0.54910233900221905</c:v>
                </c:pt>
                <c:pt idx="12">
                  <c:v>0.56167720172746105</c:v>
                </c:pt>
                <c:pt idx="13">
                  <c:v>0.66716632792254404</c:v>
                </c:pt>
                <c:pt idx="14">
                  <c:v>0.59101854808635801</c:v>
                </c:pt>
                <c:pt idx="15">
                  <c:v>0.60429201429633606</c:v>
                </c:pt>
                <c:pt idx="16">
                  <c:v>0.74401271124346502</c:v>
                </c:pt>
                <c:pt idx="17">
                  <c:v>0.86556971758746803</c:v>
                </c:pt>
                <c:pt idx="18">
                  <c:v>0.88513061516006597</c:v>
                </c:pt>
                <c:pt idx="19">
                  <c:v>1.0569870724050361</c:v>
                </c:pt>
                <c:pt idx="20">
                  <c:v>1.2043924076842569</c:v>
                </c:pt>
                <c:pt idx="21">
                  <c:v>1.316168965241961</c:v>
                </c:pt>
                <c:pt idx="22">
                  <c:v>1.2316379435889471</c:v>
                </c:pt>
                <c:pt idx="23">
                  <c:v>1.003893207565125</c:v>
                </c:pt>
                <c:pt idx="24">
                  <c:v>0.70419231261353299</c:v>
                </c:pt>
                <c:pt idx="25">
                  <c:v>0.82714652592700699</c:v>
                </c:pt>
                <c:pt idx="26">
                  <c:v>0.93612866954576801</c:v>
                </c:pt>
                <c:pt idx="27">
                  <c:v>1.126148817393865</c:v>
                </c:pt>
                <c:pt idx="28">
                  <c:v>1.357386570841365</c:v>
                </c:pt>
                <c:pt idx="29">
                  <c:v>1.4440134029485849</c:v>
                </c:pt>
                <c:pt idx="30">
                  <c:v>1.798903973194294</c:v>
                </c:pt>
                <c:pt idx="31">
                  <c:v>1.819862077736363</c:v>
                </c:pt>
                <c:pt idx="32">
                  <c:v>2.043415192851771</c:v>
                </c:pt>
                <c:pt idx="33">
                  <c:v>2.259283669635086</c:v>
                </c:pt>
                <c:pt idx="34">
                  <c:v>2.324253793715501</c:v>
                </c:pt>
                <c:pt idx="35">
                  <c:v>2.1957107525241422</c:v>
                </c:pt>
                <c:pt idx="36">
                  <c:v>1.947007911958252</c:v>
                </c:pt>
                <c:pt idx="37">
                  <c:v>1.908584720297791</c:v>
                </c:pt>
                <c:pt idx="38">
                  <c:v>2.1202615761726928</c:v>
                </c:pt>
                <c:pt idx="39">
                  <c:v>2.3158705518986729</c:v>
                </c:pt>
                <c:pt idx="40">
                  <c:v>2.1307406284437271</c:v>
                </c:pt>
                <c:pt idx="41">
                  <c:v>2.0161696569470799</c:v>
                </c:pt>
                <c:pt idx="42">
                  <c:v>2.2830361881161001</c:v>
                </c:pt>
                <c:pt idx="43">
                  <c:v>1.8547922519731459</c:v>
                </c:pt>
                <c:pt idx="44">
                  <c:v>2.431140126880055</c:v>
                </c:pt>
                <c:pt idx="45">
                  <c:v>2.354293743559134</c:v>
                </c:pt>
                <c:pt idx="46">
                  <c:v>1.987526914072919</c:v>
                </c:pt>
                <c:pt idx="47">
                  <c:v>1.7423170909307071</c:v>
                </c:pt>
                <c:pt idx="48">
                  <c:v>1.634033550796681</c:v>
                </c:pt>
                <c:pt idx="49">
                  <c:v>1.4223566949217801</c:v>
                </c:pt>
                <c:pt idx="50">
                  <c:v>1.503394699151114</c:v>
                </c:pt>
                <c:pt idx="51">
                  <c:v>1.495710060819023</c:v>
                </c:pt>
                <c:pt idx="52">
                  <c:v>1.357386570841365</c:v>
                </c:pt>
                <c:pt idx="53">
                  <c:v>1.3497019325092721</c:v>
                </c:pt>
                <c:pt idx="54">
                  <c:v>1.357386570841365</c:v>
                </c:pt>
                <c:pt idx="55">
                  <c:v>1.45588966218909</c:v>
                </c:pt>
                <c:pt idx="56">
                  <c:v>1.575350858078886</c:v>
                </c:pt>
                <c:pt idx="57">
                  <c:v>1.7024966923007741</c:v>
                </c:pt>
                <c:pt idx="58">
                  <c:v>1.7262492107817871</c:v>
                </c:pt>
                <c:pt idx="59">
                  <c:v>1.6759497598808191</c:v>
                </c:pt>
                <c:pt idx="60">
                  <c:v>1.3671670196276631</c:v>
                </c:pt>
                <c:pt idx="61">
                  <c:v>1.3972069694712961</c:v>
                </c:pt>
                <c:pt idx="62">
                  <c:v>1.3364284662992949</c:v>
                </c:pt>
                <c:pt idx="63">
                  <c:v>1.29241644676095</c:v>
                </c:pt>
                <c:pt idx="64">
                  <c:v>1.3063885164556619</c:v>
                </c:pt>
                <c:pt idx="65">
                  <c:v>1.707865168539326</c:v>
                </c:pt>
                <c:pt idx="66">
                  <c:v>2.2022471910112351</c:v>
                </c:pt>
                <c:pt idx="67">
                  <c:v>1.86067415730337</c:v>
                </c:pt>
                <c:pt idx="68">
                  <c:v>2.6292134831460672</c:v>
                </c:pt>
                <c:pt idx="69">
                  <c:v>2.1573033707865168</c:v>
                </c:pt>
                <c:pt idx="70">
                  <c:v>1.8426966292134821</c:v>
                </c:pt>
                <c:pt idx="71">
                  <c:v>2.5168539325842252</c:v>
                </c:pt>
                <c:pt idx="72">
                  <c:v>5.8426966292134797</c:v>
                </c:pt>
                <c:pt idx="73">
                  <c:v>8.3595505617977608</c:v>
                </c:pt>
                <c:pt idx="74">
                  <c:v>12.449438202247199</c:v>
                </c:pt>
                <c:pt idx="75">
                  <c:v>13.258426966292131</c:v>
                </c:pt>
                <c:pt idx="76">
                  <c:v>16.4943820224719</c:v>
                </c:pt>
                <c:pt idx="77">
                  <c:v>18.516853932584269</c:v>
                </c:pt>
                <c:pt idx="78">
                  <c:v>19.7752808988764</c:v>
                </c:pt>
                <c:pt idx="79">
                  <c:v>25.707865168539328</c:v>
                </c:pt>
                <c:pt idx="80">
                  <c:v>27.82022471910112</c:v>
                </c:pt>
                <c:pt idx="81">
                  <c:v>27.23595505617978</c:v>
                </c:pt>
                <c:pt idx="82">
                  <c:v>28.49438202247191</c:v>
                </c:pt>
                <c:pt idx="83">
                  <c:v>25.573033707865161</c:v>
                </c:pt>
                <c:pt idx="84">
                  <c:v>26.022471910112351</c:v>
                </c:pt>
                <c:pt idx="85">
                  <c:v>28.26966292134831</c:v>
                </c:pt>
                <c:pt idx="86">
                  <c:v>25.258426966292131</c:v>
                </c:pt>
                <c:pt idx="87">
                  <c:v>22.876404494382019</c:v>
                </c:pt>
                <c:pt idx="88">
                  <c:v>20.85393258426965</c:v>
                </c:pt>
                <c:pt idx="89">
                  <c:v>21.887640449438191</c:v>
                </c:pt>
                <c:pt idx="90">
                  <c:v>22.157303370786511</c:v>
                </c:pt>
                <c:pt idx="91">
                  <c:v>15.95505617977528</c:v>
                </c:pt>
                <c:pt idx="92">
                  <c:v>17.303370786516851</c:v>
                </c:pt>
                <c:pt idx="93">
                  <c:v>23.505617977528079</c:v>
                </c:pt>
                <c:pt idx="94">
                  <c:v>29.887640449438202</c:v>
                </c:pt>
                <c:pt idx="95">
                  <c:v>28.31460674157303</c:v>
                </c:pt>
                <c:pt idx="96">
                  <c:v>33.707865168539328</c:v>
                </c:pt>
                <c:pt idx="97">
                  <c:v>36.404494382022342</c:v>
                </c:pt>
                <c:pt idx="98">
                  <c:v>40.674157303370798</c:v>
                </c:pt>
                <c:pt idx="99">
                  <c:v>40.674157303370798</c:v>
                </c:pt>
                <c:pt idx="100">
                  <c:v>44.943820224719097</c:v>
                </c:pt>
                <c:pt idx="101">
                  <c:v>57.303370786516851</c:v>
                </c:pt>
                <c:pt idx="102">
                  <c:v>42.696629213483128</c:v>
                </c:pt>
                <c:pt idx="103">
                  <c:v>45.16853932584268</c:v>
                </c:pt>
                <c:pt idx="104">
                  <c:v>51.011235955056122</c:v>
                </c:pt>
                <c:pt idx="105">
                  <c:v>45.16853932584268</c:v>
                </c:pt>
                <c:pt idx="106">
                  <c:v>40</c:v>
                </c:pt>
                <c:pt idx="107">
                  <c:v>31.685393258426959</c:v>
                </c:pt>
                <c:pt idx="108">
                  <c:v>29.213483146067411</c:v>
                </c:pt>
                <c:pt idx="109">
                  <c:v>47.415730337078642</c:v>
                </c:pt>
                <c:pt idx="110">
                  <c:v>44.943820224719097</c:v>
                </c:pt>
                <c:pt idx="111">
                  <c:v>50.112359550561798</c:v>
                </c:pt>
                <c:pt idx="112">
                  <c:v>81.797752808988648</c:v>
                </c:pt>
                <c:pt idx="113">
                  <c:v>80.449438202247194</c:v>
                </c:pt>
                <c:pt idx="114">
                  <c:v>133.9325842696629</c:v>
                </c:pt>
                <c:pt idx="115">
                  <c:v>151.23595505617971</c:v>
                </c:pt>
                <c:pt idx="116">
                  <c:v>192.13483146067421</c:v>
                </c:pt>
                <c:pt idx="117">
                  <c:v>211.68539325842701</c:v>
                </c:pt>
                <c:pt idx="118">
                  <c:v>193.70786516853931</c:v>
                </c:pt>
                <c:pt idx="119">
                  <c:v>177.30337078651681</c:v>
                </c:pt>
                <c:pt idx="120">
                  <c:v>166.29213483146069</c:v>
                </c:pt>
                <c:pt idx="121">
                  <c:v>157.5280898876405</c:v>
                </c:pt>
                <c:pt idx="122">
                  <c:v>160.44943820224719</c:v>
                </c:pt>
                <c:pt idx="123">
                  <c:v>171.01123595505621</c:v>
                </c:pt>
                <c:pt idx="124">
                  <c:v>206.96629213483141</c:v>
                </c:pt>
                <c:pt idx="125">
                  <c:v>207.64044943820221</c:v>
                </c:pt>
                <c:pt idx="126">
                  <c:v>181.79775280898869</c:v>
                </c:pt>
                <c:pt idx="127">
                  <c:v>200.22471910112361</c:v>
                </c:pt>
                <c:pt idx="128">
                  <c:v>212.13483146067409</c:v>
                </c:pt>
                <c:pt idx="129">
                  <c:v>217.5280898876405</c:v>
                </c:pt>
                <c:pt idx="130">
                  <c:v>211.46067415730329</c:v>
                </c:pt>
                <c:pt idx="131">
                  <c:v>208.0898876404494</c:v>
                </c:pt>
                <c:pt idx="132">
                  <c:v>184.71910112359541</c:v>
                </c:pt>
                <c:pt idx="133">
                  <c:v>158.42696629213481</c:v>
                </c:pt>
                <c:pt idx="134">
                  <c:v>162.69662921348319</c:v>
                </c:pt>
                <c:pt idx="135">
                  <c:v>152.58426966292129</c:v>
                </c:pt>
                <c:pt idx="136">
                  <c:v>136.629213483146</c:v>
                </c:pt>
                <c:pt idx="137">
                  <c:v>124.4943820224719</c:v>
                </c:pt>
                <c:pt idx="138">
                  <c:v>139.32584269662919</c:v>
                </c:pt>
                <c:pt idx="139">
                  <c:v>126.5168539325842</c:v>
                </c:pt>
                <c:pt idx="140">
                  <c:v>122.9213483146067</c:v>
                </c:pt>
                <c:pt idx="141">
                  <c:v>118.6516853932584</c:v>
                </c:pt>
                <c:pt idx="142">
                  <c:v>111.6853932584269</c:v>
                </c:pt>
                <c:pt idx="143">
                  <c:v>107.86516853932579</c:v>
                </c:pt>
                <c:pt idx="144">
                  <c:v>121.57303370786509</c:v>
                </c:pt>
                <c:pt idx="145">
                  <c:v>123.59550561797749</c:v>
                </c:pt>
                <c:pt idx="146">
                  <c:v>108.7640449438202</c:v>
                </c:pt>
                <c:pt idx="147">
                  <c:v>107.6404494382023</c:v>
                </c:pt>
                <c:pt idx="148">
                  <c:v>99.775280898876119</c:v>
                </c:pt>
                <c:pt idx="149">
                  <c:v>105.84269662921351</c:v>
                </c:pt>
                <c:pt idx="150">
                  <c:v>97.977528089887699</c:v>
                </c:pt>
                <c:pt idx="151">
                  <c:v>124.9438202247191</c:v>
                </c:pt>
                <c:pt idx="152">
                  <c:v>109.2134831460674</c:v>
                </c:pt>
                <c:pt idx="153">
                  <c:v>104.4943820224719</c:v>
                </c:pt>
                <c:pt idx="154">
                  <c:v>75.280898876403128</c:v>
                </c:pt>
                <c:pt idx="155">
                  <c:v>87.865168539325808</c:v>
                </c:pt>
                <c:pt idx="156">
                  <c:v>93.483146067415717</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9-246B-4D09-BBDC-F51812C65684}"/>
            </c:ext>
          </c:extLst>
        </c:ser>
        <c:ser>
          <c:idx val="2"/>
          <c:order val="10"/>
          <c:tx>
            <c:strRef>
              <c:f>Combined!$DU$1</c:f>
              <c:strCache>
                <c:ptCount val="1"/>
                <c:pt idx="0">
                  <c:v>Calpine Corp</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Combined!$DU$2:$DU$216</c:f>
              <c:numCache>
                <c:formatCode>General</c:formatCode>
                <c:ptCount val="215"/>
                <c:pt idx="0">
                  <c:v>89.319526627219005</c:v>
                </c:pt>
                <c:pt idx="1">
                  <c:v>89.289940828402351</c:v>
                </c:pt>
                <c:pt idx="2">
                  <c:v>89.526627218934848</c:v>
                </c:pt>
                <c:pt idx="3">
                  <c:v>88.875739644970409</c:v>
                </c:pt>
                <c:pt idx="4">
                  <c:v>88.402366863905328</c:v>
                </c:pt>
                <c:pt idx="5">
                  <c:v>87.278106508875752</c:v>
                </c:pt>
                <c:pt idx="6">
                  <c:v>86.982248520710073</c:v>
                </c:pt>
                <c:pt idx="7">
                  <c:v>85.088757396448386</c:v>
                </c:pt>
                <c:pt idx="8">
                  <c:v>80.059171597632456</c:v>
                </c:pt>
                <c:pt idx="9">
                  <c:v>76.035502958579258</c:v>
                </c:pt>
                <c:pt idx="10">
                  <c:v>60.355029585798157</c:v>
                </c:pt>
                <c:pt idx="11">
                  <c:v>65.384615384615401</c:v>
                </c:pt>
                <c:pt idx="12">
                  <c:v>69.289940828402379</c:v>
                </c:pt>
                <c:pt idx="13">
                  <c:v>69.822485207099959</c:v>
                </c:pt>
                <c:pt idx="14">
                  <c:v>67.633136094673944</c:v>
                </c:pt>
                <c:pt idx="15">
                  <c:v>65.976331360946347</c:v>
                </c:pt>
                <c:pt idx="16">
                  <c:v>70.414201183431956</c:v>
                </c:pt>
                <c:pt idx="17">
                  <c:v>74.792899408284029</c:v>
                </c:pt>
                <c:pt idx="18">
                  <c:v>73.846153846153854</c:v>
                </c:pt>
                <c:pt idx="19">
                  <c:v>81.301775147928154</c:v>
                </c:pt>
                <c:pt idx="20">
                  <c:v>87.278106508875752</c:v>
                </c:pt>
                <c:pt idx="21">
                  <c:v>87.57396449704143</c:v>
                </c:pt>
                <c:pt idx="22">
                  <c:v>93.372781065087636</c:v>
                </c:pt>
                <c:pt idx="23">
                  <c:v>89.763313609467502</c:v>
                </c:pt>
                <c:pt idx="24">
                  <c:v>74.319526627219005</c:v>
                </c:pt>
                <c:pt idx="25">
                  <c:v>90.591715976331372</c:v>
                </c:pt>
                <c:pt idx="26">
                  <c:v>85.621301775147941</c:v>
                </c:pt>
                <c:pt idx="27">
                  <c:v>87.455621301775153</c:v>
                </c:pt>
                <c:pt idx="28">
                  <c:v>91.775147928993718</c:v>
                </c:pt>
                <c:pt idx="29">
                  <c:v>86.390532544378701</c:v>
                </c:pt>
                <c:pt idx="30">
                  <c:v>94.319526627219005</c:v>
                </c:pt>
                <c:pt idx="31">
                  <c:v>108.28402366863909</c:v>
                </c:pt>
                <c:pt idx="32">
                  <c:v>106.4497041420118</c:v>
                </c:pt>
                <c:pt idx="33">
                  <c:v>118.9349112426036</c:v>
                </c:pt>
                <c:pt idx="34">
                  <c:v>129.05325443786981</c:v>
                </c:pt>
                <c:pt idx="35">
                  <c:v>135.32544378698231</c:v>
                </c:pt>
                <c:pt idx="36">
                  <c:v>125.4437869822485</c:v>
                </c:pt>
                <c:pt idx="37">
                  <c:v>123.5502958579882</c:v>
                </c:pt>
                <c:pt idx="38">
                  <c:v>130.94674556213019</c:v>
                </c:pt>
                <c:pt idx="39">
                  <c:v>135.8579881656805</c:v>
                </c:pt>
                <c:pt idx="40">
                  <c:v>135.02958579881471</c:v>
                </c:pt>
                <c:pt idx="41">
                  <c:v>128.4023668639054</c:v>
                </c:pt>
                <c:pt idx="42">
                  <c:v>140.65088757396461</c:v>
                </c:pt>
                <c:pt idx="43">
                  <c:v>130.414201183432</c:v>
                </c:pt>
                <c:pt idx="44">
                  <c:v>140.88757396449711</c:v>
                </c:pt>
                <c:pt idx="45">
                  <c:v>137.9881656804734</c:v>
                </c:pt>
                <c:pt idx="46">
                  <c:v>135.68047337278111</c:v>
                </c:pt>
                <c:pt idx="47">
                  <c:v>123.7278106508876</c:v>
                </c:pt>
                <c:pt idx="48">
                  <c:v>112.72189349112431</c:v>
                </c:pt>
                <c:pt idx="49">
                  <c:v>112.30769230769231</c:v>
                </c:pt>
                <c:pt idx="50">
                  <c:v>115.4437869822485</c:v>
                </c:pt>
                <c:pt idx="51">
                  <c:v>111.89349112426039</c:v>
                </c:pt>
                <c:pt idx="52">
                  <c:v>119.3491124260355</c:v>
                </c:pt>
                <c:pt idx="53">
                  <c:v>114.9704142011834</c:v>
                </c:pt>
                <c:pt idx="54">
                  <c:v>114.3786982248521</c:v>
                </c:pt>
                <c:pt idx="55">
                  <c:v>118.4023668639054</c:v>
                </c:pt>
                <c:pt idx="56">
                  <c:v>125.6213017751479</c:v>
                </c:pt>
                <c:pt idx="57">
                  <c:v>120.1775147928994</c:v>
                </c:pt>
                <c:pt idx="58">
                  <c:v>128.5798816568047</c:v>
                </c:pt>
                <c:pt idx="59">
                  <c:v>121.89349112426039</c:v>
                </c:pt>
                <c:pt idx="60">
                  <c:v>108.87573964497039</c:v>
                </c:pt>
                <c:pt idx="61">
                  <c:v>116.7455621301775</c:v>
                </c:pt>
                <c:pt idx="62">
                  <c:v>107.27810650887579</c:v>
                </c:pt>
                <c:pt idx="63">
                  <c:v>102.1301775147929</c:v>
                </c:pt>
                <c:pt idx="64">
                  <c:v>104.1420118343195</c:v>
                </c:pt>
                <c:pt idx="65">
                  <c:v>102.3668639053255</c:v>
                </c:pt>
                <c:pt idx="66">
                  <c:v>103.8461538461539</c:v>
                </c:pt>
                <c:pt idx="67">
                  <c:v>101.12426035502961</c:v>
                </c:pt>
                <c:pt idx="68">
                  <c:v>97.692307692307708</c:v>
                </c:pt>
                <c:pt idx="69">
                  <c:v>99.408284023668642</c:v>
                </c:pt>
                <c:pt idx="70">
                  <c:v>110.9467455621302</c:v>
                </c:pt>
                <c:pt idx="71">
                  <c:v>101.8343195266272</c:v>
                </c:pt>
                <c:pt idx="72">
                  <c:v>90.591715976331372</c:v>
                </c:pt>
                <c:pt idx="73">
                  <c:v>86.390532544378701</c:v>
                </c:pt>
                <c:pt idx="74">
                  <c:v>96.627218934911241</c:v>
                </c:pt>
                <c:pt idx="75">
                  <c:v>88.994082840236686</c:v>
                </c:pt>
                <c:pt idx="76">
                  <c:v>89.763313609467502</c:v>
                </c:pt>
                <c:pt idx="77">
                  <c:v>83.313609467455635</c:v>
                </c:pt>
                <c:pt idx="78">
                  <c:v>87.159763313608423</c:v>
                </c:pt>
                <c:pt idx="79">
                  <c:v>96.153846153845123</c:v>
                </c:pt>
                <c:pt idx="80">
                  <c:v>95.443786982248525</c:v>
                </c:pt>
                <c:pt idx="81">
                  <c:v>93.431952662721898</c:v>
                </c:pt>
                <c:pt idx="82">
                  <c:v>99.112426035502949</c:v>
                </c:pt>
                <c:pt idx="83">
                  <c:v>93.905325443786978</c:v>
                </c:pt>
                <c:pt idx="84">
                  <c:v>89.526627218934848</c:v>
                </c:pt>
                <c:pt idx="85">
                  <c:v>84.437869822485212</c:v>
                </c:pt>
                <c:pt idx="86">
                  <c:v>78.934911242603562</c:v>
                </c:pt>
                <c:pt idx="87">
                  <c:v>71.597633136094217</c:v>
                </c:pt>
                <c:pt idx="88">
                  <c:v>73.964497041420131</c:v>
                </c:pt>
                <c:pt idx="89">
                  <c:v>73.668639053253727</c:v>
                </c:pt>
                <c:pt idx="90">
                  <c:v>75.266272189349124</c:v>
                </c:pt>
                <c:pt idx="91">
                  <c:v>79.881656804733709</c:v>
                </c:pt>
                <c:pt idx="92">
                  <c:v>75.266272189349124</c:v>
                </c:pt>
                <c:pt idx="93">
                  <c:v>81.065088757395756</c:v>
                </c:pt>
                <c:pt idx="94">
                  <c:v>80.650887573963274</c:v>
                </c:pt>
                <c:pt idx="95">
                  <c:v>70.355029585798803</c:v>
                </c:pt>
                <c:pt idx="96">
                  <c:v>64.733727810649924</c:v>
                </c:pt>
                <c:pt idx="97">
                  <c:v>64.792899408284015</c:v>
                </c:pt>
                <c:pt idx="98">
                  <c:v>65.088757396448386</c:v>
                </c:pt>
                <c:pt idx="99">
                  <c:v>65.7988165680474</c:v>
                </c:pt>
                <c:pt idx="100">
                  <c:v>66.508875739644125</c:v>
                </c:pt>
                <c:pt idx="101">
                  <c:v>68.165680473372774</c:v>
                </c:pt>
                <c:pt idx="102">
                  <c:v>69.585798816566225</c:v>
                </c:pt>
                <c:pt idx="103">
                  <c:v>76.213017751479299</c:v>
                </c:pt>
                <c:pt idx="104">
                  <c:v>65.976331360946347</c:v>
                </c:pt>
                <c:pt idx="105">
                  <c:v>80.177514792899018</c:v>
                </c:pt>
                <c:pt idx="106">
                  <c:v>47.988165680473372</c:v>
                </c:pt>
                <c:pt idx="107">
                  <c:v>40.2958579881657</c:v>
                </c:pt>
                <c:pt idx="108">
                  <c:v>33.313609467454988</c:v>
                </c:pt>
                <c:pt idx="109">
                  <c:v>43.846153846153861</c:v>
                </c:pt>
                <c:pt idx="110">
                  <c:v>43.07692307692308</c:v>
                </c:pt>
                <c:pt idx="111">
                  <c:v>53.017751479289792</c:v>
                </c:pt>
                <c:pt idx="112">
                  <c:v>69.230769230769212</c:v>
                </c:pt>
                <c:pt idx="113">
                  <c:v>76.923076923076849</c:v>
                </c:pt>
                <c:pt idx="114">
                  <c:v>106.50887573964501</c:v>
                </c:pt>
                <c:pt idx="115">
                  <c:v>102.9585798816568</c:v>
                </c:pt>
                <c:pt idx="116">
                  <c:v>133.49112426035501</c:v>
                </c:pt>
                <c:pt idx="117">
                  <c:v>135.50295857988161</c:v>
                </c:pt>
                <c:pt idx="118">
                  <c:v>116.5680473372781</c:v>
                </c:pt>
                <c:pt idx="119">
                  <c:v>108.9940828402367</c:v>
                </c:pt>
                <c:pt idx="120">
                  <c:v>111.71597633136091</c:v>
                </c:pt>
                <c:pt idx="121">
                  <c:v>100</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A-246B-4D09-BBDC-F51812C65684}"/>
            </c:ext>
          </c:extLst>
        </c:ser>
        <c:ser>
          <c:idx val="3"/>
          <c:order val="11"/>
          <c:tx>
            <c:strRef>
              <c:f>Combined!$DV$1</c:f>
              <c:strCache>
                <c:ptCount val="1"/>
                <c:pt idx="0">
                  <c:v>NRG Energy</c:v>
                </c:pt>
              </c:strCache>
            </c:strRef>
          </c:tx>
          <c:spPr>
            <a:ln w="19050">
              <a:prstDash val="sysDot"/>
            </a:ln>
          </c:spPr>
          <c:marker>
            <c:symbol val="none"/>
          </c:marker>
          <c:cat>
            <c:numRef>
              <c:f>Combined!$CW$2:$CW$159</c:f>
              <c:numCache>
                <c:formatCode>m/d/yyyy</c:formatCode>
                <c:ptCount val="158"/>
                <c:pt idx="0">
                  <c:v>43159</c:v>
                </c:pt>
                <c:pt idx="1">
                  <c:v>43131</c:v>
                </c:pt>
                <c:pt idx="2">
                  <c:v>43100</c:v>
                </c:pt>
                <c:pt idx="3">
                  <c:v>43069</c:v>
                </c:pt>
                <c:pt idx="4">
                  <c:v>43039</c:v>
                </c:pt>
                <c:pt idx="5">
                  <c:v>43008</c:v>
                </c:pt>
                <c:pt idx="6">
                  <c:v>42978</c:v>
                </c:pt>
                <c:pt idx="7">
                  <c:v>42947</c:v>
                </c:pt>
                <c:pt idx="8">
                  <c:v>42916</c:v>
                </c:pt>
                <c:pt idx="9">
                  <c:v>42886</c:v>
                </c:pt>
                <c:pt idx="10">
                  <c:v>42855</c:v>
                </c:pt>
                <c:pt idx="11">
                  <c:v>42825</c:v>
                </c:pt>
                <c:pt idx="12">
                  <c:v>42794</c:v>
                </c:pt>
                <c:pt idx="13">
                  <c:v>42766</c:v>
                </c:pt>
                <c:pt idx="14">
                  <c:v>42735</c:v>
                </c:pt>
                <c:pt idx="15">
                  <c:v>42704</c:v>
                </c:pt>
                <c:pt idx="16">
                  <c:v>42674</c:v>
                </c:pt>
                <c:pt idx="17">
                  <c:v>42643</c:v>
                </c:pt>
                <c:pt idx="18">
                  <c:v>42613</c:v>
                </c:pt>
                <c:pt idx="19">
                  <c:v>42582</c:v>
                </c:pt>
                <c:pt idx="20">
                  <c:v>42551</c:v>
                </c:pt>
                <c:pt idx="21">
                  <c:v>42521</c:v>
                </c:pt>
                <c:pt idx="22">
                  <c:v>42490</c:v>
                </c:pt>
                <c:pt idx="23">
                  <c:v>42460</c:v>
                </c:pt>
                <c:pt idx="24">
                  <c:v>42429</c:v>
                </c:pt>
                <c:pt idx="25">
                  <c:v>42400</c:v>
                </c:pt>
                <c:pt idx="26">
                  <c:v>42369</c:v>
                </c:pt>
                <c:pt idx="27">
                  <c:v>42338</c:v>
                </c:pt>
                <c:pt idx="28">
                  <c:v>42308</c:v>
                </c:pt>
                <c:pt idx="29">
                  <c:v>42277</c:v>
                </c:pt>
                <c:pt idx="30">
                  <c:v>42247</c:v>
                </c:pt>
                <c:pt idx="31">
                  <c:v>42216</c:v>
                </c:pt>
                <c:pt idx="32">
                  <c:v>42185</c:v>
                </c:pt>
                <c:pt idx="33">
                  <c:v>42155</c:v>
                </c:pt>
                <c:pt idx="34">
                  <c:v>42124</c:v>
                </c:pt>
                <c:pt idx="35">
                  <c:v>42094</c:v>
                </c:pt>
                <c:pt idx="36">
                  <c:v>42063</c:v>
                </c:pt>
                <c:pt idx="37">
                  <c:v>42035</c:v>
                </c:pt>
                <c:pt idx="38">
                  <c:v>42004</c:v>
                </c:pt>
                <c:pt idx="39">
                  <c:v>41973</c:v>
                </c:pt>
                <c:pt idx="40">
                  <c:v>41943</c:v>
                </c:pt>
                <c:pt idx="41">
                  <c:v>41912</c:v>
                </c:pt>
                <c:pt idx="42">
                  <c:v>41882</c:v>
                </c:pt>
                <c:pt idx="43">
                  <c:v>41851</c:v>
                </c:pt>
                <c:pt idx="44">
                  <c:v>41820</c:v>
                </c:pt>
                <c:pt idx="45">
                  <c:v>41790</c:v>
                </c:pt>
                <c:pt idx="46">
                  <c:v>41759</c:v>
                </c:pt>
                <c:pt idx="47">
                  <c:v>41729</c:v>
                </c:pt>
                <c:pt idx="48">
                  <c:v>41698</c:v>
                </c:pt>
                <c:pt idx="49">
                  <c:v>41670</c:v>
                </c:pt>
                <c:pt idx="50">
                  <c:v>41639</c:v>
                </c:pt>
                <c:pt idx="51">
                  <c:v>41608</c:v>
                </c:pt>
                <c:pt idx="52">
                  <c:v>41578</c:v>
                </c:pt>
                <c:pt idx="53">
                  <c:v>41547</c:v>
                </c:pt>
                <c:pt idx="54">
                  <c:v>41517</c:v>
                </c:pt>
                <c:pt idx="55">
                  <c:v>41486</c:v>
                </c:pt>
                <c:pt idx="56">
                  <c:v>41455</c:v>
                </c:pt>
                <c:pt idx="57">
                  <c:v>41425</c:v>
                </c:pt>
                <c:pt idx="58">
                  <c:v>41394</c:v>
                </c:pt>
                <c:pt idx="59">
                  <c:v>41364</c:v>
                </c:pt>
                <c:pt idx="60">
                  <c:v>41333</c:v>
                </c:pt>
                <c:pt idx="61">
                  <c:v>41305</c:v>
                </c:pt>
                <c:pt idx="62">
                  <c:v>41274</c:v>
                </c:pt>
                <c:pt idx="63">
                  <c:v>41243</c:v>
                </c:pt>
                <c:pt idx="64">
                  <c:v>41213</c:v>
                </c:pt>
                <c:pt idx="65">
                  <c:v>41182</c:v>
                </c:pt>
                <c:pt idx="66">
                  <c:v>41152</c:v>
                </c:pt>
                <c:pt idx="67">
                  <c:v>41121</c:v>
                </c:pt>
                <c:pt idx="68">
                  <c:v>41090</c:v>
                </c:pt>
                <c:pt idx="69">
                  <c:v>41060</c:v>
                </c:pt>
                <c:pt idx="70">
                  <c:v>41029</c:v>
                </c:pt>
                <c:pt idx="71">
                  <c:v>40999</c:v>
                </c:pt>
                <c:pt idx="72">
                  <c:v>40968</c:v>
                </c:pt>
                <c:pt idx="73">
                  <c:v>40939</c:v>
                </c:pt>
                <c:pt idx="74">
                  <c:v>40908</c:v>
                </c:pt>
                <c:pt idx="75">
                  <c:v>40877</c:v>
                </c:pt>
                <c:pt idx="76">
                  <c:v>40847</c:v>
                </c:pt>
                <c:pt idx="77">
                  <c:v>40816</c:v>
                </c:pt>
                <c:pt idx="78">
                  <c:v>40786</c:v>
                </c:pt>
                <c:pt idx="79">
                  <c:v>40755</c:v>
                </c:pt>
                <c:pt idx="80">
                  <c:v>40724</c:v>
                </c:pt>
                <c:pt idx="81">
                  <c:v>40694</c:v>
                </c:pt>
                <c:pt idx="82">
                  <c:v>40663</c:v>
                </c:pt>
                <c:pt idx="83">
                  <c:v>40633</c:v>
                </c:pt>
                <c:pt idx="84">
                  <c:v>40602</c:v>
                </c:pt>
                <c:pt idx="85">
                  <c:v>40574</c:v>
                </c:pt>
                <c:pt idx="86">
                  <c:v>40543</c:v>
                </c:pt>
                <c:pt idx="87">
                  <c:v>40512</c:v>
                </c:pt>
                <c:pt idx="88">
                  <c:v>40482</c:v>
                </c:pt>
                <c:pt idx="89">
                  <c:v>40451</c:v>
                </c:pt>
                <c:pt idx="90">
                  <c:v>40421</c:v>
                </c:pt>
                <c:pt idx="91">
                  <c:v>40390</c:v>
                </c:pt>
                <c:pt idx="92">
                  <c:v>40359</c:v>
                </c:pt>
                <c:pt idx="93">
                  <c:v>40329</c:v>
                </c:pt>
                <c:pt idx="94">
                  <c:v>40298</c:v>
                </c:pt>
                <c:pt idx="95">
                  <c:v>40268</c:v>
                </c:pt>
                <c:pt idx="96">
                  <c:v>40237</c:v>
                </c:pt>
                <c:pt idx="97">
                  <c:v>40209</c:v>
                </c:pt>
                <c:pt idx="98">
                  <c:v>40178</c:v>
                </c:pt>
                <c:pt idx="99">
                  <c:v>40147</c:v>
                </c:pt>
                <c:pt idx="100">
                  <c:v>40117</c:v>
                </c:pt>
                <c:pt idx="101">
                  <c:v>40086</c:v>
                </c:pt>
                <c:pt idx="102">
                  <c:v>40056</c:v>
                </c:pt>
                <c:pt idx="103">
                  <c:v>40025</c:v>
                </c:pt>
                <c:pt idx="104">
                  <c:v>39994</c:v>
                </c:pt>
                <c:pt idx="105">
                  <c:v>39964</c:v>
                </c:pt>
                <c:pt idx="106">
                  <c:v>39933</c:v>
                </c:pt>
                <c:pt idx="107">
                  <c:v>39903</c:v>
                </c:pt>
                <c:pt idx="108">
                  <c:v>39872</c:v>
                </c:pt>
                <c:pt idx="109">
                  <c:v>39844</c:v>
                </c:pt>
                <c:pt idx="110">
                  <c:v>39813</c:v>
                </c:pt>
                <c:pt idx="111">
                  <c:v>39782</c:v>
                </c:pt>
                <c:pt idx="112">
                  <c:v>39752</c:v>
                </c:pt>
                <c:pt idx="113">
                  <c:v>39721</c:v>
                </c:pt>
                <c:pt idx="114">
                  <c:v>39691</c:v>
                </c:pt>
                <c:pt idx="115">
                  <c:v>39660</c:v>
                </c:pt>
                <c:pt idx="116">
                  <c:v>39629</c:v>
                </c:pt>
                <c:pt idx="117">
                  <c:v>39599</c:v>
                </c:pt>
                <c:pt idx="118">
                  <c:v>39568</c:v>
                </c:pt>
                <c:pt idx="119">
                  <c:v>39538</c:v>
                </c:pt>
                <c:pt idx="120">
                  <c:v>39507</c:v>
                </c:pt>
                <c:pt idx="121">
                  <c:v>39478</c:v>
                </c:pt>
                <c:pt idx="122">
                  <c:v>39447</c:v>
                </c:pt>
                <c:pt idx="123">
                  <c:v>39416</c:v>
                </c:pt>
                <c:pt idx="124">
                  <c:v>39386</c:v>
                </c:pt>
                <c:pt idx="125">
                  <c:v>39355</c:v>
                </c:pt>
                <c:pt idx="126">
                  <c:v>39325</c:v>
                </c:pt>
                <c:pt idx="127">
                  <c:v>39294</c:v>
                </c:pt>
                <c:pt idx="128">
                  <c:v>39263</c:v>
                </c:pt>
                <c:pt idx="129">
                  <c:v>39233</c:v>
                </c:pt>
                <c:pt idx="130">
                  <c:v>39202</c:v>
                </c:pt>
                <c:pt idx="131">
                  <c:v>39172</c:v>
                </c:pt>
                <c:pt idx="132">
                  <c:v>39141</c:v>
                </c:pt>
                <c:pt idx="133">
                  <c:v>39113</c:v>
                </c:pt>
                <c:pt idx="134">
                  <c:v>39082</c:v>
                </c:pt>
                <c:pt idx="135">
                  <c:v>39051</c:v>
                </c:pt>
                <c:pt idx="136">
                  <c:v>39021</c:v>
                </c:pt>
                <c:pt idx="137">
                  <c:v>38990</c:v>
                </c:pt>
                <c:pt idx="138">
                  <c:v>38960</c:v>
                </c:pt>
                <c:pt idx="139">
                  <c:v>38929</c:v>
                </c:pt>
                <c:pt idx="140">
                  <c:v>38898</c:v>
                </c:pt>
                <c:pt idx="141">
                  <c:v>38868</c:v>
                </c:pt>
                <c:pt idx="142">
                  <c:v>38837</c:v>
                </c:pt>
                <c:pt idx="143">
                  <c:v>38807</c:v>
                </c:pt>
                <c:pt idx="144">
                  <c:v>38776</c:v>
                </c:pt>
                <c:pt idx="145">
                  <c:v>38748</c:v>
                </c:pt>
                <c:pt idx="146">
                  <c:v>38717</c:v>
                </c:pt>
                <c:pt idx="147">
                  <c:v>38686</c:v>
                </c:pt>
                <c:pt idx="148">
                  <c:v>38656</c:v>
                </c:pt>
                <c:pt idx="149">
                  <c:v>38625</c:v>
                </c:pt>
                <c:pt idx="150">
                  <c:v>38595</c:v>
                </c:pt>
                <c:pt idx="151">
                  <c:v>38564</c:v>
                </c:pt>
                <c:pt idx="152">
                  <c:v>38533</c:v>
                </c:pt>
                <c:pt idx="153">
                  <c:v>38503</c:v>
                </c:pt>
                <c:pt idx="154">
                  <c:v>38472</c:v>
                </c:pt>
                <c:pt idx="155">
                  <c:v>38442</c:v>
                </c:pt>
                <c:pt idx="156">
                  <c:v>38411</c:v>
                </c:pt>
                <c:pt idx="157">
                  <c:v>38383</c:v>
                </c:pt>
              </c:numCache>
            </c:numRef>
          </c:cat>
          <c:val>
            <c:numRef>
              <c:f>Combined!$DV$2:$DV$216</c:f>
              <c:numCache>
                <c:formatCode>General</c:formatCode>
                <c:ptCount val="215"/>
                <c:pt idx="0">
                  <c:v>147.25714285714301</c:v>
                </c:pt>
                <c:pt idx="1">
                  <c:v>148.62857142857141</c:v>
                </c:pt>
                <c:pt idx="2">
                  <c:v>162.7428571428571</c:v>
                </c:pt>
                <c:pt idx="3">
                  <c:v>158</c:v>
                </c:pt>
                <c:pt idx="4">
                  <c:v>142.857142857143</c:v>
                </c:pt>
                <c:pt idx="5">
                  <c:v>146.2285714285714</c:v>
                </c:pt>
                <c:pt idx="6">
                  <c:v>142.34285714285721</c:v>
                </c:pt>
                <c:pt idx="7">
                  <c:v>140.68571428571431</c:v>
                </c:pt>
                <c:pt idx="8">
                  <c:v>98.4</c:v>
                </c:pt>
                <c:pt idx="9">
                  <c:v>91.771428571428117</c:v>
                </c:pt>
                <c:pt idx="10">
                  <c:v>96.571428571427944</c:v>
                </c:pt>
                <c:pt idx="11">
                  <c:v>106.8571428571428</c:v>
                </c:pt>
                <c:pt idx="12">
                  <c:v>94.628571428570453</c:v>
                </c:pt>
                <c:pt idx="13">
                  <c:v>94.514285714285705</c:v>
                </c:pt>
                <c:pt idx="14">
                  <c:v>70.05714285714285</c:v>
                </c:pt>
                <c:pt idx="15">
                  <c:v>64.8</c:v>
                </c:pt>
                <c:pt idx="16">
                  <c:v>60.74285714285714</c:v>
                </c:pt>
                <c:pt idx="17">
                  <c:v>64.05714285714285</c:v>
                </c:pt>
                <c:pt idx="18">
                  <c:v>69.2</c:v>
                </c:pt>
                <c:pt idx="19">
                  <c:v>79.085714285714275</c:v>
                </c:pt>
                <c:pt idx="20">
                  <c:v>85.657142857142517</c:v>
                </c:pt>
                <c:pt idx="21">
                  <c:v>93.6</c:v>
                </c:pt>
                <c:pt idx="22">
                  <c:v>86.285714285714306</c:v>
                </c:pt>
                <c:pt idx="23">
                  <c:v>74.342857142856104</c:v>
                </c:pt>
                <c:pt idx="24">
                  <c:v>61.6</c:v>
                </c:pt>
                <c:pt idx="25">
                  <c:v>60.8</c:v>
                </c:pt>
                <c:pt idx="26">
                  <c:v>67.257142857142853</c:v>
                </c:pt>
                <c:pt idx="27">
                  <c:v>70.628571428570453</c:v>
                </c:pt>
                <c:pt idx="28">
                  <c:v>73.657142857142517</c:v>
                </c:pt>
                <c:pt idx="29">
                  <c:v>84.857142857142748</c:v>
                </c:pt>
                <c:pt idx="30">
                  <c:v>113.82857142857139</c:v>
                </c:pt>
                <c:pt idx="31">
                  <c:v>128.28571428571431</c:v>
                </c:pt>
                <c:pt idx="32">
                  <c:v>130.7428571428571</c:v>
                </c:pt>
                <c:pt idx="33">
                  <c:v>144</c:v>
                </c:pt>
                <c:pt idx="34">
                  <c:v>144.2285714285714</c:v>
                </c:pt>
                <c:pt idx="35">
                  <c:v>143.94285714285721</c:v>
                </c:pt>
                <c:pt idx="36">
                  <c:v>137.02857142857141</c:v>
                </c:pt>
                <c:pt idx="37">
                  <c:v>140.91428571428571</c:v>
                </c:pt>
                <c:pt idx="38">
                  <c:v>154</c:v>
                </c:pt>
                <c:pt idx="39">
                  <c:v>178.62857142857141</c:v>
                </c:pt>
                <c:pt idx="40">
                  <c:v>171.31428571428569</c:v>
                </c:pt>
                <c:pt idx="41">
                  <c:v>174.17142857142861</c:v>
                </c:pt>
                <c:pt idx="42">
                  <c:v>175.8857142857143</c:v>
                </c:pt>
                <c:pt idx="43">
                  <c:v>176.91428571428571</c:v>
                </c:pt>
                <c:pt idx="44">
                  <c:v>212.57142857142861</c:v>
                </c:pt>
                <c:pt idx="45">
                  <c:v>203.65714285714279</c:v>
                </c:pt>
                <c:pt idx="46">
                  <c:v>186.97142857142859</c:v>
                </c:pt>
                <c:pt idx="47">
                  <c:v>181.71428571428561</c:v>
                </c:pt>
                <c:pt idx="48">
                  <c:v>166.1142857142857</c:v>
                </c:pt>
                <c:pt idx="49">
                  <c:v>159.14285714285711</c:v>
                </c:pt>
                <c:pt idx="50">
                  <c:v>164.1142857142857</c:v>
                </c:pt>
                <c:pt idx="51">
                  <c:v>151.19999999999999</c:v>
                </c:pt>
                <c:pt idx="52">
                  <c:v>163.02857142857141</c:v>
                </c:pt>
                <c:pt idx="53">
                  <c:v>156.17142857142861</c:v>
                </c:pt>
                <c:pt idx="54">
                  <c:v>150</c:v>
                </c:pt>
                <c:pt idx="55">
                  <c:v>153.25714285714301</c:v>
                </c:pt>
                <c:pt idx="56">
                  <c:v>152.57142857142861</c:v>
                </c:pt>
                <c:pt idx="57">
                  <c:v>145.82857142857139</c:v>
                </c:pt>
                <c:pt idx="58">
                  <c:v>159.25714285714301</c:v>
                </c:pt>
                <c:pt idx="59">
                  <c:v>151.37142857142859</c:v>
                </c:pt>
                <c:pt idx="60">
                  <c:v>137.14285714285711</c:v>
                </c:pt>
                <c:pt idx="61">
                  <c:v>137.14285714285711</c:v>
                </c:pt>
                <c:pt idx="62">
                  <c:v>131.37142857142859</c:v>
                </c:pt>
                <c:pt idx="63">
                  <c:v>120.5714285714286</c:v>
                </c:pt>
                <c:pt idx="64">
                  <c:v>123.2</c:v>
                </c:pt>
                <c:pt idx="65">
                  <c:v>122.2285714285714</c:v>
                </c:pt>
                <c:pt idx="66">
                  <c:v>121.94285714285721</c:v>
                </c:pt>
                <c:pt idx="67">
                  <c:v>113.2571428571429</c:v>
                </c:pt>
                <c:pt idx="68">
                  <c:v>99.2</c:v>
                </c:pt>
                <c:pt idx="69">
                  <c:v>87.542857142856136</c:v>
                </c:pt>
                <c:pt idx="70">
                  <c:v>97.142857142856016</c:v>
                </c:pt>
                <c:pt idx="71">
                  <c:v>89.542857142856136</c:v>
                </c:pt>
                <c:pt idx="72">
                  <c:v>97.714285714285722</c:v>
                </c:pt>
                <c:pt idx="73">
                  <c:v>96.457142857142856</c:v>
                </c:pt>
                <c:pt idx="74">
                  <c:v>103.5428571428571</c:v>
                </c:pt>
                <c:pt idx="75">
                  <c:v>112.4571428571429</c:v>
                </c:pt>
                <c:pt idx="76">
                  <c:v>122.4</c:v>
                </c:pt>
                <c:pt idx="77">
                  <c:v>121.2</c:v>
                </c:pt>
                <c:pt idx="78">
                  <c:v>133.94285714285721</c:v>
                </c:pt>
                <c:pt idx="79">
                  <c:v>140.1142857142857</c:v>
                </c:pt>
                <c:pt idx="80">
                  <c:v>140.457142857143</c:v>
                </c:pt>
                <c:pt idx="81">
                  <c:v>141.48571428571429</c:v>
                </c:pt>
                <c:pt idx="82">
                  <c:v>138.28571428571431</c:v>
                </c:pt>
                <c:pt idx="83">
                  <c:v>123.0857142857143</c:v>
                </c:pt>
                <c:pt idx="84">
                  <c:v>114.2285714285714</c:v>
                </c:pt>
                <c:pt idx="85">
                  <c:v>118.5714285714286</c:v>
                </c:pt>
                <c:pt idx="86">
                  <c:v>111.6571428571428</c:v>
                </c:pt>
                <c:pt idx="87">
                  <c:v>110.7428571428571</c:v>
                </c:pt>
                <c:pt idx="88">
                  <c:v>113.7714285714286</c:v>
                </c:pt>
                <c:pt idx="89">
                  <c:v>118.9714285714286</c:v>
                </c:pt>
                <c:pt idx="90">
                  <c:v>116.1142857142857</c:v>
                </c:pt>
                <c:pt idx="91">
                  <c:v>129.6</c:v>
                </c:pt>
                <c:pt idx="92">
                  <c:v>121.2</c:v>
                </c:pt>
                <c:pt idx="93">
                  <c:v>133.42857142857139</c:v>
                </c:pt>
                <c:pt idx="94">
                  <c:v>138.1142857142857</c:v>
                </c:pt>
                <c:pt idx="95">
                  <c:v>119.4285714285714</c:v>
                </c:pt>
                <c:pt idx="96">
                  <c:v>124.8</c:v>
                </c:pt>
                <c:pt idx="97">
                  <c:v>137.7714285714286</c:v>
                </c:pt>
                <c:pt idx="98">
                  <c:v>134.91428571428571</c:v>
                </c:pt>
                <c:pt idx="99">
                  <c:v>136.80000000000001</c:v>
                </c:pt>
                <c:pt idx="100">
                  <c:v>131.37142857142859</c:v>
                </c:pt>
                <c:pt idx="101">
                  <c:v>161.08571428571429</c:v>
                </c:pt>
                <c:pt idx="102">
                  <c:v>153.42857142857139</c:v>
                </c:pt>
                <c:pt idx="103">
                  <c:v>155.48571428571429</c:v>
                </c:pt>
                <c:pt idx="104">
                  <c:v>148.34285714285721</c:v>
                </c:pt>
                <c:pt idx="105">
                  <c:v>128.57142857142861</c:v>
                </c:pt>
                <c:pt idx="106">
                  <c:v>102.7428571428571</c:v>
                </c:pt>
                <c:pt idx="107">
                  <c:v>100.5714285714286</c:v>
                </c:pt>
                <c:pt idx="108">
                  <c:v>108</c:v>
                </c:pt>
                <c:pt idx="109">
                  <c:v>133.48571428571429</c:v>
                </c:pt>
                <c:pt idx="110">
                  <c:v>133.31428571428569</c:v>
                </c:pt>
                <c:pt idx="111">
                  <c:v>135.37142857142859</c:v>
                </c:pt>
                <c:pt idx="112">
                  <c:v>132.857142857143</c:v>
                </c:pt>
                <c:pt idx="113">
                  <c:v>141.42857142857139</c:v>
                </c:pt>
                <c:pt idx="114">
                  <c:v>215.08571428571429</c:v>
                </c:pt>
                <c:pt idx="115">
                  <c:v>207.37142857142859</c:v>
                </c:pt>
                <c:pt idx="116">
                  <c:v>245.14285714285711</c:v>
                </c:pt>
                <c:pt idx="117">
                  <c:v>237.65714285714299</c:v>
                </c:pt>
                <c:pt idx="118">
                  <c:v>251.14285714285711</c:v>
                </c:pt>
                <c:pt idx="119">
                  <c:v>222.8</c:v>
                </c:pt>
                <c:pt idx="120">
                  <c:v>235.82857142857151</c:v>
                </c:pt>
                <c:pt idx="121">
                  <c:v>220.51428571428571</c:v>
                </c:pt>
                <c:pt idx="122">
                  <c:v>247.65714285714299</c:v>
                </c:pt>
                <c:pt idx="123">
                  <c:v>242.2285714285714</c:v>
                </c:pt>
                <c:pt idx="124">
                  <c:v>260.91428571428571</c:v>
                </c:pt>
                <c:pt idx="125">
                  <c:v>241.65714285714279</c:v>
                </c:pt>
                <c:pt idx="126">
                  <c:v>217.65714285714299</c:v>
                </c:pt>
                <c:pt idx="127">
                  <c:v>220.28571428571431</c:v>
                </c:pt>
                <c:pt idx="128">
                  <c:v>237.54285714285709</c:v>
                </c:pt>
                <c:pt idx="129">
                  <c:v>251.1142857142857</c:v>
                </c:pt>
                <c:pt idx="130">
                  <c:v>225.6</c:v>
                </c:pt>
                <c:pt idx="131">
                  <c:v>205.82857142857139</c:v>
                </c:pt>
                <c:pt idx="132">
                  <c:v>189.57142857142861</c:v>
                </c:pt>
                <c:pt idx="133">
                  <c:v>171.2285714285714</c:v>
                </c:pt>
                <c:pt idx="134">
                  <c:v>160.02857142857141</c:v>
                </c:pt>
                <c:pt idx="135">
                  <c:v>162.62857142857141</c:v>
                </c:pt>
                <c:pt idx="136">
                  <c:v>137.57142857142861</c:v>
                </c:pt>
                <c:pt idx="137">
                  <c:v>129.42857142857139</c:v>
                </c:pt>
                <c:pt idx="138">
                  <c:v>144.68571428571431</c:v>
                </c:pt>
                <c:pt idx="139">
                  <c:v>140.71428571428561</c:v>
                </c:pt>
                <c:pt idx="140">
                  <c:v>137.65714285714279</c:v>
                </c:pt>
                <c:pt idx="141">
                  <c:v>142.14285714285711</c:v>
                </c:pt>
                <c:pt idx="142">
                  <c:v>135.97142857142859</c:v>
                </c:pt>
                <c:pt idx="143">
                  <c:v>129.19999999999999</c:v>
                </c:pt>
                <c:pt idx="144">
                  <c:v>123.5714285714286</c:v>
                </c:pt>
                <c:pt idx="145">
                  <c:v>137.91428571428571</c:v>
                </c:pt>
                <c:pt idx="146">
                  <c:v>134.62857142857141</c:v>
                </c:pt>
                <c:pt idx="147">
                  <c:v>124.7714285714286</c:v>
                </c:pt>
                <c:pt idx="148">
                  <c:v>122.8857142857143</c:v>
                </c:pt>
                <c:pt idx="149">
                  <c:v>121.71428571428569</c:v>
                </c:pt>
                <c:pt idx="150">
                  <c:v>114.3428571428571</c:v>
                </c:pt>
                <c:pt idx="151">
                  <c:v>109.5714285714286</c:v>
                </c:pt>
                <c:pt idx="152">
                  <c:v>107.4285714285714</c:v>
                </c:pt>
                <c:pt idx="153">
                  <c:v>102.1428571428571</c:v>
                </c:pt>
                <c:pt idx="154">
                  <c:v>88.857142857142748</c:v>
                </c:pt>
                <c:pt idx="155">
                  <c:v>97.571428571427944</c:v>
                </c:pt>
                <c:pt idx="156">
                  <c:v>110.0285714285714</c:v>
                </c:pt>
                <c:pt idx="157">
                  <c:v>100</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numCache>
            </c:numRef>
          </c:val>
          <c:smooth val="0"/>
          <c:extLst xmlns:c16r2="http://schemas.microsoft.com/office/drawing/2015/06/chart">
            <c:ext xmlns:c16="http://schemas.microsoft.com/office/drawing/2014/chart" uri="{C3380CC4-5D6E-409C-BE32-E72D297353CC}">
              <c16:uniqueId val="{0000000B-246B-4D09-BBDC-F51812C65684}"/>
            </c:ext>
          </c:extLst>
        </c:ser>
        <c:dLbls>
          <c:showLegendKey val="0"/>
          <c:showVal val="0"/>
          <c:showCatName val="0"/>
          <c:showSerName val="0"/>
          <c:showPercent val="0"/>
          <c:showBubbleSize val="0"/>
        </c:dLbls>
        <c:smooth val="0"/>
        <c:axId val="-1592111104"/>
        <c:axId val="-1592119808"/>
      </c:lineChart>
      <c:dateAx>
        <c:axId val="-1592111104"/>
        <c:scaling>
          <c:orientation val="minMax"/>
        </c:scaling>
        <c:delete val="0"/>
        <c:axPos val="b"/>
        <c:numFmt formatCode="mmm\-yy" sourceLinked="0"/>
        <c:majorTickMark val="out"/>
        <c:minorTickMark val="none"/>
        <c:tickLblPos val="nextTo"/>
        <c:txPr>
          <a:bodyPr rot="-2700000"/>
          <a:lstStyle/>
          <a:p>
            <a:pPr>
              <a:defRPr/>
            </a:pPr>
            <a:endParaRPr lang="en-US"/>
          </a:p>
        </c:txPr>
        <c:crossAx val="-1592119808"/>
        <c:crosses val="autoZero"/>
        <c:auto val="1"/>
        <c:lblOffset val="100"/>
        <c:baseTimeUnit val="months"/>
        <c:majorUnit val="12"/>
        <c:majorTimeUnit val="months"/>
      </c:dateAx>
      <c:valAx>
        <c:axId val="-1592119808"/>
        <c:scaling>
          <c:orientation val="minMax"/>
        </c:scaling>
        <c:delete val="0"/>
        <c:axPos val="l"/>
        <c:majorGridlines/>
        <c:title>
          <c:tx>
            <c:rich>
              <a:bodyPr rot="-5400000" vert="horz"/>
              <a:lstStyle/>
              <a:p>
                <a:pPr>
                  <a:defRPr/>
                </a:pPr>
                <a:r>
                  <a:rPr lang="en-GB"/>
                  <a:t>Share price rebased</a:t>
                </a:r>
              </a:p>
            </c:rich>
          </c:tx>
          <c:layout/>
          <c:overlay val="0"/>
        </c:title>
        <c:numFmt formatCode="General" sourceLinked="1"/>
        <c:majorTickMark val="out"/>
        <c:minorTickMark val="none"/>
        <c:tickLblPos val="nextTo"/>
        <c:crossAx val="-1592111104"/>
        <c:crosses val="autoZero"/>
        <c:crossBetween val="between"/>
      </c:valAx>
    </c:plotArea>
    <c:legend>
      <c:legendPos val="r"/>
      <c:layout>
        <c:manualLayout>
          <c:xMode val="edge"/>
          <c:yMode val="edge"/>
          <c:x val="0.73827915741301597"/>
          <c:y val="1.9009958314034299E-2"/>
          <c:w val="0.25066643111918702"/>
          <c:h val="0.98099004168596604"/>
        </c:manualLayout>
      </c:layout>
      <c:overlay val="0"/>
      <c:txPr>
        <a:bodyPr/>
        <a:lstStyle/>
        <a:p>
          <a:pPr>
            <a:defRPr sz="1600"/>
          </a:pPr>
          <a:endParaRPr lang="en-US"/>
        </a:p>
      </c:txPr>
    </c:legend>
    <c:plotVisOnly val="1"/>
    <c:dispBlanksAs val="gap"/>
    <c:showDLblsOverMax val="0"/>
  </c:chart>
  <c:spPr>
    <a:ln>
      <a:noFill/>
    </a:ln>
  </c:spPr>
  <c:txPr>
    <a:bodyPr/>
    <a:lstStyle/>
    <a:p>
      <a:pPr>
        <a:defRPr sz="1400" b="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42469541219489E-2"/>
          <c:y val="6.0659813356663747E-2"/>
          <c:w val="0.89493311829881805"/>
          <c:h val="0.69836030912802571"/>
        </c:manualLayout>
      </c:layout>
      <c:lineChart>
        <c:grouping val="standard"/>
        <c:varyColors val="0"/>
        <c:ser>
          <c:idx val="1"/>
          <c:order val="0"/>
          <c:tx>
            <c:strRef>
              <c:f>'069df25e_monthly_installations_'!$I$2</c:f>
              <c:strCache>
                <c:ptCount val="1"/>
                <c:pt idx="0">
                  <c:v>% of households with solar</c:v>
                </c:pt>
              </c:strCache>
            </c:strRef>
          </c:tx>
          <c:marker>
            <c:symbol val="none"/>
          </c:marker>
          <c:cat>
            <c:strRef>
              <c:f>'069df25e_monthly_installations_'!$A$3:$A$101</c:f>
              <c:strCache>
                <c:ptCount val="99"/>
                <c:pt idx="0">
                  <c:v>Jan-2010</c:v>
                </c:pt>
                <c:pt idx="1">
                  <c:v>Feb-2010</c:v>
                </c:pt>
                <c:pt idx="2">
                  <c:v>Mar-2010</c:v>
                </c:pt>
                <c:pt idx="3">
                  <c:v>Apr-2010</c:v>
                </c:pt>
                <c:pt idx="4">
                  <c:v>May-2010</c:v>
                </c:pt>
                <c:pt idx="5">
                  <c:v>Jun-2010</c:v>
                </c:pt>
                <c:pt idx="6">
                  <c:v>Jul-2010</c:v>
                </c:pt>
                <c:pt idx="7">
                  <c:v>Aug-2010</c:v>
                </c:pt>
                <c:pt idx="8">
                  <c:v>Sep-2010</c:v>
                </c:pt>
                <c:pt idx="9">
                  <c:v>Oct-2010</c:v>
                </c:pt>
                <c:pt idx="10">
                  <c:v>Nov-2010</c:v>
                </c:pt>
                <c:pt idx="11">
                  <c:v>Dec-2010</c:v>
                </c:pt>
                <c:pt idx="12">
                  <c:v>Jan-2011</c:v>
                </c:pt>
                <c:pt idx="13">
                  <c:v>Feb-2011</c:v>
                </c:pt>
                <c:pt idx="14">
                  <c:v>Mar-2011</c:v>
                </c:pt>
                <c:pt idx="15">
                  <c:v>Apr-2011</c:v>
                </c:pt>
                <c:pt idx="16">
                  <c:v>May-2011</c:v>
                </c:pt>
                <c:pt idx="17">
                  <c:v>Jun-2011</c:v>
                </c:pt>
                <c:pt idx="18">
                  <c:v>Jul-2011</c:v>
                </c:pt>
                <c:pt idx="19">
                  <c:v>Aug-2011</c:v>
                </c:pt>
                <c:pt idx="20">
                  <c:v>Sep-2011</c:v>
                </c:pt>
                <c:pt idx="21">
                  <c:v>Oct-2011</c:v>
                </c:pt>
                <c:pt idx="22">
                  <c:v>Nov-2011</c:v>
                </c:pt>
                <c:pt idx="23">
                  <c:v>Dec-2011</c:v>
                </c:pt>
                <c:pt idx="24">
                  <c:v>Jan-2012</c:v>
                </c:pt>
                <c:pt idx="25">
                  <c:v>Feb-2012</c:v>
                </c:pt>
                <c:pt idx="26">
                  <c:v>Mar-2012</c:v>
                </c:pt>
                <c:pt idx="27">
                  <c:v>Apr-2012</c:v>
                </c:pt>
                <c:pt idx="28">
                  <c:v>May-2012</c:v>
                </c:pt>
                <c:pt idx="29">
                  <c:v>Jun-2012</c:v>
                </c:pt>
                <c:pt idx="30">
                  <c:v>Jul-2012</c:v>
                </c:pt>
                <c:pt idx="31">
                  <c:v>Aug-2012</c:v>
                </c:pt>
                <c:pt idx="32">
                  <c:v>Sep-2012</c:v>
                </c:pt>
                <c:pt idx="33">
                  <c:v>Oct-2012</c:v>
                </c:pt>
                <c:pt idx="34">
                  <c:v>Nov-2012</c:v>
                </c:pt>
                <c:pt idx="35">
                  <c:v>Dec-2012</c:v>
                </c:pt>
                <c:pt idx="36">
                  <c:v>Jan-2013</c:v>
                </c:pt>
                <c:pt idx="37">
                  <c:v>Feb-2013</c:v>
                </c:pt>
                <c:pt idx="38">
                  <c:v>Mar-2013</c:v>
                </c:pt>
                <c:pt idx="39">
                  <c:v>Apr-2013</c:v>
                </c:pt>
                <c:pt idx="40">
                  <c:v>May-2013</c:v>
                </c:pt>
                <c:pt idx="41">
                  <c:v>Jun-2013</c:v>
                </c:pt>
                <c:pt idx="42">
                  <c:v>Jul-2013</c:v>
                </c:pt>
                <c:pt idx="43">
                  <c:v>Aug-2013</c:v>
                </c:pt>
                <c:pt idx="44">
                  <c:v>Sep-2013</c:v>
                </c:pt>
                <c:pt idx="45">
                  <c:v>Oct-2013</c:v>
                </c:pt>
                <c:pt idx="46">
                  <c:v>Nov-2013</c:v>
                </c:pt>
                <c:pt idx="47">
                  <c:v>Dec-2013</c:v>
                </c:pt>
                <c:pt idx="48">
                  <c:v>Jan-2014</c:v>
                </c:pt>
                <c:pt idx="49">
                  <c:v>Feb-2014</c:v>
                </c:pt>
                <c:pt idx="50">
                  <c:v>Mar-2014</c:v>
                </c:pt>
                <c:pt idx="51">
                  <c:v>Apr-2014</c:v>
                </c:pt>
                <c:pt idx="52">
                  <c:v>May-2014</c:v>
                </c:pt>
                <c:pt idx="53">
                  <c:v>Jun-2014</c:v>
                </c:pt>
                <c:pt idx="54">
                  <c:v>Jul-2014</c:v>
                </c:pt>
                <c:pt idx="55">
                  <c:v>Aug-2014</c:v>
                </c:pt>
                <c:pt idx="56">
                  <c:v>Sep-2014</c:v>
                </c:pt>
                <c:pt idx="57">
                  <c:v>Oct-2014</c:v>
                </c:pt>
                <c:pt idx="58">
                  <c:v>Nov-2014</c:v>
                </c:pt>
                <c:pt idx="59">
                  <c:v>Dec-2014</c:v>
                </c:pt>
                <c:pt idx="60">
                  <c:v>Jan-2015</c:v>
                </c:pt>
                <c:pt idx="61">
                  <c:v>Feb-2015</c:v>
                </c:pt>
                <c:pt idx="62">
                  <c:v>Mar-2015</c:v>
                </c:pt>
                <c:pt idx="63">
                  <c:v>Apr-2015</c:v>
                </c:pt>
                <c:pt idx="64">
                  <c:v>May-2015</c:v>
                </c:pt>
                <c:pt idx="65">
                  <c:v>Jun-2015</c:v>
                </c:pt>
                <c:pt idx="66">
                  <c:v>Jul-2015</c:v>
                </c:pt>
                <c:pt idx="67">
                  <c:v>Aug-2015</c:v>
                </c:pt>
                <c:pt idx="68">
                  <c:v>Sep-2015</c:v>
                </c:pt>
                <c:pt idx="69">
                  <c:v>Oct-2015</c:v>
                </c:pt>
                <c:pt idx="70">
                  <c:v>Nov-2015</c:v>
                </c:pt>
                <c:pt idx="71">
                  <c:v>Dec-2015</c:v>
                </c:pt>
                <c:pt idx="72">
                  <c:v>Jan-2016</c:v>
                </c:pt>
                <c:pt idx="73">
                  <c:v>Feb-2016</c:v>
                </c:pt>
                <c:pt idx="74">
                  <c:v>Mar-2016</c:v>
                </c:pt>
                <c:pt idx="75">
                  <c:v>Apr-2016</c:v>
                </c:pt>
                <c:pt idx="76">
                  <c:v>May-2016</c:v>
                </c:pt>
                <c:pt idx="77">
                  <c:v>Jun-2016</c:v>
                </c:pt>
                <c:pt idx="78">
                  <c:v>Jul-2016</c:v>
                </c:pt>
                <c:pt idx="79">
                  <c:v>Aug-2016</c:v>
                </c:pt>
                <c:pt idx="80">
                  <c:v>Sep-2016</c:v>
                </c:pt>
                <c:pt idx="81">
                  <c:v>Oct-2016</c:v>
                </c:pt>
                <c:pt idx="82">
                  <c:v>Nov-2016</c:v>
                </c:pt>
                <c:pt idx="83">
                  <c:v>Dec-2016</c:v>
                </c:pt>
                <c:pt idx="84">
                  <c:v>Jan-2017</c:v>
                </c:pt>
                <c:pt idx="85">
                  <c:v>Feb-2017</c:v>
                </c:pt>
                <c:pt idx="86">
                  <c:v>Mar-2017</c:v>
                </c:pt>
                <c:pt idx="87">
                  <c:v>Apr-2017</c:v>
                </c:pt>
                <c:pt idx="88">
                  <c:v>May-2017</c:v>
                </c:pt>
                <c:pt idx="89">
                  <c:v>Jun-2017</c:v>
                </c:pt>
                <c:pt idx="90">
                  <c:v>Jul-2017</c:v>
                </c:pt>
                <c:pt idx="91">
                  <c:v>Aug-2017</c:v>
                </c:pt>
                <c:pt idx="92">
                  <c:v>Sep-2017</c:v>
                </c:pt>
                <c:pt idx="93">
                  <c:v>Oct-2017</c:v>
                </c:pt>
                <c:pt idx="94">
                  <c:v>Nov-2017</c:v>
                </c:pt>
                <c:pt idx="95">
                  <c:v>Dec-2017</c:v>
                </c:pt>
                <c:pt idx="96">
                  <c:v>Jan-2018</c:v>
                </c:pt>
                <c:pt idx="97">
                  <c:v>Feb-2018</c:v>
                </c:pt>
                <c:pt idx="98">
                  <c:v>Mar-2018</c:v>
                </c:pt>
              </c:strCache>
            </c:strRef>
          </c:cat>
          <c:val>
            <c:numRef>
              <c:f>'069df25e_monthly_installations_'!$I$3:$I$101</c:f>
              <c:numCache>
                <c:formatCode>0.0%</c:formatCode>
                <c:ptCount val="99"/>
                <c:pt idx="0">
                  <c:v>9.2087912087912083E-4</c:v>
                </c:pt>
                <c:pt idx="1">
                  <c:v>2.0484615384615385E-3</c:v>
                </c:pt>
                <c:pt idx="2">
                  <c:v>3.4949450549450548E-3</c:v>
                </c:pt>
                <c:pt idx="3">
                  <c:v>4.9621978021978019E-3</c:v>
                </c:pt>
                <c:pt idx="4">
                  <c:v>6.7858241758241757E-3</c:v>
                </c:pt>
                <c:pt idx="5">
                  <c:v>8.7613186813186809E-3</c:v>
                </c:pt>
                <c:pt idx="6">
                  <c:v>1.0588901098901099E-2</c:v>
                </c:pt>
                <c:pt idx="7">
                  <c:v>1.2477692307692308E-2</c:v>
                </c:pt>
                <c:pt idx="8">
                  <c:v>1.4541428571428571E-2</c:v>
                </c:pt>
                <c:pt idx="9">
                  <c:v>1.6844395604395605E-2</c:v>
                </c:pt>
                <c:pt idx="10">
                  <c:v>1.9558901098901099E-2</c:v>
                </c:pt>
                <c:pt idx="11">
                  <c:v>2.1583186813186814E-2</c:v>
                </c:pt>
                <c:pt idx="12">
                  <c:v>2.4338681318681318E-2</c:v>
                </c:pt>
                <c:pt idx="13">
                  <c:v>2.7468571428571429E-2</c:v>
                </c:pt>
                <c:pt idx="14">
                  <c:v>3.1313406593406597E-2</c:v>
                </c:pt>
                <c:pt idx="15">
                  <c:v>3.4898461538461538E-2</c:v>
                </c:pt>
                <c:pt idx="16">
                  <c:v>4.0357032967032969E-2</c:v>
                </c:pt>
                <c:pt idx="17">
                  <c:v>4.7843956043956047E-2</c:v>
                </c:pt>
                <c:pt idx="18">
                  <c:v>5.0262197802197803E-2</c:v>
                </c:pt>
                <c:pt idx="19">
                  <c:v>5.2672637362637366E-2</c:v>
                </c:pt>
                <c:pt idx="20">
                  <c:v>5.538296703296703E-2</c:v>
                </c:pt>
                <c:pt idx="21">
                  <c:v>5.7192527472527475E-2</c:v>
                </c:pt>
                <c:pt idx="22">
                  <c:v>5.9147692307692311E-2</c:v>
                </c:pt>
                <c:pt idx="23">
                  <c:v>6.0733186813186811E-2</c:v>
                </c:pt>
                <c:pt idx="24">
                  <c:v>6.2149120879120882E-2</c:v>
                </c:pt>
                <c:pt idx="25">
                  <c:v>6.4279780219780216E-2</c:v>
                </c:pt>
                <c:pt idx="26">
                  <c:v>6.6855494505494509E-2</c:v>
                </c:pt>
                <c:pt idx="27">
                  <c:v>6.9751538461538462E-2</c:v>
                </c:pt>
                <c:pt idx="28">
                  <c:v>7.449384615384616E-2</c:v>
                </c:pt>
                <c:pt idx="29">
                  <c:v>8.0929890109890115E-2</c:v>
                </c:pt>
                <c:pt idx="30">
                  <c:v>8.3735274725274728E-2</c:v>
                </c:pt>
                <c:pt idx="31">
                  <c:v>8.6785164835164838E-2</c:v>
                </c:pt>
                <c:pt idx="32">
                  <c:v>8.9867472527472528E-2</c:v>
                </c:pt>
                <c:pt idx="33">
                  <c:v>9.2324395604395607E-2</c:v>
                </c:pt>
                <c:pt idx="34">
                  <c:v>9.4766923076923082E-2</c:v>
                </c:pt>
                <c:pt idx="35">
                  <c:v>9.8066483516483519E-2</c:v>
                </c:pt>
                <c:pt idx="36">
                  <c:v>9.9682857142857142E-2</c:v>
                </c:pt>
                <c:pt idx="37">
                  <c:v>0.10134472527472528</c:v>
                </c:pt>
                <c:pt idx="38">
                  <c:v>0.10307626373626373</c:v>
                </c:pt>
                <c:pt idx="39">
                  <c:v>0.10487087912087913</c:v>
                </c:pt>
                <c:pt idx="40">
                  <c:v>0.1070312087912088</c:v>
                </c:pt>
                <c:pt idx="41">
                  <c:v>0.10940747252747253</c:v>
                </c:pt>
                <c:pt idx="42">
                  <c:v>0.11119329670329671</c:v>
                </c:pt>
                <c:pt idx="43">
                  <c:v>0.1127778021978022</c:v>
                </c:pt>
                <c:pt idx="44">
                  <c:v>0.1143454945054945</c:v>
                </c:pt>
                <c:pt idx="45">
                  <c:v>0.11617615384615385</c:v>
                </c:pt>
                <c:pt idx="46">
                  <c:v>0.11796615384615385</c:v>
                </c:pt>
                <c:pt idx="47">
                  <c:v>0.11940318681318682</c:v>
                </c:pt>
                <c:pt idx="48">
                  <c:v>0.1208378021978022</c:v>
                </c:pt>
                <c:pt idx="49">
                  <c:v>0.12234208791208791</c:v>
                </c:pt>
                <c:pt idx="50">
                  <c:v>0.12385461538461538</c:v>
                </c:pt>
                <c:pt idx="51">
                  <c:v>0.12529285714285715</c:v>
                </c:pt>
                <c:pt idx="52">
                  <c:v>0.12700461538461538</c:v>
                </c:pt>
                <c:pt idx="53">
                  <c:v>0.12852912087912088</c:v>
                </c:pt>
                <c:pt idx="54">
                  <c:v>0.13024747252747254</c:v>
                </c:pt>
                <c:pt idx="55">
                  <c:v>0.13180285714285714</c:v>
                </c:pt>
                <c:pt idx="56">
                  <c:v>0.1335554945054945</c:v>
                </c:pt>
                <c:pt idx="57">
                  <c:v>0.1353257142857143</c:v>
                </c:pt>
                <c:pt idx="58">
                  <c:v>0.13681395604395605</c:v>
                </c:pt>
                <c:pt idx="59">
                  <c:v>0.13822846153846155</c:v>
                </c:pt>
                <c:pt idx="60">
                  <c:v>0.13943604395604395</c:v>
                </c:pt>
                <c:pt idx="61">
                  <c:v>0.14078197802197803</c:v>
                </c:pt>
                <c:pt idx="62">
                  <c:v>0.14216197802197802</c:v>
                </c:pt>
                <c:pt idx="63">
                  <c:v>0.14332032967032968</c:v>
                </c:pt>
                <c:pt idx="64">
                  <c:v>0.14453032967032967</c:v>
                </c:pt>
                <c:pt idx="65">
                  <c:v>0.14575043956043957</c:v>
                </c:pt>
                <c:pt idx="66">
                  <c:v>0.14711307692307693</c:v>
                </c:pt>
                <c:pt idx="67">
                  <c:v>0.14832439560439561</c:v>
                </c:pt>
                <c:pt idx="68">
                  <c:v>0.14954989010989012</c:v>
                </c:pt>
                <c:pt idx="69">
                  <c:v>0.15074384615384614</c:v>
                </c:pt>
                <c:pt idx="70">
                  <c:v>0.1519065934065934</c:v>
                </c:pt>
                <c:pt idx="71">
                  <c:v>0.15296186813186813</c:v>
                </c:pt>
                <c:pt idx="72">
                  <c:v>0.15381912087912089</c:v>
                </c:pt>
                <c:pt idx="73">
                  <c:v>0.15495956043956044</c:v>
                </c:pt>
                <c:pt idx="74">
                  <c:v>0.15606824175824177</c:v>
                </c:pt>
                <c:pt idx="75">
                  <c:v>0.15713098901098901</c:v>
                </c:pt>
                <c:pt idx="76">
                  <c:v>0.15823406593406594</c:v>
                </c:pt>
                <c:pt idx="77">
                  <c:v>0.15925890109890109</c:v>
                </c:pt>
                <c:pt idx="78">
                  <c:v>0.16029384615384615</c:v>
                </c:pt>
                <c:pt idx="79">
                  <c:v>0.16146703296703296</c:v>
                </c:pt>
                <c:pt idx="80">
                  <c:v>0.16261593406593405</c:v>
                </c:pt>
                <c:pt idx="81">
                  <c:v>0.16374274725274726</c:v>
                </c:pt>
                <c:pt idx="82">
                  <c:v>0.16512406593406592</c:v>
                </c:pt>
                <c:pt idx="83">
                  <c:v>0.16656274725274725</c:v>
                </c:pt>
                <c:pt idx="84">
                  <c:v>0.16762142857142856</c:v>
                </c:pt>
                <c:pt idx="85">
                  <c:v>0.16896219780219779</c:v>
                </c:pt>
                <c:pt idx="86">
                  <c:v>0.17041648351648353</c:v>
                </c:pt>
                <c:pt idx="87">
                  <c:v>0.1716054945054945</c:v>
                </c:pt>
                <c:pt idx="88">
                  <c:v>0.17307307692307691</c:v>
                </c:pt>
                <c:pt idx="89">
                  <c:v>0.17445901098901098</c:v>
                </c:pt>
                <c:pt idx="90">
                  <c:v>0.17591054945054946</c:v>
                </c:pt>
                <c:pt idx="91">
                  <c:v>0.17748384615384616</c:v>
                </c:pt>
                <c:pt idx="92">
                  <c:v>0.17892</c:v>
                </c:pt>
                <c:pt idx="93">
                  <c:v>0.18045329670329671</c:v>
                </c:pt>
                <c:pt idx="94">
                  <c:v>0.18217406593406593</c:v>
                </c:pt>
                <c:pt idx="95">
                  <c:v>0.18374538461538462</c:v>
                </c:pt>
                <c:pt idx="96">
                  <c:v>0.1850301098901099</c:v>
                </c:pt>
                <c:pt idx="97">
                  <c:v>0.18631758241758242</c:v>
                </c:pt>
                <c:pt idx="98">
                  <c:v>0.18712505494505494</c:v>
                </c:pt>
              </c:numCache>
            </c:numRef>
          </c:val>
          <c:smooth val="0"/>
          <c:extLst xmlns:c16r2="http://schemas.microsoft.com/office/drawing/2015/06/chart">
            <c:ext xmlns:c16="http://schemas.microsoft.com/office/drawing/2014/chart" uri="{C3380CC4-5D6E-409C-BE32-E72D297353CC}">
              <c16:uniqueId val="{00000000-56D5-4B1D-8CDE-880701FD5817}"/>
            </c:ext>
          </c:extLst>
        </c:ser>
        <c:dLbls>
          <c:showLegendKey val="0"/>
          <c:showVal val="0"/>
          <c:showCatName val="0"/>
          <c:showSerName val="0"/>
          <c:showPercent val="0"/>
          <c:showBubbleSize val="0"/>
        </c:dLbls>
        <c:smooth val="0"/>
        <c:axId val="-1592108928"/>
        <c:axId val="-1592120896"/>
      </c:lineChart>
      <c:catAx>
        <c:axId val="-1592108928"/>
        <c:scaling>
          <c:orientation val="minMax"/>
        </c:scaling>
        <c:delete val="0"/>
        <c:axPos val="b"/>
        <c:numFmt formatCode="General" sourceLinked="0"/>
        <c:majorTickMark val="out"/>
        <c:minorTickMark val="none"/>
        <c:tickLblPos val="nextTo"/>
        <c:txPr>
          <a:bodyPr rot="-2700000"/>
          <a:lstStyle/>
          <a:p>
            <a:pPr>
              <a:defRPr/>
            </a:pPr>
            <a:endParaRPr lang="en-US"/>
          </a:p>
        </c:txPr>
        <c:crossAx val="-1592120896"/>
        <c:crosses val="autoZero"/>
        <c:auto val="1"/>
        <c:lblAlgn val="ctr"/>
        <c:lblOffset val="100"/>
        <c:tickLblSkip val="6"/>
        <c:noMultiLvlLbl val="0"/>
      </c:catAx>
      <c:valAx>
        <c:axId val="-1592120896"/>
        <c:scaling>
          <c:orientation val="minMax"/>
        </c:scaling>
        <c:delete val="0"/>
        <c:axPos val="l"/>
        <c:majorGridlines/>
        <c:numFmt formatCode="0%" sourceLinked="0"/>
        <c:majorTickMark val="out"/>
        <c:minorTickMark val="none"/>
        <c:tickLblPos val="nextTo"/>
        <c:crossAx val="-1592108928"/>
        <c:crosses val="autoZero"/>
        <c:crossBetween val="between"/>
      </c:valAx>
      <c:spPr>
        <a:noFill/>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6159230096234"/>
          <c:y val="7.407407407407407E-2"/>
          <c:w val="0.81324540682414703"/>
          <c:h val="0.8416746864975212"/>
        </c:manualLayout>
      </c:layout>
      <c:barChart>
        <c:barDir val="bar"/>
        <c:grouping val="clustered"/>
        <c:varyColors val="0"/>
        <c:ser>
          <c:idx val="0"/>
          <c:order val="0"/>
          <c:spPr>
            <a:solidFill>
              <a:schemeClr val="accent1"/>
            </a:solidFill>
            <a:ln>
              <a:noFill/>
            </a:ln>
            <a:effectLst/>
          </c:spPr>
          <c:invertIfNegative val="0"/>
          <c:cat>
            <c:strRef>
              <c:f>Sheet1!$A$1:$A$4</c:f>
              <c:strCache>
                <c:ptCount val="4"/>
                <c:pt idx="0">
                  <c:v>Australia</c:v>
                </c:pt>
                <c:pt idx="1">
                  <c:v>NY State</c:v>
                </c:pt>
                <c:pt idx="2">
                  <c:v>UK</c:v>
                </c:pt>
                <c:pt idx="3">
                  <c:v>Germany</c:v>
                </c:pt>
              </c:strCache>
            </c:strRef>
          </c:cat>
          <c:val>
            <c:numRef>
              <c:f>Sheet1!$B$1:$B$4</c:f>
              <c:numCache>
                <c:formatCode>0.00%</c:formatCode>
                <c:ptCount val="4"/>
                <c:pt idx="0" formatCode="0%">
                  <c:v>0.18</c:v>
                </c:pt>
                <c:pt idx="1">
                  <c:v>7.2999999999999995E-2</c:v>
                </c:pt>
                <c:pt idx="2">
                  <c:v>3.5999999999999997E-2</c:v>
                </c:pt>
                <c:pt idx="3">
                  <c:v>2.7E-2</c:v>
                </c:pt>
              </c:numCache>
            </c:numRef>
          </c:val>
        </c:ser>
        <c:dLbls>
          <c:showLegendKey val="0"/>
          <c:showVal val="0"/>
          <c:showCatName val="0"/>
          <c:showSerName val="0"/>
          <c:showPercent val="0"/>
          <c:showBubbleSize val="0"/>
        </c:dLbls>
        <c:gapWidth val="182"/>
        <c:axId val="-1592121984"/>
        <c:axId val="-1592119264"/>
      </c:barChart>
      <c:catAx>
        <c:axId val="-159212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2119264"/>
        <c:crosses val="autoZero"/>
        <c:auto val="1"/>
        <c:lblAlgn val="ctr"/>
        <c:lblOffset val="100"/>
        <c:noMultiLvlLbl val="0"/>
      </c:catAx>
      <c:valAx>
        <c:axId val="-1592119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212198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653127734033199"/>
          <c:y val="0.14320647419072599"/>
          <c:w val="0.73567716535433103"/>
          <c:h val="0.71797754447360695"/>
        </c:manualLayout>
      </c:layout>
      <c:barChart>
        <c:barDir val="bar"/>
        <c:grouping val="stacked"/>
        <c:varyColors val="0"/>
        <c:ser>
          <c:idx val="0"/>
          <c:order val="0"/>
          <c:tx>
            <c:strRef>
              <c:f>'Integration rates'!$B$1</c:f>
              <c:strCache>
                <c:ptCount val="1"/>
                <c:pt idx="0">
                  <c:v>PV share in 2016</c:v>
                </c:pt>
              </c:strCache>
            </c:strRef>
          </c:tx>
          <c:spPr>
            <a:solidFill>
              <a:srgbClr val="FFCC00"/>
            </a:solidFill>
          </c:spPr>
          <c:invertIfNegative val="0"/>
          <c:cat>
            <c:strRef>
              <c:f>'Integration rates'!$A$2:$A$13</c:f>
              <c:strCache>
                <c:ptCount val="12"/>
                <c:pt idx="0">
                  <c:v>Denmark</c:v>
                </c:pt>
                <c:pt idx="1">
                  <c:v>Ireland</c:v>
                </c:pt>
                <c:pt idx="2">
                  <c:v>Spain</c:v>
                </c:pt>
                <c:pt idx="3">
                  <c:v>Germany</c:v>
                </c:pt>
                <c:pt idx="4">
                  <c:v>United Kingdom</c:v>
                </c:pt>
                <c:pt idx="5">
                  <c:v>Italy</c:v>
                </c:pt>
                <c:pt idx="6">
                  <c:v>Australia</c:v>
                </c:pt>
                <c:pt idx="7">
                  <c:v>United States</c:v>
                </c:pt>
                <c:pt idx="8">
                  <c:v>China</c:v>
                </c:pt>
                <c:pt idx="9">
                  <c:v>India</c:v>
                </c:pt>
                <c:pt idx="10">
                  <c:v>Brazil</c:v>
                </c:pt>
                <c:pt idx="11">
                  <c:v>Japan</c:v>
                </c:pt>
              </c:strCache>
            </c:strRef>
          </c:cat>
          <c:val>
            <c:numRef>
              <c:f>'Integration rates'!$B$2:$B$13</c:f>
              <c:numCache>
                <c:formatCode>General</c:formatCode>
                <c:ptCount val="12"/>
                <c:pt idx="0">
                  <c:v>2.4728287960000001E-2</c:v>
                </c:pt>
                <c:pt idx="1">
                  <c:v>1.6431692999999999E-4</c:v>
                </c:pt>
                <c:pt idx="2">
                  <c:v>2.9630091399999999E-2</c:v>
                </c:pt>
                <c:pt idx="3">
                  <c:v>5.8870069740000003E-2</c:v>
                </c:pt>
                <c:pt idx="4">
                  <c:v>3.0397093789999999E-2</c:v>
                </c:pt>
                <c:pt idx="5">
                  <c:v>8.0100000000000005E-2</c:v>
                </c:pt>
                <c:pt idx="6">
                  <c:v>2.650940702E-2</c:v>
                </c:pt>
                <c:pt idx="7">
                  <c:v>1.159868455E-2</c:v>
                </c:pt>
                <c:pt idx="8">
                  <c:v>1.089149708E-2</c:v>
                </c:pt>
                <c:pt idx="9">
                  <c:v>7.2604609099999997E-3</c:v>
                </c:pt>
                <c:pt idx="10">
                  <c:v>4.9023480000000001E-5</c:v>
                </c:pt>
                <c:pt idx="11">
                  <c:v>4.2765153510000001E-2</c:v>
                </c:pt>
              </c:numCache>
            </c:numRef>
          </c:val>
          <c:extLst xmlns:c16r2="http://schemas.microsoft.com/office/drawing/2015/06/chart">
            <c:ext xmlns:c16="http://schemas.microsoft.com/office/drawing/2014/chart" uri="{C3380CC4-5D6E-409C-BE32-E72D297353CC}">
              <c16:uniqueId val="{00000000-DE38-46F0-9AA8-6869A5A1343C}"/>
            </c:ext>
          </c:extLst>
        </c:ser>
        <c:ser>
          <c:idx val="1"/>
          <c:order val="1"/>
          <c:tx>
            <c:strRef>
              <c:f>'Integration rates'!$C$1</c:f>
              <c:strCache>
                <c:ptCount val="1"/>
                <c:pt idx="0">
                  <c:v>Wind share in 2016</c:v>
                </c:pt>
              </c:strCache>
            </c:strRef>
          </c:tx>
          <c:spPr>
            <a:solidFill>
              <a:schemeClr val="tx2">
                <a:lumMod val="60000"/>
                <a:lumOff val="40000"/>
              </a:schemeClr>
            </a:solidFill>
          </c:spPr>
          <c:invertIfNegative val="0"/>
          <c:cat>
            <c:strRef>
              <c:f>'Integration rates'!$A$2:$A$13</c:f>
              <c:strCache>
                <c:ptCount val="12"/>
                <c:pt idx="0">
                  <c:v>Denmark</c:v>
                </c:pt>
                <c:pt idx="1">
                  <c:v>Ireland</c:v>
                </c:pt>
                <c:pt idx="2">
                  <c:v>Spain</c:v>
                </c:pt>
                <c:pt idx="3">
                  <c:v>Germany</c:v>
                </c:pt>
                <c:pt idx="4">
                  <c:v>United Kingdom</c:v>
                </c:pt>
                <c:pt idx="5">
                  <c:v>Italy</c:v>
                </c:pt>
                <c:pt idx="6">
                  <c:v>Australia</c:v>
                </c:pt>
                <c:pt idx="7">
                  <c:v>United States</c:v>
                </c:pt>
                <c:pt idx="8">
                  <c:v>China</c:v>
                </c:pt>
                <c:pt idx="9">
                  <c:v>India</c:v>
                </c:pt>
                <c:pt idx="10">
                  <c:v>Brazil</c:v>
                </c:pt>
                <c:pt idx="11">
                  <c:v>Japan</c:v>
                </c:pt>
              </c:strCache>
            </c:strRef>
          </c:cat>
          <c:val>
            <c:numRef>
              <c:f>'Integration rates'!$C$2:$C$13</c:f>
              <c:numCache>
                <c:formatCode>General</c:formatCode>
                <c:ptCount val="12"/>
                <c:pt idx="0">
                  <c:v>0.4248346462</c:v>
                </c:pt>
                <c:pt idx="1">
                  <c:v>0.2021426928</c:v>
                </c:pt>
                <c:pt idx="2">
                  <c:v>0.1781087281</c:v>
                </c:pt>
                <c:pt idx="3">
                  <c:v>0.1193903707</c:v>
                </c:pt>
                <c:pt idx="4">
                  <c:v>0.1107757284</c:v>
                </c:pt>
                <c:pt idx="5">
                  <c:v>6.1600000000000002E-2</c:v>
                </c:pt>
                <c:pt idx="6">
                  <c:v>4.6940050359999999E-2</c:v>
                </c:pt>
                <c:pt idx="7">
                  <c:v>5.3081863559999998E-2</c:v>
                </c:pt>
                <c:pt idx="8">
                  <c:v>3.9650314130000003E-2</c:v>
                </c:pt>
                <c:pt idx="9">
                  <c:v>3.2831088100000003E-2</c:v>
                </c:pt>
                <c:pt idx="10">
                  <c:v>5.517527539E-2</c:v>
                </c:pt>
                <c:pt idx="11">
                  <c:v>5.0747409999999998E-3</c:v>
                </c:pt>
              </c:numCache>
            </c:numRef>
          </c:val>
          <c:extLst xmlns:c16r2="http://schemas.microsoft.com/office/drawing/2015/06/chart">
            <c:ext xmlns:c16="http://schemas.microsoft.com/office/drawing/2014/chart" uri="{C3380CC4-5D6E-409C-BE32-E72D297353CC}">
              <c16:uniqueId val="{00000001-DE38-46F0-9AA8-6869A5A1343C}"/>
            </c:ext>
          </c:extLst>
        </c:ser>
        <c:ser>
          <c:idx val="2"/>
          <c:order val="2"/>
          <c:tx>
            <c:strRef>
              <c:f>'Integration rates'!$D$1</c:f>
              <c:strCache>
                <c:ptCount val="1"/>
                <c:pt idx="0">
                  <c:v>Additional PV share in 2022</c:v>
                </c:pt>
              </c:strCache>
            </c:strRef>
          </c:tx>
          <c:spPr>
            <a:solidFill>
              <a:srgbClr val="FFCC00">
                <a:alpha val="50196"/>
              </a:srgbClr>
            </a:solidFill>
          </c:spPr>
          <c:invertIfNegative val="0"/>
          <c:cat>
            <c:strRef>
              <c:f>'Integration rates'!$A$2:$A$13</c:f>
              <c:strCache>
                <c:ptCount val="12"/>
                <c:pt idx="0">
                  <c:v>Denmark</c:v>
                </c:pt>
                <c:pt idx="1">
                  <c:v>Ireland</c:v>
                </c:pt>
                <c:pt idx="2">
                  <c:v>Spain</c:v>
                </c:pt>
                <c:pt idx="3">
                  <c:v>Germany</c:v>
                </c:pt>
                <c:pt idx="4">
                  <c:v>United Kingdom</c:v>
                </c:pt>
                <c:pt idx="5">
                  <c:v>Italy</c:v>
                </c:pt>
                <c:pt idx="6">
                  <c:v>Australia</c:v>
                </c:pt>
                <c:pt idx="7">
                  <c:v>United States</c:v>
                </c:pt>
                <c:pt idx="8">
                  <c:v>China</c:v>
                </c:pt>
                <c:pt idx="9">
                  <c:v>India</c:v>
                </c:pt>
                <c:pt idx="10">
                  <c:v>Brazil</c:v>
                </c:pt>
                <c:pt idx="11">
                  <c:v>Japan</c:v>
                </c:pt>
              </c:strCache>
            </c:strRef>
          </c:cat>
          <c:val>
            <c:numRef>
              <c:f>'Integration rates'!$D$2:$D$13</c:f>
              <c:numCache>
                <c:formatCode>General</c:formatCode>
                <c:ptCount val="12"/>
                <c:pt idx="0">
                  <c:v>7.8560712599999999E-3</c:v>
                </c:pt>
                <c:pt idx="1">
                  <c:v>-9.7090820000000105E-5</c:v>
                </c:pt>
                <c:pt idx="2">
                  <c:v>2.404761272E-2</c:v>
                </c:pt>
                <c:pt idx="3">
                  <c:v>1.3566108679999999E-2</c:v>
                </c:pt>
                <c:pt idx="4">
                  <c:v>1.0348652680000001E-2</c:v>
                </c:pt>
                <c:pt idx="5">
                  <c:v>1.1599999999999999E-2</c:v>
                </c:pt>
                <c:pt idx="6">
                  <c:v>2.378797844E-2</c:v>
                </c:pt>
                <c:pt idx="7">
                  <c:v>2.307405765E-2</c:v>
                </c:pt>
                <c:pt idx="8">
                  <c:v>3.1776804759999999E-2</c:v>
                </c:pt>
                <c:pt idx="9">
                  <c:v>4.1567063520000003E-2</c:v>
                </c:pt>
                <c:pt idx="10">
                  <c:v>4.2103734799999997E-3</c:v>
                </c:pt>
                <c:pt idx="11">
                  <c:v>3.3385675150000002E-2</c:v>
                </c:pt>
              </c:numCache>
            </c:numRef>
          </c:val>
          <c:extLst xmlns:c16r2="http://schemas.microsoft.com/office/drawing/2015/06/chart">
            <c:ext xmlns:c16="http://schemas.microsoft.com/office/drawing/2014/chart" uri="{C3380CC4-5D6E-409C-BE32-E72D297353CC}">
              <c16:uniqueId val="{00000002-DE38-46F0-9AA8-6869A5A1343C}"/>
            </c:ext>
          </c:extLst>
        </c:ser>
        <c:ser>
          <c:idx val="3"/>
          <c:order val="3"/>
          <c:tx>
            <c:strRef>
              <c:f>'Integration rates'!$E$1</c:f>
              <c:strCache>
                <c:ptCount val="1"/>
                <c:pt idx="0">
                  <c:v>Additional wind share in 2022</c:v>
                </c:pt>
              </c:strCache>
            </c:strRef>
          </c:tx>
          <c:spPr>
            <a:solidFill>
              <a:srgbClr val="558ED5">
                <a:alpha val="50196"/>
              </a:srgbClr>
            </a:solidFill>
          </c:spPr>
          <c:invertIfNegative val="0"/>
          <c:cat>
            <c:strRef>
              <c:f>'Integration rates'!$A$2:$A$13</c:f>
              <c:strCache>
                <c:ptCount val="12"/>
                <c:pt idx="0">
                  <c:v>Denmark</c:v>
                </c:pt>
                <c:pt idx="1">
                  <c:v>Ireland</c:v>
                </c:pt>
                <c:pt idx="2">
                  <c:v>Spain</c:v>
                </c:pt>
                <c:pt idx="3">
                  <c:v>Germany</c:v>
                </c:pt>
                <c:pt idx="4">
                  <c:v>United Kingdom</c:v>
                </c:pt>
                <c:pt idx="5">
                  <c:v>Italy</c:v>
                </c:pt>
                <c:pt idx="6">
                  <c:v>Australia</c:v>
                </c:pt>
                <c:pt idx="7">
                  <c:v>United States</c:v>
                </c:pt>
                <c:pt idx="8">
                  <c:v>China</c:v>
                </c:pt>
                <c:pt idx="9">
                  <c:v>India</c:v>
                </c:pt>
                <c:pt idx="10">
                  <c:v>Brazil</c:v>
                </c:pt>
                <c:pt idx="11">
                  <c:v>Japan</c:v>
                </c:pt>
              </c:strCache>
            </c:strRef>
          </c:cat>
          <c:val>
            <c:numRef>
              <c:f>'Integration rates'!$E$2:$E$13</c:f>
              <c:numCache>
                <c:formatCode>General</c:formatCode>
                <c:ptCount val="12"/>
                <c:pt idx="0">
                  <c:v>0.23179852619999999</c:v>
                </c:pt>
                <c:pt idx="1">
                  <c:v>0.12863087949999999</c:v>
                </c:pt>
                <c:pt idx="2">
                  <c:v>4.1288455010000003E-2</c:v>
                </c:pt>
                <c:pt idx="3">
                  <c:v>7.2982874779999998E-2</c:v>
                </c:pt>
                <c:pt idx="4">
                  <c:v>0.1084601806</c:v>
                </c:pt>
                <c:pt idx="5">
                  <c:v>3.3999999999999998E-3</c:v>
                </c:pt>
                <c:pt idx="6">
                  <c:v>3.5245671169999999E-2</c:v>
                </c:pt>
                <c:pt idx="7">
                  <c:v>3.2473477139999998E-2</c:v>
                </c:pt>
                <c:pt idx="8">
                  <c:v>2.932029534E-2</c:v>
                </c:pt>
                <c:pt idx="9">
                  <c:v>2.5758498769999999E-2</c:v>
                </c:pt>
                <c:pt idx="10">
                  <c:v>4.0216795530000002E-2</c:v>
                </c:pt>
                <c:pt idx="11">
                  <c:v>5.3993413199999998E-3</c:v>
                </c:pt>
              </c:numCache>
            </c:numRef>
          </c:val>
          <c:extLst xmlns:c16r2="http://schemas.microsoft.com/office/drawing/2015/06/chart">
            <c:ext xmlns:c16="http://schemas.microsoft.com/office/drawing/2014/chart" uri="{C3380CC4-5D6E-409C-BE32-E72D297353CC}">
              <c16:uniqueId val="{00000003-DE38-46F0-9AA8-6869A5A1343C}"/>
            </c:ext>
          </c:extLst>
        </c:ser>
        <c:dLbls>
          <c:showLegendKey val="0"/>
          <c:showVal val="0"/>
          <c:showCatName val="0"/>
          <c:showSerName val="0"/>
          <c:showPercent val="0"/>
          <c:showBubbleSize val="0"/>
        </c:dLbls>
        <c:gapWidth val="150"/>
        <c:overlap val="100"/>
        <c:axId val="-1536286752"/>
        <c:axId val="-1536290560"/>
      </c:barChart>
      <c:catAx>
        <c:axId val="-1536286752"/>
        <c:scaling>
          <c:orientation val="minMax"/>
        </c:scaling>
        <c:delete val="0"/>
        <c:axPos val="l"/>
        <c:numFmt formatCode="General" sourceLinked="0"/>
        <c:majorTickMark val="out"/>
        <c:minorTickMark val="none"/>
        <c:tickLblPos val="nextTo"/>
        <c:crossAx val="-1536290560"/>
        <c:crosses val="autoZero"/>
        <c:auto val="1"/>
        <c:lblAlgn val="ctr"/>
        <c:lblOffset val="100"/>
        <c:noMultiLvlLbl val="0"/>
      </c:catAx>
      <c:valAx>
        <c:axId val="-1536290560"/>
        <c:scaling>
          <c:orientation val="minMax"/>
          <c:max val="0.7"/>
          <c:min val="0"/>
        </c:scaling>
        <c:delete val="0"/>
        <c:axPos val="b"/>
        <c:majorGridlines>
          <c:spPr>
            <a:ln>
              <a:prstDash val="sysDash"/>
            </a:ln>
          </c:spPr>
        </c:majorGridlines>
        <c:title>
          <c:tx>
            <c:rich>
              <a:bodyPr/>
              <a:lstStyle/>
              <a:p>
                <a:pPr>
                  <a:defRPr/>
                </a:pPr>
                <a:r>
                  <a:rPr lang="en-GB"/>
                  <a:t>Penetration rate (share of annual generation)</a:t>
                </a:r>
              </a:p>
            </c:rich>
          </c:tx>
          <c:layout/>
          <c:overlay val="0"/>
        </c:title>
        <c:numFmt formatCode="0%" sourceLinked="0"/>
        <c:majorTickMark val="out"/>
        <c:minorTickMark val="none"/>
        <c:tickLblPos val="nextTo"/>
        <c:crossAx val="-1536286752"/>
        <c:crosses val="autoZero"/>
        <c:crossBetween val="between"/>
      </c:valAx>
      <c:spPr>
        <a:noFill/>
      </c:spPr>
    </c:plotArea>
    <c:legend>
      <c:legendPos val="r"/>
      <c:layout>
        <c:manualLayout>
          <c:xMode val="edge"/>
          <c:yMode val="edge"/>
          <c:x val="0.77073578302712098"/>
          <c:y val="0.22068678915135601"/>
          <c:w val="0.226486439195101"/>
          <c:h val="0.58177456984543596"/>
        </c:manualLayout>
      </c:layout>
      <c:overlay val="0"/>
      <c:spPr>
        <a:solidFill>
          <a:schemeClr val="bg1"/>
        </a:solidFill>
      </c:spPr>
    </c:legend>
    <c:plotVisOnly val="1"/>
    <c:dispBlanksAs val="gap"/>
    <c:showDLblsOverMax val="0"/>
  </c:chart>
  <c:spPr>
    <a:noFill/>
    <a:ln>
      <a:noFill/>
    </a:ln>
  </c:spPr>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0.54203</cdr:x>
      <cdr:y>0.00136</cdr:y>
    </cdr:from>
    <cdr:to>
      <cdr:x>0.54203</cdr:x>
      <cdr:y>0.88678</cdr:y>
    </cdr:to>
    <cdr:cxnSp macro="">
      <cdr:nvCxnSpPr>
        <cdr:cNvPr id="3" name="Straight Connector 2">
          <a:extLst xmlns:a="http://schemas.openxmlformats.org/drawingml/2006/main">
            <a:ext uri="{FF2B5EF4-FFF2-40B4-BE49-F238E27FC236}">
              <a16:creationId xmlns:a16="http://schemas.microsoft.com/office/drawing/2014/main" xmlns="" id="{CDF7BDE0-001B-4075-8BE6-4AAEA6CDD655}"/>
            </a:ext>
          </a:extLst>
        </cdr:cNvPr>
        <cdr:cNvCxnSpPr/>
      </cdr:nvCxnSpPr>
      <cdr:spPr>
        <a:xfrm xmlns:a="http://schemas.openxmlformats.org/drawingml/2006/main" flipH="1">
          <a:off x="4218716" y="3620"/>
          <a:ext cx="0" cy="2352981"/>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0.33125</cdr:x>
      <cdr:y>0.01736</cdr:y>
    </cdr:from>
    <cdr:to>
      <cdr:x>0.56458</cdr:x>
      <cdr:y>0.10764</cdr:y>
    </cdr:to>
    <cdr:sp macro="" textlink="">
      <cdr:nvSpPr>
        <cdr:cNvPr id="5" name="TextBox 4"/>
        <cdr:cNvSpPr txBox="1"/>
      </cdr:nvSpPr>
      <cdr:spPr>
        <a:xfrm xmlns:a="http://schemas.openxmlformats.org/drawingml/2006/main">
          <a:off x="1514475" y="47625"/>
          <a:ext cx="1066785" cy="247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rgbClr val="FF0000"/>
              </a:solidFill>
            </a:rPr>
            <a:t>up to $13/MWh</a:t>
          </a:r>
        </a:p>
      </cdr:txBody>
    </cdr:sp>
  </cdr:relSizeAnchor>
  <cdr:relSizeAnchor xmlns:cdr="http://schemas.openxmlformats.org/drawingml/2006/chartDrawing">
    <cdr:from>
      <cdr:x>0.75263</cdr:x>
      <cdr:y>0.12922</cdr:y>
    </cdr:from>
    <cdr:to>
      <cdr:x>0.75367</cdr:x>
      <cdr:y>0.90353</cdr:y>
    </cdr:to>
    <cdr:cxnSp macro="">
      <cdr:nvCxnSpPr>
        <cdr:cNvPr id="6" name="Straight Connector 5">
          <a:extLst xmlns:a="http://schemas.openxmlformats.org/drawingml/2006/main">
            <a:ext uri="{FF2B5EF4-FFF2-40B4-BE49-F238E27FC236}">
              <a16:creationId xmlns:a16="http://schemas.microsoft.com/office/drawing/2014/main" xmlns="" id="{43205BB9-89C7-4236-8171-A16ED86FFD35}"/>
            </a:ext>
          </a:extLst>
        </cdr:cNvPr>
        <cdr:cNvCxnSpPr/>
      </cdr:nvCxnSpPr>
      <cdr:spPr>
        <a:xfrm xmlns:a="http://schemas.openxmlformats.org/drawingml/2006/main">
          <a:off x="5857889" y="343402"/>
          <a:ext cx="8095" cy="2057710"/>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0.58979</cdr:x>
      <cdr:y>0</cdr:y>
    </cdr:from>
    <cdr:to>
      <cdr:x>0.89995</cdr:x>
      <cdr:y>0.13368</cdr:y>
    </cdr:to>
    <cdr:sp macro="" textlink="">
      <cdr:nvSpPr>
        <cdr:cNvPr id="7" name="TextBox 1"/>
        <cdr:cNvSpPr txBox="1"/>
      </cdr:nvSpPr>
      <cdr:spPr>
        <a:xfrm xmlns:a="http://schemas.openxmlformats.org/drawingml/2006/main">
          <a:off x="4590492" y="0"/>
          <a:ext cx="2414016" cy="533099"/>
        </a:xfrm>
        <a:prstGeom xmlns:a="http://schemas.openxmlformats.org/drawingml/2006/main" prst="rect">
          <a:avLst/>
        </a:prstGeom>
        <a:solidFill xmlns:a="http://schemas.openxmlformats.org/drawingml/2006/main">
          <a:schemeClr val="accent2">
            <a:lumMod val="20000"/>
            <a:lumOff val="8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rgbClr val="FF0000"/>
              </a:solidFill>
            </a:rPr>
            <a:t>$</a:t>
          </a:r>
          <a:r>
            <a:rPr lang="en-GB" sz="1400" dirty="0" smtClean="0">
              <a:solidFill>
                <a:srgbClr val="FF0000"/>
              </a:solidFill>
            </a:rPr>
            <a:t>20 </a:t>
          </a:r>
          <a:r>
            <a:rPr lang="en-GB" sz="1400" dirty="0">
              <a:solidFill>
                <a:srgbClr val="FF0000"/>
              </a:solidFill>
            </a:rPr>
            <a:t>– $60/MWh</a:t>
          </a:r>
        </a:p>
        <a:p xmlns:a="http://schemas.openxmlformats.org/drawingml/2006/main">
          <a:pPr algn="ctr"/>
          <a:r>
            <a:rPr lang="en-GB" sz="1400" dirty="0">
              <a:solidFill>
                <a:srgbClr val="FF0000"/>
              </a:solidFill>
            </a:rPr>
            <a:t>(System</a:t>
          </a:r>
          <a:r>
            <a:rPr lang="en-GB" sz="1400" baseline="0" dirty="0">
              <a:solidFill>
                <a:srgbClr val="FF0000"/>
              </a:solidFill>
            </a:rPr>
            <a:t> f</a:t>
          </a:r>
          <a:r>
            <a:rPr lang="en-GB" sz="1400" dirty="0">
              <a:solidFill>
                <a:srgbClr val="FF0000"/>
              </a:solidFill>
            </a:rPr>
            <a:t>lexibility dependent)</a:t>
          </a:r>
          <a:r>
            <a:rPr lang="en-GB" sz="1400" baseline="0" dirty="0">
              <a:solidFill>
                <a:srgbClr val="FF0000"/>
              </a:solidFill>
            </a:rPr>
            <a:t> </a:t>
          </a:r>
          <a:endParaRPr lang="en-GB" sz="1400" dirty="0">
            <a:solidFill>
              <a:srgbClr val="FF0000"/>
            </a:solidFill>
          </a:endParaRPr>
        </a:p>
      </cdr:txBody>
    </cdr:sp>
  </cdr:relSizeAnchor>
  <cdr:relSizeAnchor xmlns:cdr="http://schemas.openxmlformats.org/drawingml/2006/chartDrawing">
    <cdr:from>
      <cdr:x>0.33333</cdr:x>
      <cdr:y>0.10938</cdr:y>
    </cdr:from>
    <cdr:to>
      <cdr:x>0.53542</cdr:x>
      <cdr:y>0.10938</cdr:y>
    </cdr:to>
    <cdr:cxnSp macro="">
      <cdr:nvCxnSpPr>
        <cdr:cNvPr id="10" name="Straight Arrow Connector 9">
          <a:extLst xmlns:a="http://schemas.openxmlformats.org/drawingml/2006/main">
            <a:ext uri="{FF2B5EF4-FFF2-40B4-BE49-F238E27FC236}">
              <a16:creationId xmlns:a16="http://schemas.microsoft.com/office/drawing/2014/main" xmlns="" id="{B4B8EF74-9FFC-4AA2-A7AA-642C46DF7F17}"/>
            </a:ext>
          </a:extLst>
        </cdr:cNvPr>
        <cdr:cNvCxnSpPr/>
      </cdr:nvCxnSpPr>
      <cdr:spPr>
        <a:xfrm xmlns:a="http://schemas.openxmlformats.org/drawingml/2006/main">
          <a:off x="1524000" y="300038"/>
          <a:ext cx="923925" cy="0"/>
        </a:xfrm>
        <a:prstGeom xmlns:a="http://schemas.openxmlformats.org/drawingml/2006/main" prst="straightConnector1">
          <a:avLst/>
        </a:prstGeom>
        <a:ln xmlns:a="http://schemas.openxmlformats.org/drawingml/2006/main" w="127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2"/>
          </a:xfrm>
          <a:prstGeom prst="rect">
            <a:avLst/>
          </a:prstGeom>
        </p:spPr>
        <p:txBody>
          <a:bodyPr vert="horz" lIns="91440" tIns="45720" rIns="91440" bIns="45720" rtlCol="0"/>
          <a:lstStyle>
            <a:lvl1pPr algn="r">
              <a:defRPr sz="1200"/>
            </a:lvl1pPr>
          </a:lstStyle>
          <a:p>
            <a:fld id="{4CD72810-0719-45F3-B663-E9ABF62E6D4C}" type="datetimeFigureOut">
              <a:rPr lang="en-GB" smtClean="0"/>
              <a:t>18/09/2018</a:t>
            </a:fld>
            <a:endParaRPr lang="en-GB"/>
          </a:p>
        </p:txBody>
      </p:sp>
      <p:sp>
        <p:nvSpPr>
          <p:cNvPr id="4" name="Footer Placeholder 3"/>
          <p:cNvSpPr>
            <a:spLocks noGrp="1"/>
          </p:cNvSpPr>
          <p:nvPr>
            <p:ph type="ftr" sz="quarter" idx="2"/>
          </p:nvPr>
        </p:nvSpPr>
        <p:spPr>
          <a:xfrm>
            <a:off x="0" y="9430091"/>
            <a:ext cx="2945659" cy="4964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2"/>
          </a:xfrm>
          <a:prstGeom prst="rect">
            <a:avLst/>
          </a:prstGeom>
        </p:spPr>
        <p:txBody>
          <a:bodyPr vert="horz" lIns="91440" tIns="45720" rIns="91440" bIns="45720" rtlCol="0" anchor="b"/>
          <a:lstStyle>
            <a:lvl1pPr algn="r">
              <a:defRPr sz="1200"/>
            </a:lvl1pPr>
          </a:lstStyle>
          <a:p>
            <a:fld id="{11597BBB-7028-49A2-82B4-CE6F8CC81324}" type="slidenum">
              <a:rPr lang="en-GB" smtClean="0"/>
              <a:t>‹#›</a:t>
            </a:fld>
            <a:endParaRPr lang="en-GB"/>
          </a:p>
        </p:txBody>
      </p:sp>
    </p:spTree>
    <p:extLst>
      <p:ext uri="{BB962C8B-B14F-4D97-AF65-F5344CB8AC3E}">
        <p14:creationId xmlns:p14="http://schemas.microsoft.com/office/powerpoint/2010/main" val="4244717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2"/>
          </a:xfrm>
          <a:prstGeom prst="rect">
            <a:avLst/>
          </a:prstGeom>
        </p:spPr>
        <p:txBody>
          <a:bodyPr vert="horz" lIns="91440" tIns="45720" rIns="91440" bIns="45720" rtlCol="0"/>
          <a:lstStyle>
            <a:lvl1pPr algn="r">
              <a:defRPr sz="1200"/>
            </a:lvl1pPr>
          </a:lstStyle>
          <a:p>
            <a:fld id="{543C40EE-421D-4046-8E7C-7B7C4FCD6B74}" type="datetimeFigureOut">
              <a:rPr lang="en-GB" smtClean="0"/>
              <a:t>18/09/2018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2"/>
          </a:xfrm>
          <a:prstGeom prst="rect">
            <a:avLst/>
          </a:prstGeom>
        </p:spPr>
        <p:txBody>
          <a:bodyPr vert="horz" lIns="91440" tIns="45720" rIns="91440" bIns="45720" rtlCol="0" anchor="b"/>
          <a:lstStyle>
            <a:lvl1pPr algn="r">
              <a:defRPr sz="1200"/>
            </a:lvl1pPr>
          </a:lstStyle>
          <a:p>
            <a:fld id="{189DA277-5AC3-499E-9A91-33C3D980CF02}" type="slidenum">
              <a:rPr lang="en-GB" smtClean="0"/>
              <a:t>‹#›</a:t>
            </a:fld>
            <a:endParaRPr lang="en-GB"/>
          </a:p>
        </p:txBody>
      </p:sp>
    </p:spTree>
    <p:extLst>
      <p:ext uri="{BB962C8B-B14F-4D97-AF65-F5344CB8AC3E}">
        <p14:creationId xmlns:p14="http://schemas.microsoft.com/office/powerpoint/2010/main" val="113617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a:t>
            </a:fld>
            <a:endParaRPr lang="en-GB"/>
          </a:p>
        </p:txBody>
      </p:sp>
    </p:spTree>
    <p:extLst>
      <p:ext uri="{BB962C8B-B14F-4D97-AF65-F5344CB8AC3E}">
        <p14:creationId xmlns:p14="http://schemas.microsoft.com/office/powerpoint/2010/main" val="336991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10</a:t>
            </a:fld>
            <a:endParaRPr lang="en-GB"/>
          </a:p>
        </p:txBody>
      </p:sp>
    </p:spTree>
    <p:extLst>
      <p:ext uri="{BB962C8B-B14F-4D97-AF65-F5344CB8AC3E}">
        <p14:creationId xmlns:p14="http://schemas.microsoft.com/office/powerpoint/2010/main" val="245356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11</a:t>
            </a:fld>
            <a:endParaRPr lang="en-GB"/>
          </a:p>
        </p:txBody>
      </p:sp>
    </p:spTree>
    <p:extLst>
      <p:ext uri="{BB962C8B-B14F-4D97-AF65-F5344CB8AC3E}">
        <p14:creationId xmlns:p14="http://schemas.microsoft.com/office/powerpoint/2010/main" val="71814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12</a:t>
            </a:fld>
            <a:endParaRPr lang="en-GB"/>
          </a:p>
        </p:txBody>
      </p:sp>
    </p:spTree>
    <p:extLst>
      <p:ext uri="{BB962C8B-B14F-4D97-AF65-F5344CB8AC3E}">
        <p14:creationId xmlns:p14="http://schemas.microsoft.com/office/powerpoint/2010/main" val="312126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189DA277-5AC3-499E-9A91-33C3D980CF02}" type="slidenum">
              <a:rPr lang="en-GB" smtClean="0"/>
              <a:t>13</a:t>
            </a:fld>
            <a:endParaRPr lang="en-GB"/>
          </a:p>
        </p:txBody>
      </p:sp>
    </p:spTree>
    <p:extLst>
      <p:ext uri="{BB962C8B-B14F-4D97-AF65-F5344CB8AC3E}">
        <p14:creationId xmlns:p14="http://schemas.microsoft.com/office/powerpoint/2010/main" val="420062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14</a:t>
            </a:fld>
            <a:endParaRPr lang="en-GB"/>
          </a:p>
        </p:txBody>
      </p:sp>
    </p:spTree>
    <p:extLst>
      <p:ext uri="{BB962C8B-B14F-4D97-AF65-F5344CB8AC3E}">
        <p14:creationId xmlns:p14="http://schemas.microsoft.com/office/powerpoint/2010/main" val="2040112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89DA277-5AC3-499E-9A91-33C3D980CF02}" type="slidenum">
              <a:rPr lang="en-GB" smtClean="0"/>
              <a:t>15</a:t>
            </a:fld>
            <a:endParaRPr lang="en-GB"/>
          </a:p>
        </p:txBody>
      </p:sp>
    </p:spTree>
    <p:extLst>
      <p:ext uri="{BB962C8B-B14F-4D97-AF65-F5344CB8AC3E}">
        <p14:creationId xmlns:p14="http://schemas.microsoft.com/office/powerpoint/2010/main" val="5316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16</a:t>
            </a:fld>
            <a:endParaRPr lang="en-GB"/>
          </a:p>
        </p:txBody>
      </p:sp>
    </p:spTree>
    <p:extLst>
      <p:ext uri="{BB962C8B-B14F-4D97-AF65-F5344CB8AC3E}">
        <p14:creationId xmlns:p14="http://schemas.microsoft.com/office/powerpoint/2010/main" val="228997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17</a:t>
            </a:fld>
            <a:endParaRPr lang="en-GB"/>
          </a:p>
        </p:txBody>
      </p:sp>
    </p:spTree>
    <p:extLst>
      <p:ext uri="{BB962C8B-B14F-4D97-AF65-F5344CB8AC3E}">
        <p14:creationId xmlns:p14="http://schemas.microsoft.com/office/powerpoint/2010/main" val="1861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18</a:t>
            </a:fld>
            <a:endParaRPr lang="en-GB"/>
          </a:p>
        </p:txBody>
      </p:sp>
    </p:spTree>
    <p:extLst>
      <p:ext uri="{BB962C8B-B14F-4D97-AF65-F5344CB8AC3E}">
        <p14:creationId xmlns:p14="http://schemas.microsoft.com/office/powerpoint/2010/main" val="3146274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19</a:t>
            </a:fld>
            <a:endParaRPr lang="en-GB"/>
          </a:p>
        </p:txBody>
      </p:sp>
    </p:spTree>
    <p:extLst>
      <p:ext uri="{BB962C8B-B14F-4D97-AF65-F5344CB8AC3E}">
        <p14:creationId xmlns:p14="http://schemas.microsoft.com/office/powerpoint/2010/main" val="148578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DA277-5AC3-499E-9A91-33C3D980CF02}" type="slidenum">
              <a:rPr lang="en-GB" smtClean="0"/>
              <a:t>2</a:t>
            </a:fld>
            <a:endParaRPr lang="en-GB"/>
          </a:p>
        </p:txBody>
      </p:sp>
    </p:spTree>
    <p:extLst>
      <p:ext uri="{BB962C8B-B14F-4D97-AF65-F5344CB8AC3E}">
        <p14:creationId xmlns:p14="http://schemas.microsoft.com/office/powerpoint/2010/main" val="568575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20</a:t>
            </a:fld>
            <a:endParaRPr lang="en-GB"/>
          </a:p>
        </p:txBody>
      </p:sp>
    </p:spTree>
    <p:extLst>
      <p:ext uri="{BB962C8B-B14F-4D97-AF65-F5344CB8AC3E}">
        <p14:creationId xmlns:p14="http://schemas.microsoft.com/office/powerpoint/2010/main" val="222258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10"/>
          </p:nvPr>
        </p:nvSpPr>
        <p:spPr/>
        <p:txBody>
          <a:bodyPr/>
          <a:lstStyle/>
          <a:p>
            <a:fld id="{189DA277-5AC3-499E-9A91-33C3D980CF02}" type="slidenum">
              <a:rPr lang="en-GB" smtClean="0"/>
              <a:t>3</a:t>
            </a:fld>
            <a:endParaRPr lang="en-GB"/>
          </a:p>
        </p:txBody>
      </p:sp>
    </p:spTree>
    <p:extLst>
      <p:ext uri="{BB962C8B-B14F-4D97-AF65-F5344CB8AC3E}">
        <p14:creationId xmlns:p14="http://schemas.microsoft.com/office/powerpoint/2010/main" val="348118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9DA277-5AC3-499E-9A91-33C3D980CF02}" type="slidenum">
              <a:rPr lang="en-GB" smtClean="0"/>
              <a:t>4</a:t>
            </a:fld>
            <a:endParaRPr lang="en-GB"/>
          </a:p>
        </p:txBody>
      </p:sp>
    </p:spTree>
    <p:extLst>
      <p:ext uri="{BB962C8B-B14F-4D97-AF65-F5344CB8AC3E}">
        <p14:creationId xmlns:p14="http://schemas.microsoft.com/office/powerpoint/2010/main" val="45190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5</a:t>
            </a:fld>
            <a:endParaRPr lang="en-GB"/>
          </a:p>
        </p:txBody>
      </p:sp>
    </p:spTree>
    <p:extLst>
      <p:ext uri="{BB962C8B-B14F-4D97-AF65-F5344CB8AC3E}">
        <p14:creationId xmlns:p14="http://schemas.microsoft.com/office/powerpoint/2010/main" val="409752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6</a:t>
            </a:fld>
            <a:endParaRPr lang="en-GB"/>
          </a:p>
        </p:txBody>
      </p:sp>
    </p:spTree>
    <p:extLst>
      <p:ext uri="{BB962C8B-B14F-4D97-AF65-F5344CB8AC3E}">
        <p14:creationId xmlns:p14="http://schemas.microsoft.com/office/powerpoint/2010/main" val="164312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7</a:t>
            </a:fld>
            <a:endParaRPr lang="en-GB"/>
          </a:p>
        </p:txBody>
      </p:sp>
    </p:spTree>
    <p:extLst>
      <p:ext uri="{BB962C8B-B14F-4D97-AF65-F5344CB8AC3E}">
        <p14:creationId xmlns:p14="http://schemas.microsoft.com/office/powerpoint/2010/main" val="342852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8</a:t>
            </a:fld>
            <a:endParaRPr lang="en-GB"/>
          </a:p>
        </p:txBody>
      </p:sp>
    </p:spTree>
    <p:extLst>
      <p:ext uri="{BB962C8B-B14F-4D97-AF65-F5344CB8AC3E}">
        <p14:creationId xmlns:p14="http://schemas.microsoft.com/office/powerpoint/2010/main" val="2222589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DA277-5AC3-499E-9A91-33C3D980CF02}" type="slidenum">
              <a:rPr lang="en-GB" smtClean="0"/>
              <a:t>9</a:t>
            </a:fld>
            <a:endParaRPr lang="en-GB"/>
          </a:p>
        </p:txBody>
      </p:sp>
    </p:spTree>
    <p:extLst>
      <p:ext uri="{BB962C8B-B14F-4D97-AF65-F5344CB8AC3E}">
        <p14:creationId xmlns:p14="http://schemas.microsoft.com/office/powerpoint/2010/main" val="1610576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623392" y="1628800"/>
            <a:ext cx="10945216"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4869160"/>
            <a:ext cx="12192000" cy="1988840"/>
          </a:xfrm>
          <a:prstGeom prst="rect">
            <a:avLst/>
          </a:prstGeom>
          <a:solidFill>
            <a:srgbClr val="4D9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0958" y="5812950"/>
            <a:ext cx="1960295" cy="882506"/>
          </a:xfrm>
          <a:prstGeom prst="rect">
            <a:avLst/>
          </a:prstGeom>
        </p:spPr>
      </p:pic>
      <p:sp>
        <p:nvSpPr>
          <p:cNvPr id="3" name="Text Placeholder 2"/>
          <p:cNvSpPr>
            <a:spLocks noGrp="1"/>
          </p:cNvSpPr>
          <p:nvPr>
            <p:ph type="body" sz="quarter" idx="10" hasCustomPrompt="1"/>
          </p:nvPr>
        </p:nvSpPr>
        <p:spPr>
          <a:xfrm>
            <a:off x="624417" y="908720"/>
            <a:ext cx="10906835" cy="576064"/>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baseline="0">
                <a:solidFill>
                  <a:srgbClr val="006699"/>
                </a:solidFill>
                <a:latin typeface="Georgia" pitchFamily="18"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a:solidFill>
                  <a:srgbClr val="005984"/>
                </a:solidFill>
                <a:latin typeface="Georgia" pitchFamily="18" charset="0"/>
              </a:rPr>
              <a:t>Add title here</a:t>
            </a:r>
          </a:p>
          <a:p>
            <a:pPr lvl="0"/>
            <a:endParaRPr lang="en-US" dirty="0"/>
          </a:p>
        </p:txBody>
      </p:sp>
      <p:sp>
        <p:nvSpPr>
          <p:cNvPr id="5" name="Text Placeholder 4"/>
          <p:cNvSpPr>
            <a:spLocks noGrp="1"/>
          </p:cNvSpPr>
          <p:nvPr>
            <p:ph type="body" sz="quarter" idx="11" hasCustomPrompt="1"/>
          </p:nvPr>
        </p:nvSpPr>
        <p:spPr>
          <a:xfrm>
            <a:off x="624415" y="1701180"/>
            <a:ext cx="10906836" cy="359668"/>
          </a:xfrm>
        </p:spPr>
        <p:txBody>
          <a:bodyPr>
            <a:normAutofit/>
          </a:bodyPr>
          <a:lstStyle>
            <a:lvl1pPr marL="0" indent="0">
              <a:buNone/>
              <a:defRPr sz="1800" baseline="0">
                <a:solidFill>
                  <a:schemeClr val="tx1"/>
                </a:solidFill>
                <a:latin typeface="Georgia" pitchFamily="18" charset="0"/>
              </a:defRPr>
            </a:lvl1pPr>
          </a:lstStyle>
          <a:p>
            <a:pPr lvl="0"/>
            <a:r>
              <a:rPr lang="en-GB" dirty="0"/>
              <a:t>Name of presenter, job title</a:t>
            </a:r>
          </a:p>
        </p:txBody>
      </p:sp>
      <p:sp>
        <p:nvSpPr>
          <p:cNvPr id="13" name="Text Placeholder 12"/>
          <p:cNvSpPr>
            <a:spLocks noGrp="1"/>
          </p:cNvSpPr>
          <p:nvPr>
            <p:ph type="body" sz="quarter" idx="12" hasCustomPrompt="1"/>
          </p:nvPr>
        </p:nvSpPr>
        <p:spPr>
          <a:xfrm>
            <a:off x="624417" y="4509120"/>
            <a:ext cx="10944191" cy="287338"/>
          </a:xfrm>
        </p:spPr>
        <p:txBody>
          <a:bodyPr/>
          <a:lstStyle>
            <a:lvl1pPr marL="0" indent="0">
              <a:buNone/>
              <a:defRPr sz="1200" baseline="0">
                <a:latin typeface="Georgia" pitchFamily="18" charset="0"/>
              </a:defRPr>
            </a:lvl1pPr>
          </a:lstStyle>
          <a:p>
            <a:pPr lvl="0"/>
            <a:r>
              <a:rPr lang="en-GB" dirty="0"/>
              <a:t>Type of meeting, date</a:t>
            </a:r>
          </a:p>
        </p:txBody>
      </p:sp>
    </p:spTree>
    <p:extLst>
      <p:ext uri="{BB962C8B-B14F-4D97-AF65-F5344CB8AC3E}">
        <p14:creationId xmlns:p14="http://schemas.microsoft.com/office/powerpoint/2010/main" val="93438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1ACF25-1A4C-4C0B-9EE9-62EF375B356E}" type="datetime1">
              <a:rPr lang="en-GB" smtClean="0"/>
              <a:t>18/09/2018</a:t>
            </a:fld>
            <a:endParaRPr lang="en-GB"/>
          </a:p>
        </p:txBody>
      </p:sp>
      <p:sp>
        <p:nvSpPr>
          <p:cNvPr id="5" name="Footer Placeholder 4"/>
          <p:cNvSpPr>
            <a:spLocks noGrp="1"/>
          </p:cNvSpPr>
          <p:nvPr>
            <p:ph type="ftr" sz="quarter" idx="11"/>
          </p:nvPr>
        </p:nvSpPr>
        <p:spPr/>
        <p:txBody>
          <a:bodyPr/>
          <a:lstStyle/>
          <a:p>
            <a:r>
              <a:rPr lang="en-GB"/>
              <a:t>Chatham House  |  The Royal Institute of International Affairs </a:t>
            </a:r>
          </a:p>
        </p:txBody>
      </p:sp>
      <p:sp>
        <p:nvSpPr>
          <p:cNvPr id="6" name="Slide Number Placeholder 5"/>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332598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p:nvPr userDrawn="1"/>
        </p:nvCxnSpPr>
        <p:spPr>
          <a:xfrm>
            <a:off x="623392" y="908720"/>
            <a:ext cx="10945216"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23392" y="6309320"/>
            <a:ext cx="10945216" cy="0"/>
          </a:xfrm>
          <a:prstGeom prst="line">
            <a:avLst/>
          </a:prstGeom>
          <a:ln w="1905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4294967295"/>
          </p:nvPr>
        </p:nvSpPr>
        <p:spPr>
          <a:xfrm>
            <a:off x="578833" y="6381328"/>
            <a:ext cx="10560049" cy="360362"/>
          </a:xfrm>
          <a:prstGeom prst="rect">
            <a:avLst/>
          </a:prstGeom>
        </p:spPr>
        <p:txBody>
          <a:bodyPr/>
          <a:lstStyle/>
          <a:p>
            <a:pPr algn="l"/>
            <a:r>
              <a:rPr lang="en-US" dirty="0">
                <a:solidFill>
                  <a:prstClr val="black"/>
                </a:solidFill>
                <a:latin typeface="Georgia" pitchFamily="18" charset="0"/>
              </a:rPr>
              <a:t>Chatham House  |  The Royal Institute of International Affairs </a:t>
            </a:r>
          </a:p>
        </p:txBody>
      </p:sp>
      <p:sp>
        <p:nvSpPr>
          <p:cNvPr id="12" name="Slide Number Placeholder 4"/>
          <p:cNvSpPr>
            <a:spLocks noGrp="1"/>
          </p:cNvSpPr>
          <p:nvPr>
            <p:ph type="sldNum" sz="quarter" idx="4294967295"/>
          </p:nvPr>
        </p:nvSpPr>
        <p:spPr>
          <a:xfrm>
            <a:off x="11184566" y="6381328"/>
            <a:ext cx="480484" cy="360362"/>
          </a:xfrm>
          <a:prstGeom prst="rect">
            <a:avLst/>
          </a:prstGeom>
        </p:spPr>
        <p:txBody>
          <a:bodyPr/>
          <a:lstStyle/>
          <a:p>
            <a:fld id="{418A78CD-E27B-441A-A2B1-21C1D5FFEB65}" type="slidenum">
              <a:rPr lang="en-US" sz="1200" smtClean="0">
                <a:solidFill>
                  <a:prstClr val="black"/>
                </a:solidFill>
                <a:latin typeface="Georgia" pitchFamily="18" charset="0"/>
              </a:rPr>
              <a:pPr/>
              <a:t>‹#›</a:t>
            </a:fld>
            <a:endParaRPr lang="en-US" sz="1200" dirty="0">
              <a:solidFill>
                <a:prstClr val="black"/>
              </a:solidFill>
              <a:latin typeface="Georgia" pitchFamily="18" charset="0"/>
            </a:endParaRPr>
          </a:p>
        </p:txBody>
      </p:sp>
      <p:sp>
        <p:nvSpPr>
          <p:cNvPr id="3" name="Text Placeholder 2"/>
          <p:cNvSpPr>
            <a:spLocks noGrp="1"/>
          </p:cNvSpPr>
          <p:nvPr>
            <p:ph type="body" sz="quarter" idx="10" hasCustomPrompt="1"/>
          </p:nvPr>
        </p:nvSpPr>
        <p:spPr>
          <a:xfrm>
            <a:off x="624418" y="332656"/>
            <a:ext cx="10944191" cy="432048"/>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00669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5984"/>
                </a:solidFill>
                <a:effectLst/>
                <a:uLnTx/>
                <a:uFillTx/>
                <a:latin typeface="Georgia" pitchFamily="18" charset="0"/>
                <a:ea typeface="+mn-ea"/>
                <a:cs typeface="+mn-cs"/>
              </a:rPr>
              <a:t>Slide title</a:t>
            </a:r>
          </a:p>
        </p:txBody>
      </p:sp>
      <p:sp>
        <p:nvSpPr>
          <p:cNvPr id="5" name="Text Placeholder 4"/>
          <p:cNvSpPr>
            <a:spLocks noGrp="1"/>
          </p:cNvSpPr>
          <p:nvPr>
            <p:ph type="body" sz="quarter" idx="11" hasCustomPrompt="1"/>
          </p:nvPr>
        </p:nvSpPr>
        <p:spPr>
          <a:xfrm>
            <a:off x="624417" y="980728"/>
            <a:ext cx="10944191" cy="3600400"/>
          </a:xfrm>
        </p:spPr>
        <p:txBody>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lvl1pPr>
            <a:lvl2pPr marL="742950" marR="0" indent="-285750" algn="l" defTabSz="914400" rtl="0" eaLnBrk="1" fontAlgn="auto" latinLnBrk="0" hangingPunct="1">
              <a:lnSpc>
                <a:spcPct val="100000"/>
              </a:lnSpc>
              <a:spcBef>
                <a:spcPts val="0"/>
              </a:spcBef>
              <a:spcAft>
                <a:spcPts val="0"/>
              </a:spcAft>
              <a:buClrTx/>
              <a:buSzTx/>
              <a:buFont typeface="Arial" pitchFamily="34" charset="0"/>
              <a:buChar char="•"/>
              <a:tabLst/>
              <a:defRPr/>
            </a:lvl2p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400" b="0" i="0" u="none" strike="noStrike" kern="1200" cap="none" spc="0" normalizeH="0" baseline="0" noProof="0" dirty="0">
                <a:ln>
                  <a:noFill/>
                </a:ln>
                <a:solidFill>
                  <a:prstClr val="black"/>
                </a:solidFill>
                <a:effectLst/>
                <a:uLnTx/>
                <a:uFillTx/>
                <a:latin typeface="Georgia" pitchFamily="18" charset="0"/>
                <a:ea typeface="+mn-ea"/>
                <a:cs typeface="+mn-cs"/>
              </a:rPr>
              <a:t>This is a sample slide.</a:t>
            </a:r>
            <a:endParaRPr lang="en-GB" dirty="0"/>
          </a:p>
        </p:txBody>
      </p:sp>
    </p:spTree>
    <p:extLst>
      <p:ext uri="{BB962C8B-B14F-4D97-AF65-F5344CB8AC3E}">
        <p14:creationId xmlns:p14="http://schemas.microsoft.com/office/powerpoint/2010/main" val="404800132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4D9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800" dirty="0"/>
          </a:p>
        </p:txBody>
      </p:sp>
      <p:sp>
        <p:nvSpPr>
          <p:cNvPr id="9" name="TextBox 8"/>
          <p:cNvSpPr txBox="1"/>
          <p:nvPr userDrawn="1"/>
        </p:nvSpPr>
        <p:spPr>
          <a:xfrm>
            <a:off x="623392" y="308640"/>
            <a:ext cx="10945216" cy="461665"/>
          </a:xfrm>
          <a:prstGeom prst="rect">
            <a:avLst/>
          </a:prstGeom>
          <a:noFill/>
        </p:spPr>
        <p:txBody>
          <a:bodyPr wrap="square" lIns="0" rtlCol="0">
            <a:spAutoFit/>
          </a:bodyPr>
          <a:lstStyle/>
          <a:p>
            <a:r>
              <a:rPr lang="en-GB" sz="2400" dirty="0">
                <a:solidFill>
                  <a:schemeClr val="bg1"/>
                </a:solidFill>
                <a:latin typeface="Georgia" pitchFamily="18" charset="0"/>
              </a:rPr>
              <a:t>Thank you</a:t>
            </a:r>
          </a:p>
        </p:txBody>
      </p:sp>
      <p:cxnSp>
        <p:nvCxnSpPr>
          <p:cNvPr id="10" name="Straight Connector 9"/>
          <p:cNvCxnSpPr/>
          <p:nvPr userDrawn="1"/>
        </p:nvCxnSpPr>
        <p:spPr>
          <a:xfrm>
            <a:off x="623392" y="908720"/>
            <a:ext cx="10945216" cy="0"/>
          </a:xfrm>
          <a:prstGeom prst="line">
            <a:avLst/>
          </a:prstGeom>
          <a:ln w="19050" cmpd="thickThi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23392" y="6309320"/>
            <a:ext cx="10945216" cy="0"/>
          </a:xfrm>
          <a:prstGeom prst="line">
            <a:avLst/>
          </a:prstGeom>
          <a:ln w="19050"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3"/>
          <p:cNvSpPr>
            <a:spLocks noGrp="1"/>
          </p:cNvSpPr>
          <p:nvPr>
            <p:ph type="ftr" sz="quarter" idx="4294967295"/>
          </p:nvPr>
        </p:nvSpPr>
        <p:spPr>
          <a:xfrm>
            <a:off x="578833" y="6381328"/>
            <a:ext cx="10560049" cy="360362"/>
          </a:xfrm>
          <a:prstGeom prst="rect">
            <a:avLst/>
          </a:prstGeom>
        </p:spPr>
        <p:txBody>
          <a:bodyPr/>
          <a:lstStyle/>
          <a:p>
            <a:pPr algn="l"/>
            <a:r>
              <a:rPr lang="en-US" dirty="0">
                <a:solidFill>
                  <a:schemeClr val="bg1"/>
                </a:solidFill>
                <a:latin typeface="Georgia" pitchFamily="18" charset="0"/>
              </a:rPr>
              <a:t>Chatham House  |  The Royal Institute of International Affairs </a:t>
            </a:r>
          </a:p>
        </p:txBody>
      </p:sp>
      <p:sp>
        <p:nvSpPr>
          <p:cNvPr id="16" name="Slide Number Placeholder 4"/>
          <p:cNvSpPr>
            <a:spLocks noGrp="1"/>
          </p:cNvSpPr>
          <p:nvPr>
            <p:ph type="sldNum" sz="quarter" idx="4294967295"/>
          </p:nvPr>
        </p:nvSpPr>
        <p:spPr>
          <a:xfrm>
            <a:off x="11184566" y="6381328"/>
            <a:ext cx="480484" cy="360362"/>
          </a:xfrm>
          <a:prstGeom prst="rect">
            <a:avLst/>
          </a:prstGeom>
        </p:spPr>
        <p:txBody>
          <a:bodyPr/>
          <a:lstStyle/>
          <a:p>
            <a:fld id="{418A78CD-E27B-441A-A2B1-21C1D5FFEB65}" type="slidenum">
              <a:rPr lang="en-US" sz="1200" smtClean="0">
                <a:solidFill>
                  <a:schemeClr val="bg1"/>
                </a:solidFill>
                <a:latin typeface="Georgia" pitchFamily="18" charset="0"/>
              </a:rPr>
              <a:pPr/>
              <a:t>‹#›</a:t>
            </a:fld>
            <a:endParaRPr lang="en-US" sz="1200" dirty="0">
              <a:solidFill>
                <a:schemeClr val="bg1"/>
              </a:solidFill>
              <a:latin typeface="Georgia" pitchFamily="18" charset="0"/>
            </a:endParaRPr>
          </a:p>
        </p:txBody>
      </p:sp>
      <p:sp>
        <p:nvSpPr>
          <p:cNvPr id="3" name="Text Placeholder 2"/>
          <p:cNvSpPr>
            <a:spLocks noGrp="1"/>
          </p:cNvSpPr>
          <p:nvPr>
            <p:ph type="body" sz="quarter" idx="10" hasCustomPrompt="1"/>
          </p:nvPr>
        </p:nvSpPr>
        <p:spPr>
          <a:xfrm>
            <a:off x="624417" y="1196976"/>
            <a:ext cx="10944191" cy="2232025"/>
          </a:xfrm>
        </p:spPr>
        <p:txBody>
          <a:bodyPr>
            <a:normAutofit/>
          </a:bodyPr>
          <a:lstStyle>
            <a:lvl1pPr marL="0" indent="0">
              <a:buNone/>
              <a:defRPr sz="1800" baseline="0">
                <a:solidFill>
                  <a:schemeClr val="bg1"/>
                </a:solidFill>
                <a:latin typeface="Georgia" pitchFamily="18" charset="0"/>
              </a:defRPr>
            </a:lvl1pPr>
          </a:lstStyle>
          <a:p>
            <a:pPr lvl="0"/>
            <a:r>
              <a:rPr lang="en-GB" sz="1800" dirty="0">
                <a:latin typeface="Georgia" pitchFamily="18" charset="0"/>
              </a:rPr>
              <a:t>You can use this space for any closing marks or delete if not needed</a:t>
            </a:r>
            <a:endParaRPr lang="en-GB" dirty="0"/>
          </a:p>
        </p:txBody>
      </p:sp>
    </p:spTree>
    <p:extLst>
      <p:ext uri="{BB962C8B-B14F-4D97-AF65-F5344CB8AC3E}">
        <p14:creationId xmlns:p14="http://schemas.microsoft.com/office/powerpoint/2010/main" val="408853442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D1DC8C-1729-4229-A5D5-71A1C0DA9CE0}" type="datetime1">
              <a:rPr lang="en-GB" smtClean="0"/>
              <a:t>18/09/2018</a:t>
            </a:fld>
            <a:endParaRPr lang="en-GB"/>
          </a:p>
        </p:txBody>
      </p:sp>
      <p:sp>
        <p:nvSpPr>
          <p:cNvPr id="8" name="Footer Placeholder 7"/>
          <p:cNvSpPr>
            <a:spLocks noGrp="1"/>
          </p:cNvSpPr>
          <p:nvPr>
            <p:ph type="ftr" sz="quarter" idx="11"/>
          </p:nvPr>
        </p:nvSpPr>
        <p:spPr/>
        <p:txBody>
          <a:bodyPr/>
          <a:lstStyle/>
          <a:p>
            <a:r>
              <a:rPr lang="en-GB"/>
              <a:t>Chatham House  |  The Royal Institute of International Affairs </a:t>
            </a:r>
          </a:p>
        </p:txBody>
      </p:sp>
      <p:sp>
        <p:nvSpPr>
          <p:cNvPr id="9" name="Slide Number Placeholder 8"/>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206214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498DC3-9FB7-4FCB-91CD-17461C877018}" type="datetime1">
              <a:rPr lang="en-GB" smtClean="0"/>
              <a:t>18/09/2018</a:t>
            </a:fld>
            <a:endParaRPr lang="en-GB"/>
          </a:p>
        </p:txBody>
      </p:sp>
      <p:sp>
        <p:nvSpPr>
          <p:cNvPr id="4" name="Footer Placeholder 3"/>
          <p:cNvSpPr>
            <a:spLocks noGrp="1"/>
          </p:cNvSpPr>
          <p:nvPr>
            <p:ph type="ftr" sz="quarter" idx="11"/>
          </p:nvPr>
        </p:nvSpPr>
        <p:spPr/>
        <p:txBody>
          <a:bodyPr/>
          <a:lstStyle/>
          <a:p>
            <a:r>
              <a:rPr lang="en-GB"/>
              <a:t>Chatham House  |  The Royal Institute of International Affairs </a:t>
            </a:r>
          </a:p>
        </p:txBody>
      </p:sp>
      <p:sp>
        <p:nvSpPr>
          <p:cNvPr id="5" name="Slide Number Placeholder 4"/>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17964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EFE1B-B74B-4495-9191-14F7BDE02121}" type="datetime1">
              <a:rPr lang="en-GB" smtClean="0"/>
              <a:t>18/09/2018</a:t>
            </a:fld>
            <a:endParaRPr lang="en-GB"/>
          </a:p>
        </p:txBody>
      </p:sp>
      <p:sp>
        <p:nvSpPr>
          <p:cNvPr id="3" name="Footer Placeholder 2"/>
          <p:cNvSpPr>
            <a:spLocks noGrp="1"/>
          </p:cNvSpPr>
          <p:nvPr>
            <p:ph type="ftr" sz="quarter" idx="11"/>
          </p:nvPr>
        </p:nvSpPr>
        <p:spPr/>
        <p:txBody>
          <a:bodyPr/>
          <a:lstStyle/>
          <a:p>
            <a:r>
              <a:rPr lang="en-GB"/>
              <a:t>Chatham House  |  The Royal Institute of International Affairs </a:t>
            </a:r>
          </a:p>
        </p:txBody>
      </p:sp>
      <p:sp>
        <p:nvSpPr>
          <p:cNvPr id="4" name="Slide Number Placeholder 3"/>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194582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B69395-20FE-4406-8851-039F004B2D18}" type="datetime1">
              <a:rPr lang="en-GB" smtClean="0"/>
              <a:t>18/09/2018</a:t>
            </a:fld>
            <a:endParaRPr lang="en-GB"/>
          </a:p>
        </p:txBody>
      </p:sp>
      <p:sp>
        <p:nvSpPr>
          <p:cNvPr id="6" name="Footer Placeholder 5"/>
          <p:cNvSpPr>
            <a:spLocks noGrp="1"/>
          </p:cNvSpPr>
          <p:nvPr>
            <p:ph type="ftr" sz="quarter" idx="11"/>
          </p:nvPr>
        </p:nvSpPr>
        <p:spPr/>
        <p:txBody>
          <a:bodyPr/>
          <a:lstStyle/>
          <a:p>
            <a:r>
              <a:rPr lang="en-GB"/>
              <a:t>Chatham House  |  The Royal Institute of International Affairs </a:t>
            </a:r>
          </a:p>
        </p:txBody>
      </p:sp>
      <p:sp>
        <p:nvSpPr>
          <p:cNvPr id="7" name="Slide Number Placeholder 6"/>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42988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EBB60D-C126-4AC6-8A4C-5DC9F6374631}" type="datetime1">
              <a:rPr lang="en-GB" smtClean="0"/>
              <a:t>18/09/2018</a:t>
            </a:fld>
            <a:endParaRPr lang="en-GB"/>
          </a:p>
        </p:txBody>
      </p:sp>
      <p:sp>
        <p:nvSpPr>
          <p:cNvPr id="6" name="Footer Placeholder 5"/>
          <p:cNvSpPr>
            <a:spLocks noGrp="1"/>
          </p:cNvSpPr>
          <p:nvPr>
            <p:ph type="ftr" sz="quarter" idx="11"/>
          </p:nvPr>
        </p:nvSpPr>
        <p:spPr/>
        <p:txBody>
          <a:bodyPr/>
          <a:lstStyle/>
          <a:p>
            <a:r>
              <a:rPr lang="en-GB"/>
              <a:t>Chatham House  |  The Royal Institute of International Affairs </a:t>
            </a:r>
          </a:p>
        </p:txBody>
      </p:sp>
      <p:sp>
        <p:nvSpPr>
          <p:cNvPr id="7" name="Slide Number Placeholder 6"/>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319444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17AD73-1DE0-4955-8184-2CF8E00AD0DE}" type="datetime1">
              <a:rPr lang="en-GB" smtClean="0"/>
              <a:t>18/09/2018</a:t>
            </a:fld>
            <a:endParaRPr lang="en-GB"/>
          </a:p>
        </p:txBody>
      </p:sp>
      <p:sp>
        <p:nvSpPr>
          <p:cNvPr id="5" name="Footer Placeholder 4"/>
          <p:cNvSpPr>
            <a:spLocks noGrp="1"/>
          </p:cNvSpPr>
          <p:nvPr>
            <p:ph type="ftr" sz="quarter" idx="11"/>
          </p:nvPr>
        </p:nvSpPr>
        <p:spPr/>
        <p:txBody>
          <a:bodyPr/>
          <a:lstStyle/>
          <a:p>
            <a:r>
              <a:rPr lang="en-GB"/>
              <a:t>Chatham House  |  The Royal Institute of International Affairs </a:t>
            </a:r>
          </a:p>
        </p:txBody>
      </p:sp>
      <p:sp>
        <p:nvSpPr>
          <p:cNvPr id="6" name="Slide Number Placeholder 5"/>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76925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1BAEF-5989-416A-A780-5455CEFF1785}" type="datetime1">
              <a:rPr lang="en-GB" smtClean="0"/>
              <a:t>18/09/2018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Chatham House  |  The Royal Institute of International Affairs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3DA66-EBF5-4E90-9785-1613283ED912}" type="slidenum">
              <a:rPr lang="en-GB" smtClean="0"/>
              <a:t>‹#›</a:t>
            </a:fld>
            <a:endParaRPr lang="en-GB"/>
          </a:p>
        </p:txBody>
      </p:sp>
    </p:spTree>
    <p:extLst>
      <p:ext uri="{BB962C8B-B14F-4D97-AF65-F5344CB8AC3E}">
        <p14:creationId xmlns:p14="http://schemas.microsoft.com/office/powerpoint/2010/main" val="111900160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Quiggin@chathamhous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2.xm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chart" Target="../charts/chart3.xml"/><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9536" y="318888"/>
            <a:ext cx="8252134" cy="1288937"/>
          </a:xfrm>
        </p:spPr>
        <p:txBody>
          <a:bodyPr>
            <a:noAutofit/>
          </a:bodyPr>
          <a:lstStyle/>
          <a:p>
            <a:r>
              <a:rPr lang="en-US" sz="2800" b="1" dirty="0"/>
              <a:t>The role of utilities in enabling prosumers and flexible distributed energy resources</a:t>
            </a:r>
            <a:endParaRPr lang="en-US" sz="2800" dirty="0"/>
          </a:p>
        </p:txBody>
      </p:sp>
      <p:sp>
        <p:nvSpPr>
          <p:cNvPr id="3" name="Text Placeholder 2"/>
          <p:cNvSpPr>
            <a:spLocks noGrp="1"/>
          </p:cNvSpPr>
          <p:nvPr>
            <p:ph type="body" sz="quarter" idx="11"/>
          </p:nvPr>
        </p:nvSpPr>
        <p:spPr>
          <a:xfrm>
            <a:off x="1991545" y="1797157"/>
            <a:ext cx="8180127" cy="2045269"/>
          </a:xfrm>
        </p:spPr>
        <p:txBody>
          <a:bodyPr>
            <a:normAutofit fontScale="92500" lnSpcReduction="10000"/>
          </a:bodyPr>
          <a:lstStyle/>
          <a:p>
            <a:endParaRPr lang="en-GB" dirty="0"/>
          </a:p>
          <a:p>
            <a:r>
              <a:rPr lang="en-GB" sz="2800" b="1" dirty="0"/>
              <a:t>Consumers at the Heart of the Energy System?</a:t>
            </a:r>
          </a:p>
          <a:p>
            <a:pPr algn="ctr"/>
            <a:endParaRPr lang="en-GB" sz="2600" b="1" dirty="0"/>
          </a:p>
          <a:p>
            <a:r>
              <a:rPr lang="en-GB" sz="1700" b="1" dirty="0"/>
              <a:t>Daniel Quiggin, </a:t>
            </a:r>
            <a:r>
              <a:rPr lang="en-GB" sz="1700" dirty="0" smtClean="0"/>
              <a:t>Research </a:t>
            </a:r>
            <a:r>
              <a:rPr lang="en-GB" sz="1700" dirty="0"/>
              <a:t>Fellow </a:t>
            </a:r>
            <a:r>
              <a:rPr lang="en-GB" sz="1700" b="1" dirty="0"/>
              <a:t>(</a:t>
            </a:r>
            <a:r>
              <a:rPr lang="en-GB" sz="1700" dirty="0">
                <a:hlinkClick r:id="rId3"/>
              </a:rPr>
              <a:t>DQuiggin@chathamhouse.org</a:t>
            </a:r>
            <a:r>
              <a:rPr lang="en-GB" sz="1700" b="1" dirty="0"/>
              <a:t>) </a:t>
            </a:r>
          </a:p>
          <a:p>
            <a:r>
              <a:rPr lang="en-GB" sz="1700" b="1" dirty="0"/>
              <a:t>Antony Froggatt, </a:t>
            </a:r>
            <a:r>
              <a:rPr lang="en-US" sz="1700" dirty="0"/>
              <a:t>Associate</a:t>
            </a:r>
            <a:r>
              <a:rPr lang="en-US" sz="1700" dirty="0"/>
              <a:t> Member</a:t>
            </a:r>
            <a:r>
              <a:rPr lang="en-US" sz="1700" dirty="0"/>
              <a:t>, Energy Policy Group, Exeter University and Senior Research Fellow, Chatham House</a:t>
            </a:r>
            <a:endParaRPr lang="en-GB" sz="1700" dirty="0"/>
          </a:p>
        </p:txBody>
      </p:sp>
      <p:sp>
        <p:nvSpPr>
          <p:cNvPr id="4" name="Text Placeholder 3"/>
          <p:cNvSpPr>
            <a:spLocks noGrp="1"/>
          </p:cNvSpPr>
          <p:nvPr>
            <p:ph type="body" sz="quarter" idx="12"/>
          </p:nvPr>
        </p:nvSpPr>
        <p:spPr>
          <a:xfrm>
            <a:off x="1919537" y="4221088"/>
            <a:ext cx="8280919" cy="575370"/>
          </a:xfrm>
        </p:spPr>
        <p:txBody>
          <a:bodyPr>
            <a:normAutofit/>
          </a:bodyPr>
          <a:lstStyle/>
          <a:p>
            <a:r>
              <a:rPr lang="en-GB" sz="1600" dirty="0"/>
              <a:t>19</a:t>
            </a:r>
            <a:r>
              <a:rPr lang="en-GB" sz="1600" baseline="30000" dirty="0"/>
              <a:t>th</a:t>
            </a:r>
            <a:r>
              <a:rPr lang="en-GB" sz="1600" dirty="0"/>
              <a:t> September 2018</a:t>
            </a:r>
          </a:p>
        </p:txBody>
      </p:sp>
    </p:spTree>
    <p:extLst>
      <p:ext uri="{BB962C8B-B14F-4D97-AF65-F5344CB8AC3E}">
        <p14:creationId xmlns:p14="http://schemas.microsoft.com/office/powerpoint/2010/main" val="89023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10</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The challenges for decentralized flexibility </a:t>
            </a:r>
            <a:endParaRPr lang="en-GB" b="1" dirty="0"/>
          </a:p>
        </p:txBody>
      </p:sp>
      <p:sp>
        <p:nvSpPr>
          <p:cNvPr id="7" name="Rectangle 6"/>
          <p:cNvSpPr/>
          <p:nvPr/>
        </p:nvSpPr>
        <p:spPr>
          <a:xfrm>
            <a:off x="624417" y="1333117"/>
            <a:ext cx="10957983" cy="4247317"/>
          </a:xfrm>
          <a:prstGeom prst="rect">
            <a:avLst/>
          </a:prstGeom>
        </p:spPr>
        <p:txBody>
          <a:bodyPr wrap="square">
            <a:spAutoFit/>
          </a:bodyPr>
          <a:lstStyle/>
          <a:p>
            <a:r>
              <a:rPr lang="en-US" dirty="0"/>
              <a:t>Prosumers, who own DERs and could provide decentralized flexibility services, are currently locked out of the market. </a:t>
            </a:r>
          </a:p>
          <a:p>
            <a:endParaRPr lang="en-US" b="1" dirty="0">
              <a:solidFill>
                <a:srgbClr val="0070C0"/>
              </a:solidFill>
            </a:endParaRPr>
          </a:p>
          <a:p>
            <a:endParaRPr lang="en-US" b="1" dirty="0">
              <a:solidFill>
                <a:srgbClr val="0070C0"/>
              </a:solidFill>
            </a:endParaRPr>
          </a:p>
          <a:p>
            <a:r>
              <a:rPr lang="en-US" dirty="0"/>
              <a:t>A number of factors prevent DERs from supplying services to the distribution system;</a:t>
            </a:r>
          </a:p>
          <a:p>
            <a:pPr marL="342900" indent="-342900">
              <a:buFont typeface="+mj-lt"/>
              <a:buAutoNum type="arabicPeriod"/>
            </a:pPr>
            <a:r>
              <a:rPr lang="en-US" dirty="0"/>
              <a:t>Valuing the range of services within both transmission and distribution networks</a:t>
            </a:r>
          </a:p>
          <a:p>
            <a:pPr marL="342900" indent="-342900">
              <a:buFont typeface="+mj-lt"/>
              <a:buAutoNum type="arabicPeriod"/>
            </a:pPr>
            <a:r>
              <a:rPr lang="en-US" dirty="0"/>
              <a:t>The creation of markets for these complex and </a:t>
            </a:r>
            <a:r>
              <a:rPr lang="en-US" dirty="0" err="1"/>
              <a:t>locationally</a:t>
            </a:r>
            <a:r>
              <a:rPr lang="en-US" dirty="0"/>
              <a:t> specific services.</a:t>
            </a:r>
          </a:p>
          <a:p>
            <a:pPr marL="342900" indent="-342900">
              <a:buFont typeface="+mj-lt"/>
              <a:buAutoNum type="arabicPeriod"/>
            </a:pPr>
            <a:r>
              <a:rPr lang="en-US" dirty="0"/>
              <a:t>Services need to be quantified, measured and coordinated – new system operator functions within distribution network?</a:t>
            </a:r>
          </a:p>
          <a:p>
            <a:pPr marL="342900" indent="-342900">
              <a:buFont typeface="+mj-lt"/>
              <a:buAutoNum type="arabicPeriod"/>
            </a:pPr>
            <a:endParaRPr lang="en-US" dirty="0"/>
          </a:p>
          <a:p>
            <a:r>
              <a:rPr lang="en-US" dirty="0"/>
              <a:t>Additionally;</a:t>
            </a:r>
          </a:p>
          <a:p>
            <a:pPr marL="285750" indent="-285750">
              <a:buFont typeface="Arial" panose="020B0604020202020204" pitchFamily="34" charset="0"/>
              <a:buChar char="•"/>
            </a:pPr>
            <a:r>
              <a:rPr lang="en-US" dirty="0"/>
              <a:t>Conflict of interest in distribution utilities enabling services from DERs. </a:t>
            </a:r>
          </a:p>
          <a:p>
            <a:pPr marL="285750" indent="-285750">
              <a:buFont typeface="Arial" panose="020B0604020202020204" pitchFamily="34" charset="0"/>
              <a:buChar char="•"/>
            </a:pPr>
            <a:r>
              <a:rPr lang="en-US" dirty="0"/>
              <a:t>Some services may not become valuable until the penetration of RE within any particular part of the network </a:t>
            </a:r>
            <a:r>
              <a:rPr lang="en-GB" dirty="0"/>
              <a:t>increases</a:t>
            </a:r>
          </a:p>
          <a:p>
            <a:endParaRPr lang="en-GB" b="1" dirty="0">
              <a:solidFill>
                <a:srgbClr val="0070C0"/>
              </a:solidFill>
            </a:endParaRPr>
          </a:p>
        </p:txBody>
      </p:sp>
    </p:spTree>
    <p:extLst>
      <p:ext uri="{BB962C8B-B14F-4D97-AF65-F5344CB8AC3E}">
        <p14:creationId xmlns:p14="http://schemas.microsoft.com/office/powerpoint/2010/main" val="371670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11</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Valuing </a:t>
            </a:r>
            <a:r>
              <a:rPr lang="en-US" b="1" dirty="0" err="1"/>
              <a:t>locationally</a:t>
            </a:r>
            <a:r>
              <a:rPr lang="en-US" b="1" dirty="0"/>
              <a:t> specific DER services </a:t>
            </a:r>
            <a:endParaRPr lang="en-GB" b="1" dirty="0"/>
          </a:p>
        </p:txBody>
      </p:sp>
      <p:sp>
        <p:nvSpPr>
          <p:cNvPr id="7" name="Rectangle 6"/>
          <p:cNvSpPr/>
          <p:nvPr/>
        </p:nvSpPr>
        <p:spPr>
          <a:xfrm>
            <a:off x="624418" y="1068987"/>
            <a:ext cx="10957981" cy="1754326"/>
          </a:xfrm>
          <a:prstGeom prst="rect">
            <a:avLst/>
          </a:prstGeom>
        </p:spPr>
        <p:txBody>
          <a:bodyPr wrap="square">
            <a:spAutoFit/>
          </a:bodyPr>
          <a:lstStyle/>
          <a:p>
            <a:pPr marL="285750" indent="-285750">
              <a:buFont typeface="Arial" panose="020B0604020202020204" pitchFamily="34" charset="0"/>
              <a:buChar char="•"/>
            </a:pPr>
            <a:r>
              <a:rPr lang="en-US" dirty="0"/>
              <a:t>Network services </a:t>
            </a:r>
            <a:r>
              <a:rPr lang="en-US" dirty="0">
                <a:sym typeface="Wingdings" panose="05000000000000000000" pitchFamily="2" charset="2"/>
              </a:rPr>
              <a:t> </a:t>
            </a:r>
            <a:r>
              <a:rPr lang="en-US" dirty="0"/>
              <a:t>inherently linked to physical constraints of distribution system</a:t>
            </a:r>
          </a:p>
          <a:p>
            <a:r>
              <a:rPr lang="en-US" dirty="0"/>
              <a:t>		  </a:t>
            </a:r>
            <a:r>
              <a:rPr lang="en-US" dirty="0">
                <a:sym typeface="Wingdings" panose="05000000000000000000" pitchFamily="2" charset="2"/>
              </a:rPr>
              <a:t> </a:t>
            </a:r>
            <a:r>
              <a:rPr lang="en-US" dirty="0" err="1"/>
              <a:t>locationally</a:t>
            </a:r>
            <a:r>
              <a:rPr lang="en-US" dirty="0"/>
              <a:t> specific. </a:t>
            </a:r>
            <a:endParaRPr lang="en-US" b="1" dirty="0">
              <a:solidFill>
                <a:srgbClr val="0070C0"/>
              </a:solidFill>
            </a:endParaRPr>
          </a:p>
          <a:p>
            <a:pPr marL="285750" indent="-285750">
              <a:buFont typeface="Arial" panose="020B0604020202020204" pitchFamily="34" charset="0"/>
              <a:buChar char="•"/>
            </a:pPr>
            <a:r>
              <a:rPr lang="en-US" dirty="0"/>
              <a:t>Locational value necessitates locational marginal pricing (LMP) </a:t>
            </a:r>
            <a:endParaRPr lang="en-US" b="1" dirty="0">
              <a:solidFill>
                <a:srgbClr val="0070C0"/>
              </a:solidFill>
            </a:endParaRPr>
          </a:p>
          <a:p>
            <a:pPr marL="285750" indent="-285750">
              <a:buFont typeface="Arial" panose="020B0604020202020204" pitchFamily="34" charset="0"/>
              <a:buChar char="•"/>
            </a:pPr>
            <a:r>
              <a:rPr lang="en-US" dirty="0"/>
              <a:t>Accounting for geographically specific network variations (hence value) is complex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LMP not the only means DERs can be attributed value </a:t>
            </a:r>
            <a:r>
              <a:rPr lang="en-US" dirty="0">
                <a:sym typeface="Wingdings" panose="05000000000000000000" pitchFamily="2" charset="2"/>
              </a:rPr>
              <a:t> </a:t>
            </a:r>
            <a:r>
              <a:rPr lang="en-US" dirty="0"/>
              <a:t>“value stack”</a:t>
            </a:r>
            <a:endParaRPr lang="en-GB" b="1" dirty="0">
              <a:solidFill>
                <a:srgbClr val="0070C0"/>
              </a:solidFill>
            </a:endParaRPr>
          </a:p>
        </p:txBody>
      </p:sp>
      <p:sp>
        <p:nvSpPr>
          <p:cNvPr id="8" name="Rectangle 7"/>
          <p:cNvSpPr/>
          <p:nvPr/>
        </p:nvSpPr>
        <p:spPr>
          <a:xfrm>
            <a:off x="555696" y="6072545"/>
            <a:ext cx="7860634" cy="215444"/>
          </a:xfrm>
          <a:prstGeom prst="rect">
            <a:avLst/>
          </a:prstGeom>
        </p:spPr>
        <p:txBody>
          <a:bodyPr wrap="square">
            <a:spAutoFit/>
          </a:bodyPr>
          <a:lstStyle/>
          <a:p>
            <a:r>
              <a:rPr lang="en-GB" sz="800" dirty="0">
                <a:solidFill>
                  <a:schemeClr val="bg1">
                    <a:lumMod val="50000"/>
                  </a:schemeClr>
                </a:solidFill>
                <a:latin typeface="CharterITC-Regu"/>
              </a:rPr>
              <a:t>Source: Pérez Arriaga, I. and </a:t>
            </a:r>
            <a:r>
              <a:rPr lang="en-GB" sz="800" dirty="0" err="1">
                <a:solidFill>
                  <a:schemeClr val="bg1">
                    <a:lumMod val="50000"/>
                  </a:schemeClr>
                </a:solidFill>
                <a:latin typeface="CharterITC-Regu"/>
              </a:rPr>
              <a:t>Knittel</a:t>
            </a:r>
            <a:r>
              <a:rPr lang="en-GB" sz="800" dirty="0">
                <a:solidFill>
                  <a:schemeClr val="bg1">
                    <a:lumMod val="50000"/>
                  </a:schemeClr>
                </a:solidFill>
                <a:latin typeface="CharterITC-Regu"/>
              </a:rPr>
              <a:t> et al, C. (2016), 'Utility of the Future. An MIT Energy Initiative response, to an industry in transition’.</a:t>
            </a:r>
            <a:endParaRPr lang="en-GB" dirty="0">
              <a:solidFill>
                <a:schemeClr val="bg1">
                  <a:lumMod val="50000"/>
                </a:schemeClr>
              </a:solidFill>
            </a:endParaRPr>
          </a:p>
        </p:txBody>
      </p:sp>
      <p:pic>
        <p:nvPicPr>
          <p:cNvPr id="5" name="Picture 4">
            <a:extLst>
              <a:ext uri="{FF2B5EF4-FFF2-40B4-BE49-F238E27FC236}">
                <a16:creationId xmlns="" xmlns:a16="http://schemas.microsoft.com/office/drawing/2014/main" id="{487753FF-D08A-49A9-A8C0-91E6113506EB}"/>
              </a:ext>
            </a:extLst>
          </p:cNvPr>
          <p:cNvPicPr>
            <a:picLocks noChangeAspect="1"/>
          </p:cNvPicPr>
          <p:nvPr/>
        </p:nvPicPr>
        <p:blipFill>
          <a:blip r:embed="rId3"/>
          <a:stretch>
            <a:fillRect/>
          </a:stretch>
        </p:blipFill>
        <p:spPr>
          <a:xfrm>
            <a:off x="1151065" y="3652082"/>
            <a:ext cx="3864600" cy="2424059"/>
          </a:xfrm>
          <a:prstGeom prst="rect">
            <a:avLst/>
          </a:prstGeom>
        </p:spPr>
      </p:pic>
      <p:pic>
        <p:nvPicPr>
          <p:cNvPr id="6" name="Picture 5">
            <a:extLst>
              <a:ext uri="{FF2B5EF4-FFF2-40B4-BE49-F238E27FC236}">
                <a16:creationId xmlns="" xmlns:a16="http://schemas.microsoft.com/office/drawing/2014/main" id="{FA3802BC-A90B-4277-B544-4D062055D9C9}"/>
              </a:ext>
            </a:extLst>
          </p:cNvPr>
          <p:cNvPicPr>
            <a:picLocks noChangeAspect="1"/>
          </p:cNvPicPr>
          <p:nvPr/>
        </p:nvPicPr>
        <p:blipFill>
          <a:blip r:embed="rId4"/>
          <a:stretch>
            <a:fillRect/>
          </a:stretch>
        </p:blipFill>
        <p:spPr>
          <a:xfrm>
            <a:off x="7156704" y="3634283"/>
            <a:ext cx="3813750" cy="2424059"/>
          </a:xfrm>
          <a:prstGeom prst="rect">
            <a:avLst/>
          </a:prstGeom>
        </p:spPr>
      </p:pic>
      <p:sp>
        <p:nvSpPr>
          <p:cNvPr id="10" name="Rectangle 9">
            <a:extLst>
              <a:ext uri="{FF2B5EF4-FFF2-40B4-BE49-F238E27FC236}">
                <a16:creationId xmlns="" xmlns:a16="http://schemas.microsoft.com/office/drawing/2014/main" id="{63A92FA1-B9CA-49E3-833A-04A6F5DC506F}"/>
              </a:ext>
            </a:extLst>
          </p:cNvPr>
          <p:cNvSpPr/>
          <p:nvPr/>
        </p:nvSpPr>
        <p:spPr>
          <a:xfrm>
            <a:off x="7310173" y="3306693"/>
            <a:ext cx="3695371" cy="369332"/>
          </a:xfrm>
          <a:prstGeom prst="rect">
            <a:avLst/>
          </a:prstGeom>
        </p:spPr>
        <p:txBody>
          <a:bodyPr wrap="none">
            <a:spAutoFit/>
          </a:bodyPr>
          <a:lstStyle/>
          <a:p>
            <a:r>
              <a:rPr lang="en-GB" b="1" dirty="0">
                <a:solidFill>
                  <a:srgbClr val="0070C0"/>
                </a:solidFill>
              </a:rPr>
              <a:t>Distribution-level active power LMPs</a:t>
            </a:r>
          </a:p>
        </p:txBody>
      </p:sp>
      <p:sp>
        <p:nvSpPr>
          <p:cNvPr id="11" name="Rectangle 10">
            <a:extLst>
              <a:ext uri="{FF2B5EF4-FFF2-40B4-BE49-F238E27FC236}">
                <a16:creationId xmlns="" xmlns:a16="http://schemas.microsoft.com/office/drawing/2014/main" id="{6A70AEE9-89D6-4174-94FF-93630EF51285}"/>
              </a:ext>
            </a:extLst>
          </p:cNvPr>
          <p:cNvSpPr/>
          <p:nvPr/>
        </p:nvSpPr>
        <p:spPr>
          <a:xfrm>
            <a:off x="972510" y="3170608"/>
            <a:ext cx="4282242" cy="646331"/>
          </a:xfrm>
          <a:prstGeom prst="rect">
            <a:avLst/>
          </a:prstGeom>
        </p:spPr>
        <p:txBody>
          <a:bodyPr wrap="square">
            <a:spAutoFit/>
          </a:bodyPr>
          <a:lstStyle/>
          <a:p>
            <a:pPr algn="ctr"/>
            <a:r>
              <a:rPr lang="en-GB" b="1" dirty="0">
                <a:solidFill>
                  <a:srgbClr val="0070C0"/>
                </a:solidFill>
              </a:rPr>
              <a:t>Zonal LMPs for distribution users served by each HV/MV substation</a:t>
            </a:r>
          </a:p>
        </p:txBody>
      </p:sp>
    </p:spTree>
    <p:extLst>
      <p:ext uri="{BB962C8B-B14F-4D97-AF65-F5344CB8AC3E}">
        <p14:creationId xmlns:p14="http://schemas.microsoft.com/office/powerpoint/2010/main" val="230375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12</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Dispatch and coordination &amp; Market Platforms</a:t>
            </a:r>
            <a:endParaRPr lang="en-GB" b="1" dirty="0"/>
          </a:p>
        </p:txBody>
      </p:sp>
      <p:sp>
        <p:nvSpPr>
          <p:cNvPr id="7" name="Rectangle 6"/>
          <p:cNvSpPr/>
          <p:nvPr/>
        </p:nvSpPr>
        <p:spPr>
          <a:xfrm>
            <a:off x="624418" y="1094992"/>
            <a:ext cx="10957981" cy="4247317"/>
          </a:xfrm>
          <a:prstGeom prst="rect">
            <a:avLst/>
          </a:prstGeom>
        </p:spPr>
        <p:txBody>
          <a:bodyPr wrap="square">
            <a:spAutoFit/>
          </a:bodyPr>
          <a:lstStyle/>
          <a:p>
            <a:r>
              <a:rPr lang="en-US" dirty="0"/>
              <a:t>Most crucial functions provided by three entities; system operators, network providers and market platforms. </a:t>
            </a:r>
            <a:endParaRPr lang="en-US" b="1" dirty="0">
              <a:solidFill>
                <a:srgbClr val="0070C0"/>
              </a:solidFill>
            </a:endParaRPr>
          </a:p>
          <a:p>
            <a:endParaRPr lang="en-US" b="1" dirty="0"/>
          </a:p>
          <a:p>
            <a:r>
              <a:rPr lang="en-US" b="1" dirty="0"/>
              <a:t>Dispatch and coordination </a:t>
            </a:r>
          </a:p>
          <a:p>
            <a:pPr marL="285750" indent="-285750">
              <a:buFont typeface="Arial" panose="020B0604020202020204" pitchFamily="34" charset="0"/>
              <a:buChar char="•"/>
            </a:pPr>
            <a:r>
              <a:rPr lang="en-US" dirty="0"/>
              <a:t>At transmission level –undertaken by system operator </a:t>
            </a:r>
          </a:p>
          <a:p>
            <a:pPr marL="285750" indent="-285750">
              <a:buFont typeface="Arial" panose="020B0604020202020204" pitchFamily="34" charset="0"/>
              <a:buChar char="•"/>
            </a:pPr>
            <a:r>
              <a:rPr lang="en-US" dirty="0"/>
              <a:t>DER services likely to be in competition with services provided by DNO assets</a:t>
            </a:r>
          </a:p>
          <a:p>
            <a:pPr marL="285750" indent="-285750">
              <a:buFont typeface="Arial" panose="020B0604020202020204" pitchFamily="34" charset="0"/>
              <a:buChar char="•"/>
            </a:pPr>
            <a:r>
              <a:rPr lang="en-US" dirty="0"/>
              <a:t>DERs owned by third parties such as prosumers. </a:t>
            </a:r>
          </a:p>
          <a:p>
            <a:pPr marL="285750" indent="-285750">
              <a:buFont typeface="Arial" panose="020B0604020202020204" pitchFamily="34" charset="0"/>
              <a:buChar char="•"/>
            </a:pPr>
            <a:r>
              <a:rPr lang="en-US" dirty="0"/>
              <a:t>Even playing field required between network assets (owned by DNO) and DERs. </a:t>
            </a:r>
          </a:p>
          <a:p>
            <a:pPr marL="285750" indent="-285750">
              <a:buFont typeface="Arial" panose="020B0604020202020204" pitchFamily="34" charset="0"/>
              <a:buChar char="•"/>
            </a:pPr>
            <a:r>
              <a:rPr lang="en-US" dirty="0"/>
              <a:t>Reform of rate base / cost of service model (?) </a:t>
            </a:r>
            <a:r>
              <a:rPr lang="en-US" dirty="0">
                <a:sym typeface="Wingdings" panose="05000000000000000000" pitchFamily="2" charset="2"/>
              </a:rPr>
              <a:t>….. </a:t>
            </a:r>
            <a:r>
              <a:rPr lang="en-US" dirty="0"/>
              <a:t>separation of DSO </a:t>
            </a:r>
            <a:r>
              <a:rPr lang="en-US" dirty="0">
                <a:sym typeface="Wingdings" panose="05000000000000000000" pitchFamily="2" charset="2"/>
              </a:rPr>
              <a:t></a:t>
            </a:r>
            <a:r>
              <a:rPr lang="en-US" dirty="0"/>
              <a:t> DNO (?)</a:t>
            </a:r>
          </a:p>
          <a:p>
            <a:pPr marL="285750" indent="-285750">
              <a:buFont typeface="Arial" panose="020B0604020202020204" pitchFamily="34" charset="0"/>
              <a:buChar char="•"/>
            </a:pPr>
            <a:endParaRPr lang="en-US" dirty="0"/>
          </a:p>
          <a:p>
            <a:endParaRPr lang="en-US" b="1" dirty="0">
              <a:solidFill>
                <a:srgbClr val="0070C0"/>
              </a:solidFill>
            </a:endParaRPr>
          </a:p>
          <a:p>
            <a:r>
              <a:rPr lang="en-US" b="1" dirty="0"/>
              <a:t>Market Platforms</a:t>
            </a:r>
          </a:p>
          <a:p>
            <a:pPr marL="285750" indent="-285750">
              <a:buFont typeface="Arial" panose="020B0604020202020204" pitchFamily="34" charset="0"/>
              <a:buChar char="•"/>
            </a:pPr>
            <a:r>
              <a:rPr lang="en-US" dirty="0"/>
              <a:t>Connect and aggregate multiple DER prosumers; providing tools, services and rules to enable them to be efficiently coordinated and dispatched by the DSO. </a:t>
            </a:r>
          </a:p>
          <a:p>
            <a:pPr marL="285750" indent="-285750">
              <a:buFont typeface="Arial" panose="020B0604020202020204" pitchFamily="34" charset="0"/>
              <a:buChar char="•"/>
            </a:pPr>
            <a:r>
              <a:rPr lang="en-US" dirty="0"/>
              <a:t>Markets within the distribution system may prove less liquid.</a:t>
            </a:r>
            <a:endParaRPr lang="en-US" b="1" dirty="0"/>
          </a:p>
          <a:p>
            <a:endParaRPr lang="en-GB" b="1" dirty="0">
              <a:solidFill>
                <a:srgbClr val="0070C0"/>
              </a:solidFill>
            </a:endParaRPr>
          </a:p>
        </p:txBody>
      </p:sp>
    </p:spTree>
    <p:extLst>
      <p:ext uri="{BB962C8B-B14F-4D97-AF65-F5344CB8AC3E}">
        <p14:creationId xmlns:p14="http://schemas.microsoft.com/office/powerpoint/2010/main" val="82444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13</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Reforming the Energy Vision</a:t>
            </a:r>
            <a:endParaRPr lang="en-GB" b="1" dirty="0"/>
          </a:p>
        </p:txBody>
      </p:sp>
      <p:sp>
        <p:nvSpPr>
          <p:cNvPr id="12" name="Rectangle 4">
            <a:extLst>
              <a:ext uri="{FF2B5EF4-FFF2-40B4-BE49-F238E27FC236}">
                <a16:creationId xmlns="" xmlns:a16="http://schemas.microsoft.com/office/drawing/2014/main" id="{F09E8550-8DEF-425E-94E6-113259CAF851}"/>
              </a:ext>
            </a:extLst>
          </p:cNvPr>
          <p:cNvSpPr>
            <a:spLocks noChangeArrowheads="1"/>
          </p:cNvSpPr>
          <p:nvPr/>
        </p:nvSpPr>
        <p:spPr bwMode="auto">
          <a:xfrm>
            <a:off x="2359662" y="274590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a:latin typeface="Arial" panose="020B0604020202020204" pitchFamily="34" charset="0"/>
              </a:rPr>
              <a:t/>
            </a:r>
            <a:br>
              <a:rPr lang="en-GB" altLang="en-US">
                <a:latin typeface="Arial" panose="020B0604020202020204" pitchFamily="34" charset="0"/>
              </a:rPr>
            </a:br>
            <a:endParaRPr lang="en-GB" altLang="en-US">
              <a:latin typeface="Arial" panose="020B0604020202020204" pitchFamily="34" charset="0"/>
            </a:endParaRPr>
          </a:p>
        </p:txBody>
      </p:sp>
      <p:sp>
        <p:nvSpPr>
          <p:cNvPr id="16" name="Rectangle 15">
            <a:extLst>
              <a:ext uri="{FF2B5EF4-FFF2-40B4-BE49-F238E27FC236}">
                <a16:creationId xmlns="" xmlns:a16="http://schemas.microsoft.com/office/drawing/2014/main" id="{DD542E65-E12B-4844-970A-3DA8C299FF21}"/>
              </a:ext>
            </a:extLst>
          </p:cNvPr>
          <p:cNvSpPr/>
          <p:nvPr/>
        </p:nvSpPr>
        <p:spPr>
          <a:xfrm>
            <a:off x="624418" y="1103122"/>
            <a:ext cx="10957982" cy="4247317"/>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All-encompassing set of reforms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dirty="0">
                <a:latin typeface="Calibri" panose="020F0502020204030204" pitchFamily="34" charset="0"/>
                <a:ea typeface="Calibri" panose="020F0502020204030204" pitchFamily="34" charset="0"/>
                <a:cs typeface="Times New Roman" panose="02020603050405020304" pitchFamily="18" charset="0"/>
              </a:rPr>
              <a:t>utilities transform from cost-of-service to ‘service platform’ model : create marketplaces, sell system data, charge transaction fees and create flexibility. </a:t>
            </a:r>
          </a:p>
          <a:p>
            <a:pPr marL="285750" indent="-285750">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t>DNOs themselves become Distribution System Platforms (DSPs) = combined DNO/SO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 incentivizes DER alternatives by setting the base rate on planned (forward-looking) CAPEX and removes a “</a:t>
            </a:r>
            <a:r>
              <a:rPr lang="en-US" dirty="0" err="1"/>
              <a:t>clawback</a:t>
            </a:r>
            <a:r>
              <a:rPr lang="en-US" dirty="0"/>
              <a:t>” mechanism </a:t>
            </a:r>
            <a:endParaRPr lang="en-GB"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all projects have been successful, market platforms yet to fully manifest.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New York Public Service Commission prevents the DSP from owning DERs, apart from in exceptional circumstances.</a:t>
            </a:r>
          </a:p>
          <a:p>
            <a:pPr marL="285750" indent="-285750">
              <a:buFont typeface="Arial" panose="020B0604020202020204" pitchFamily="34" charset="0"/>
              <a:buChar char="•"/>
            </a:pPr>
            <a:r>
              <a:rPr lang="en-US" dirty="0"/>
              <a:t>Brooklyn Microgrid – Assets deployed by utility….</a:t>
            </a:r>
          </a:p>
          <a:p>
            <a:pPr marL="285750" indent="-285750">
              <a:buFont typeface="Arial" panose="020B0604020202020204" pitchFamily="34" charset="0"/>
              <a:buChar char="•"/>
            </a:pPr>
            <a:endParaRPr lang="en-US" dirty="0"/>
          </a:p>
          <a:p>
            <a:endParaRPr lang="en-GB" dirty="0"/>
          </a:p>
        </p:txBody>
      </p:sp>
    </p:spTree>
    <p:extLst>
      <p:ext uri="{BB962C8B-B14F-4D97-AF65-F5344CB8AC3E}">
        <p14:creationId xmlns:p14="http://schemas.microsoft.com/office/powerpoint/2010/main" val="132307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14</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Reforming the Energy Vision</a:t>
            </a:r>
            <a:endParaRPr lang="en-GB" b="1" dirty="0"/>
          </a:p>
        </p:txBody>
      </p:sp>
      <p:sp>
        <p:nvSpPr>
          <p:cNvPr id="12" name="Rectangle 4">
            <a:extLst>
              <a:ext uri="{FF2B5EF4-FFF2-40B4-BE49-F238E27FC236}">
                <a16:creationId xmlns="" xmlns:a16="http://schemas.microsoft.com/office/drawing/2014/main" id="{F09E8550-8DEF-425E-94E6-113259CAF851}"/>
              </a:ext>
            </a:extLst>
          </p:cNvPr>
          <p:cNvSpPr>
            <a:spLocks noChangeArrowheads="1"/>
          </p:cNvSpPr>
          <p:nvPr/>
        </p:nvSpPr>
        <p:spPr bwMode="auto">
          <a:xfrm>
            <a:off x="2359662" y="274590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a:latin typeface="Arial" panose="020B0604020202020204" pitchFamily="34" charset="0"/>
              </a:rPr>
              <a:t/>
            </a:r>
            <a:br>
              <a:rPr lang="en-GB" altLang="en-US">
                <a:latin typeface="Arial" panose="020B0604020202020204" pitchFamily="34" charset="0"/>
              </a:rPr>
            </a:br>
            <a:endParaRPr lang="en-GB" altLang="en-US">
              <a:latin typeface="Arial" panose="020B0604020202020204" pitchFamily="34" charset="0"/>
            </a:endParaRPr>
          </a:p>
        </p:txBody>
      </p:sp>
      <p:sp>
        <p:nvSpPr>
          <p:cNvPr id="16" name="Rectangle 15">
            <a:extLst>
              <a:ext uri="{FF2B5EF4-FFF2-40B4-BE49-F238E27FC236}">
                <a16:creationId xmlns="" xmlns:a16="http://schemas.microsoft.com/office/drawing/2014/main" id="{DD542E65-E12B-4844-970A-3DA8C299FF21}"/>
              </a:ext>
            </a:extLst>
          </p:cNvPr>
          <p:cNvSpPr/>
          <p:nvPr/>
        </p:nvSpPr>
        <p:spPr>
          <a:xfrm>
            <a:off x="624418" y="1103122"/>
            <a:ext cx="10957982" cy="4247317"/>
          </a:xfrm>
          <a:prstGeom prst="rect">
            <a:avLst/>
          </a:prstGeom>
        </p:spPr>
        <p:txBody>
          <a:bodyPr wrap="square">
            <a:spAutoFit/>
          </a:bodyPr>
          <a:lstStyle/>
          <a:p>
            <a:r>
              <a:rPr lang="en-US" dirty="0"/>
              <a:t>Currently, the VDER value stack is based on five key components</a:t>
            </a:r>
            <a:r>
              <a:rPr lang="en-US" dirty="0" smtClean="0"/>
              <a:t>;</a:t>
            </a:r>
            <a:r>
              <a:rPr lang="en-US" baseline="30000" dirty="0" smtClean="0"/>
              <a:t>,</a:t>
            </a:r>
            <a:endParaRPr lang="en-GB" dirty="0" smtClean="0"/>
          </a:p>
          <a:p>
            <a:pPr marL="342900" indent="-342900">
              <a:buFont typeface="+mj-lt"/>
              <a:buAutoNum type="arabicPeriod"/>
            </a:pPr>
            <a:endParaRPr lang="en-GB" dirty="0"/>
          </a:p>
          <a:p>
            <a:pPr marL="342900" indent="-342900">
              <a:buFont typeface="+mj-lt"/>
              <a:buAutoNum type="arabicPeriod"/>
            </a:pPr>
            <a:r>
              <a:rPr lang="en-US" dirty="0" smtClean="0"/>
              <a:t>Energy </a:t>
            </a:r>
            <a:r>
              <a:rPr lang="en-US" dirty="0"/>
              <a:t>(kWh) - market value of delivered united of energy</a:t>
            </a:r>
            <a:endParaRPr lang="en-GB" dirty="0"/>
          </a:p>
          <a:p>
            <a:pPr marL="342900" indent="-342900">
              <a:buFont typeface="+mj-lt"/>
              <a:buAutoNum type="arabicPeriod"/>
            </a:pPr>
            <a:r>
              <a:rPr lang="en-US" dirty="0"/>
              <a:t>Capacity (kW) - market value of delivered capacity</a:t>
            </a:r>
            <a:endParaRPr lang="en-GB" dirty="0"/>
          </a:p>
          <a:p>
            <a:pPr marL="342900" indent="-342900">
              <a:buFont typeface="+mj-lt"/>
              <a:buAutoNum type="arabicPeriod"/>
            </a:pPr>
            <a:r>
              <a:rPr lang="en-US" dirty="0"/>
              <a:t>Environmental - reduced emissions </a:t>
            </a:r>
            <a:endParaRPr lang="en-GB" dirty="0"/>
          </a:p>
          <a:p>
            <a:pPr marL="342900" indent="-342900">
              <a:buFont typeface="+mj-lt"/>
              <a:buAutoNum type="arabicPeriod"/>
            </a:pPr>
            <a:r>
              <a:rPr lang="en-US" dirty="0"/>
              <a:t>Distribution System Value - value of avoiding new distribution system capacity due to reducing distribution system peak demand</a:t>
            </a:r>
            <a:endParaRPr lang="en-GB" dirty="0"/>
          </a:p>
          <a:p>
            <a:pPr marL="342900" indent="-342900">
              <a:buFont typeface="+mj-lt"/>
              <a:buAutoNum type="arabicPeriod"/>
            </a:pPr>
            <a:r>
              <a:rPr lang="en-US" b="1" dirty="0"/>
              <a:t>Locational System Relief - </a:t>
            </a:r>
            <a:r>
              <a:rPr lang="en-US" dirty="0"/>
              <a:t>location-specific value e.g. voltage support or avoiding infrastructure upgrades.</a:t>
            </a:r>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endParaRPr lang="en-US" dirty="0"/>
          </a:p>
          <a:p>
            <a:pPr lvl="0"/>
            <a:r>
              <a:rPr lang="en-US" b="1" dirty="0"/>
              <a:t>Undermining the transformational power of REV…?</a:t>
            </a:r>
          </a:p>
          <a:p>
            <a:pPr marL="342900" indent="-342900">
              <a:buFont typeface="+mj-lt"/>
              <a:buAutoNum type="arabicPeriod"/>
            </a:pPr>
            <a:r>
              <a:rPr lang="en-US" dirty="0"/>
              <a:t>Clear methodology to calculate VDER yet to emerge</a:t>
            </a:r>
          </a:p>
          <a:p>
            <a:pPr marL="342900" indent="-342900">
              <a:buFont typeface="+mj-lt"/>
              <a:buAutoNum type="arabicPeriod"/>
            </a:pPr>
            <a:r>
              <a:rPr lang="en-US" dirty="0"/>
              <a:t>Lack of distribution level LMP</a:t>
            </a:r>
          </a:p>
          <a:p>
            <a:pPr marL="342900" indent="-342900">
              <a:buFont typeface="+mj-lt"/>
              <a:buAutoNum type="arabicPeriod"/>
            </a:pPr>
            <a:r>
              <a:rPr lang="en-US" dirty="0"/>
              <a:t>Unbundling : even playing field</a:t>
            </a:r>
            <a:endParaRPr lang="en-GB" dirty="0"/>
          </a:p>
        </p:txBody>
      </p:sp>
    </p:spTree>
    <p:extLst>
      <p:ext uri="{BB962C8B-B14F-4D97-AF65-F5344CB8AC3E}">
        <p14:creationId xmlns:p14="http://schemas.microsoft.com/office/powerpoint/2010/main" val="287720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15</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Australia – a test bed for market platforms </a:t>
            </a:r>
            <a:endParaRPr lang="en-GB" b="1" dirty="0"/>
          </a:p>
        </p:txBody>
      </p:sp>
      <p:sp>
        <p:nvSpPr>
          <p:cNvPr id="7" name="Rectangle 6"/>
          <p:cNvSpPr/>
          <p:nvPr/>
        </p:nvSpPr>
        <p:spPr>
          <a:xfrm>
            <a:off x="624418" y="1020539"/>
            <a:ext cx="10957981" cy="3139321"/>
          </a:xfrm>
          <a:prstGeom prst="rect">
            <a:avLst/>
          </a:prstGeom>
        </p:spPr>
        <p:txBody>
          <a:bodyPr wrap="square">
            <a:spAutoFit/>
          </a:bodyPr>
          <a:lstStyle/>
          <a:p>
            <a:r>
              <a:rPr lang="en-US" dirty="0"/>
              <a:t>Australian Energy Council and Energy Networks Australia transition to…</a:t>
            </a:r>
          </a:p>
          <a:p>
            <a:pPr marL="285750" indent="-285750">
              <a:buFont typeface="Arial" panose="020B0604020202020204" pitchFamily="34" charset="0"/>
              <a:buChar char="•"/>
            </a:pPr>
            <a:r>
              <a:rPr lang="en-US" dirty="0"/>
              <a:t>combined DNO/SO = distribution network service providers (DNSP)</a:t>
            </a:r>
          </a:p>
          <a:p>
            <a:pPr marL="285750" indent="-285750">
              <a:buFont typeface="Arial" panose="020B0604020202020204" pitchFamily="34" charset="0"/>
              <a:buChar char="•"/>
            </a:pPr>
            <a:r>
              <a:rPr lang="en-US" dirty="0"/>
              <a:t>growing role of market platforms = network </a:t>
            </a:r>
            <a:r>
              <a:rPr lang="en-US" dirty="0" err="1"/>
              <a:t>optimisation</a:t>
            </a:r>
            <a:r>
              <a:rPr lang="en-US" dirty="0"/>
              <a:t> markets (NOM)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Higher penetration levels </a:t>
            </a:r>
            <a:r>
              <a:rPr lang="en-US" dirty="0">
                <a:sym typeface="Wingdings" panose="05000000000000000000" pitchFamily="2" charset="2"/>
              </a:rPr>
              <a:t> </a:t>
            </a:r>
            <a:r>
              <a:rPr lang="en-US" dirty="0"/>
              <a:t>DNOs are beginning to respond. </a:t>
            </a:r>
          </a:p>
          <a:p>
            <a:pPr marL="285750" indent="-285750">
              <a:buFont typeface="Arial" panose="020B0604020202020204" pitchFamily="34" charset="0"/>
              <a:buChar char="•"/>
            </a:pPr>
            <a:r>
              <a:rPr lang="en-US" dirty="0"/>
              <a:t>Ausgrid already upgrading Distribution Network Management System</a:t>
            </a:r>
          </a:p>
          <a:p>
            <a:endParaRPr lang="en-US" dirty="0"/>
          </a:p>
          <a:p>
            <a:r>
              <a:rPr lang="en-US" b="1" dirty="0"/>
              <a:t>Market platforms</a:t>
            </a:r>
          </a:p>
          <a:p>
            <a:pPr marL="285750" indent="-285750">
              <a:buFont typeface="Arial" panose="020B0604020202020204" pitchFamily="34" charset="0"/>
              <a:buChar char="•"/>
            </a:pPr>
            <a:r>
              <a:rPr lang="en-US" dirty="0"/>
              <a:t>Simplistic to begin with, gradually developing greater sophistication.</a:t>
            </a:r>
          </a:p>
          <a:p>
            <a:pPr marL="285750" indent="-285750">
              <a:buFont typeface="Arial" panose="020B0604020202020204" pitchFamily="34" charset="0"/>
              <a:buChar char="•"/>
            </a:pPr>
            <a:r>
              <a:rPr lang="en-US" dirty="0"/>
              <a:t>Until threshold : minimal impact on the functioning of the DNSP. </a:t>
            </a:r>
          </a:p>
          <a:p>
            <a:pPr marL="285750" indent="-285750">
              <a:buFont typeface="Arial" panose="020B0604020202020204" pitchFamily="34" charset="0"/>
              <a:buChar char="•"/>
            </a:pPr>
            <a:endParaRPr lang="en-US" dirty="0"/>
          </a:p>
        </p:txBody>
      </p:sp>
      <p:sp>
        <p:nvSpPr>
          <p:cNvPr id="8" name="Rectangle 7"/>
          <p:cNvSpPr/>
          <p:nvPr/>
        </p:nvSpPr>
        <p:spPr>
          <a:xfrm>
            <a:off x="555696" y="6072545"/>
            <a:ext cx="7860634" cy="215444"/>
          </a:xfrm>
          <a:prstGeom prst="rect">
            <a:avLst/>
          </a:prstGeom>
        </p:spPr>
        <p:txBody>
          <a:bodyPr wrap="square">
            <a:spAutoFit/>
          </a:bodyPr>
          <a:lstStyle/>
          <a:p>
            <a:r>
              <a:rPr lang="en-GB" sz="800" dirty="0">
                <a:solidFill>
                  <a:schemeClr val="bg1">
                    <a:lumMod val="50000"/>
                  </a:schemeClr>
                </a:solidFill>
                <a:latin typeface="CharterITC-Regu"/>
              </a:rPr>
              <a:t>Source: Energy Networks Australia (2017), Electricity Network transformation Roadmap: Final Report.</a:t>
            </a:r>
          </a:p>
        </p:txBody>
      </p:sp>
      <p:pic>
        <p:nvPicPr>
          <p:cNvPr id="9" name="Picture 8"/>
          <p:cNvPicPr>
            <a:picLocks noChangeAspect="1"/>
          </p:cNvPicPr>
          <p:nvPr/>
        </p:nvPicPr>
        <p:blipFill>
          <a:blip r:embed="rId3"/>
          <a:stretch>
            <a:fillRect/>
          </a:stretch>
        </p:blipFill>
        <p:spPr>
          <a:xfrm>
            <a:off x="2482113" y="4066644"/>
            <a:ext cx="7227774" cy="1778736"/>
          </a:xfrm>
          <a:prstGeom prst="rect">
            <a:avLst/>
          </a:prstGeom>
        </p:spPr>
      </p:pic>
    </p:spTree>
    <p:extLst>
      <p:ext uri="{BB962C8B-B14F-4D97-AF65-F5344CB8AC3E}">
        <p14:creationId xmlns:p14="http://schemas.microsoft.com/office/powerpoint/2010/main" val="42517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16</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Australia – a test bed for market platforms </a:t>
            </a:r>
            <a:endParaRPr lang="en-GB" b="1" dirty="0"/>
          </a:p>
        </p:txBody>
      </p:sp>
      <p:sp>
        <p:nvSpPr>
          <p:cNvPr id="7" name="Rectangle 6"/>
          <p:cNvSpPr/>
          <p:nvPr/>
        </p:nvSpPr>
        <p:spPr>
          <a:xfrm>
            <a:off x="624418" y="1333117"/>
            <a:ext cx="10957981" cy="4247317"/>
          </a:xfrm>
          <a:prstGeom prst="rect">
            <a:avLst/>
          </a:prstGeom>
        </p:spPr>
        <p:txBody>
          <a:bodyPr wrap="square">
            <a:spAutoFit/>
          </a:bodyPr>
          <a:lstStyle/>
          <a:p>
            <a:pPr marL="285750" indent="-285750">
              <a:buFont typeface="Arial" panose="020B0604020202020204" pitchFamily="34" charset="0"/>
              <a:buChar char="•"/>
            </a:pPr>
            <a:r>
              <a:rPr lang="en-US" dirty="0" err="1"/>
              <a:t>deX</a:t>
            </a:r>
            <a:r>
              <a:rPr lang="en-US" dirty="0"/>
              <a:t> brings together DERs in a competitive market structure.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deX</a:t>
            </a:r>
            <a:r>
              <a:rPr lang="en-US" dirty="0"/>
              <a:t> has the potential to go further than peer-to-peer trading, allowing for the first time, prosumers to trade in DER grid services.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Bids and offers from multiple DERs are aggregated from solar PV, batteries and flexible demand from </a:t>
            </a:r>
            <a:r>
              <a:rPr lang="en-US" dirty="0" err="1"/>
              <a:t>deX</a:t>
            </a:r>
            <a:r>
              <a:rPr lang="en-US" dirty="0"/>
              <a:t> households </a:t>
            </a:r>
            <a:r>
              <a:rPr lang="en-US" dirty="0">
                <a:sym typeface="Wingdings" panose="05000000000000000000" pitchFamily="2" charset="2"/>
              </a:rPr>
              <a:t> </a:t>
            </a:r>
            <a:r>
              <a:rPr lang="en-US" dirty="0"/>
              <a:t>provide DNO with least-cost balancing mechanisms.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DSO-type functionality is provided by </a:t>
            </a:r>
            <a:r>
              <a:rPr lang="en-US" dirty="0" err="1"/>
              <a:t>GreenSync</a:t>
            </a:r>
            <a:r>
              <a:rPr lang="en-US" dirty="0"/>
              <a:t> software in collaboration with network operators United Energy and </a:t>
            </a:r>
            <a:r>
              <a:rPr lang="en-US" dirty="0" err="1"/>
              <a:t>ActewAGL</a:t>
            </a:r>
            <a:r>
              <a:rPr lang="en-US" dirty="0"/>
              <a:t>. </a:t>
            </a:r>
          </a:p>
          <a:p>
            <a:pPr marL="285750" indent="-285750">
              <a:buFont typeface="Arial" panose="020B0604020202020204" pitchFamily="34" charset="0"/>
              <a:buChar char="•"/>
            </a:pPr>
            <a:endParaRPr lang="en-US" dirty="0"/>
          </a:p>
          <a:p>
            <a:r>
              <a:rPr lang="en-US" b="1" dirty="0"/>
              <a:t>Factors driving Australian developments</a:t>
            </a:r>
          </a:p>
          <a:p>
            <a:pPr marL="342900" indent="-342900">
              <a:buFont typeface="+mj-lt"/>
              <a:buAutoNum type="arabicPeriod"/>
            </a:pPr>
            <a:r>
              <a:rPr lang="en-US" dirty="0"/>
              <a:t>Higher penetration levels</a:t>
            </a:r>
          </a:p>
          <a:p>
            <a:pPr marL="342900" indent="-342900">
              <a:buFont typeface="+mj-lt"/>
              <a:buAutoNum type="arabicPeriod"/>
            </a:pPr>
            <a:r>
              <a:rPr lang="en-US" dirty="0"/>
              <a:t>Innovative startups filling gap in market</a:t>
            </a:r>
            <a:endParaRPr lang="en-US" b="1" dirty="0">
              <a:solidFill>
                <a:srgbClr val="FF0000"/>
              </a:solidFill>
              <a:sym typeface="Wingdings" panose="05000000000000000000" pitchFamily="2" charset="2"/>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23014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17</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b="1" dirty="0"/>
              <a:t>Conclusions</a:t>
            </a:r>
            <a:endParaRPr lang="en-GB" b="1" dirty="0"/>
          </a:p>
        </p:txBody>
      </p:sp>
      <p:sp>
        <p:nvSpPr>
          <p:cNvPr id="7" name="Rectangle 6"/>
          <p:cNvSpPr/>
          <p:nvPr/>
        </p:nvSpPr>
        <p:spPr>
          <a:xfrm>
            <a:off x="624418" y="1384551"/>
            <a:ext cx="10957981" cy="4247317"/>
          </a:xfrm>
          <a:prstGeom prst="rect">
            <a:avLst/>
          </a:prstGeom>
        </p:spPr>
        <p:txBody>
          <a:bodyPr wrap="square">
            <a:spAutoFit/>
          </a:bodyPr>
          <a:lstStyle/>
          <a:p>
            <a:pPr marL="342900" indent="-342900">
              <a:buFont typeface="Arial" panose="020B0604020202020204" pitchFamily="34" charset="0"/>
              <a:buChar char="•"/>
            </a:pPr>
            <a:r>
              <a:rPr lang="en-US" dirty="0"/>
              <a:t>Prosumers are partially locked out of the market - lack of mechanisms to discover new DER values - particularly in relation to </a:t>
            </a:r>
            <a:r>
              <a:rPr lang="en-US" dirty="0" err="1"/>
              <a:t>locationally</a:t>
            </a:r>
            <a:r>
              <a:rPr lang="en-US" dirty="0"/>
              <a:t> specific services within the distribution network.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DERs need an even playing field with traditional DNO network assets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DNOs are key to unlocking VDER - will need to adopt new functions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Whilst </a:t>
            </a:r>
            <a:r>
              <a:rPr lang="en-US" dirty="0" err="1"/>
              <a:t>deX</a:t>
            </a:r>
            <a:r>
              <a:rPr lang="en-US" dirty="0"/>
              <a:t> shows promise in connecting DERs and prosumers, market platforms under REV have struggled.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 market platforms grow in size </a:t>
            </a:r>
            <a:r>
              <a:rPr lang="en-US" dirty="0">
                <a:sym typeface="Wingdings" panose="05000000000000000000" pitchFamily="2" charset="2"/>
              </a:rPr>
              <a:t> </a:t>
            </a:r>
            <a:r>
              <a:rPr lang="en-US" dirty="0"/>
              <a:t>operational impacts will likely require greater separation – financial or legal – between DSO, DNO and the market platforms.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Unbundling may prove more difficult for distribution utilities, as the distribution network is orders of magnitude more complex than the transmission network. </a:t>
            </a: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90942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991544" y="6356351"/>
            <a:ext cx="5552256" cy="365125"/>
          </a:xfrm>
        </p:spPr>
        <p:txBody>
          <a:bodyPr/>
          <a:lstStyle/>
          <a:p>
            <a:pPr algn="l"/>
            <a:r>
              <a:rPr lang="en-US" dirty="0">
                <a:solidFill>
                  <a:schemeClr val="bg1"/>
                </a:solidFill>
                <a:latin typeface="Georgia" pitchFamily="18" charset="0"/>
              </a:rPr>
              <a:t>Chatham House  |  The Royal Institute of International Affairs </a:t>
            </a:r>
          </a:p>
        </p:txBody>
      </p:sp>
      <p:sp>
        <p:nvSpPr>
          <p:cNvPr id="3" name="Rectangle 2">
            <a:extLst>
              <a:ext uri="{FF2B5EF4-FFF2-40B4-BE49-F238E27FC236}">
                <a16:creationId xmlns="" xmlns:a16="http://schemas.microsoft.com/office/drawing/2014/main" id="{EB57CCA0-8584-45CB-A3AB-EFD5E295AF69}"/>
              </a:ext>
            </a:extLst>
          </p:cNvPr>
          <p:cNvSpPr/>
          <p:nvPr/>
        </p:nvSpPr>
        <p:spPr>
          <a:xfrm>
            <a:off x="1652588" y="1509599"/>
            <a:ext cx="8886825" cy="2585323"/>
          </a:xfrm>
          <a:prstGeom prst="rect">
            <a:avLst/>
          </a:prstGeom>
        </p:spPr>
        <p:txBody>
          <a:bodyPr wrap="square">
            <a:spAutoFit/>
          </a:bodyPr>
          <a:lstStyle/>
          <a:p>
            <a:pPr algn="ctr">
              <a:lnSpc>
                <a:spcPct val="150000"/>
              </a:lnSpc>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Chatham House would like to thank </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Reliance Industries Limited</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CLP Group and the MAVA Foundation for their generous financial support. The authors wish to express their appreciation to Francis O'Sullivan, Director of Research for the MIT Energy Initiative, for his review and advice as well as Felix Preston, Senior Research Fellow and Deputy Research Director, Energy, Environment and Resources Department, Chatham House, for his guidance and advice.</a:t>
            </a:r>
            <a:endPar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 xmlns:a16="http://schemas.microsoft.com/office/drawing/2014/main" id="{23F33164-0242-4B1E-A296-98F785133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242" y="5348402"/>
            <a:ext cx="2761431" cy="690358"/>
          </a:xfrm>
          <a:prstGeom prst="rect">
            <a:avLst/>
          </a:prstGeom>
        </p:spPr>
      </p:pic>
      <p:pic>
        <p:nvPicPr>
          <p:cNvPr id="12" name="Picture 11">
            <a:extLst>
              <a:ext uri="{FF2B5EF4-FFF2-40B4-BE49-F238E27FC236}">
                <a16:creationId xmlns="" xmlns:a16="http://schemas.microsoft.com/office/drawing/2014/main" id="{E41C8A00-5040-4D3F-8338-C56E8EF86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0186" y="4607286"/>
            <a:ext cx="1931626" cy="1931626"/>
          </a:xfrm>
          <a:prstGeom prst="rect">
            <a:avLst/>
          </a:prstGeom>
        </p:spPr>
      </p:pic>
      <p:pic>
        <p:nvPicPr>
          <p:cNvPr id="14" name="Picture 13">
            <a:extLst>
              <a:ext uri="{FF2B5EF4-FFF2-40B4-BE49-F238E27FC236}">
                <a16:creationId xmlns="" xmlns:a16="http://schemas.microsoft.com/office/drawing/2014/main" id="{4A1C35B5-B543-43A2-AD3F-73C3BDE8F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004" y="4903446"/>
            <a:ext cx="1733550" cy="1196150"/>
          </a:xfrm>
          <a:prstGeom prst="rect">
            <a:avLst/>
          </a:prstGeom>
        </p:spPr>
      </p:pic>
    </p:spTree>
    <p:extLst>
      <p:ext uri="{BB962C8B-B14F-4D97-AF65-F5344CB8AC3E}">
        <p14:creationId xmlns:p14="http://schemas.microsoft.com/office/powerpoint/2010/main" val="125766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19</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dirty="0"/>
              <a:t>Categories of SIC impacts in relation to renewable generators</a:t>
            </a:r>
          </a:p>
        </p:txBody>
      </p:sp>
      <p:sp>
        <p:nvSpPr>
          <p:cNvPr id="12" name="Rectangle 11"/>
          <p:cNvSpPr/>
          <p:nvPr/>
        </p:nvSpPr>
        <p:spPr>
          <a:xfrm>
            <a:off x="1746300" y="1634951"/>
            <a:ext cx="8699400" cy="4486531"/>
          </a:xfrm>
          <a:prstGeom prst="rect">
            <a:avLst/>
          </a:prstGeom>
        </p:spPr>
        <p:txBody>
          <a:bodyPr>
            <a:noAutofit/>
          </a:bodyPr>
          <a:lstStyle/>
          <a:p>
            <a:pPr marL="285750" indent="-285750">
              <a:buFont typeface="Arial" panose="020B0604020202020204" pitchFamily="34" charset="0"/>
              <a:buChar char="•"/>
            </a:pPr>
            <a:endParaRPr lang="en-GB" sz="1400" b="1" dirty="0">
              <a:latin typeface="+mj-lt"/>
            </a:endParaRPr>
          </a:p>
        </p:txBody>
      </p:sp>
      <p:graphicFrame>
        <p:nvGraphicFramePr>
          <p:cNvPr id="17" name="Table 16">
            <a:extLst>
              <a:ext uri="{FF2B5EF4-FFF2-40B4-BE49-F238E27FC236}">
                <a16:creationId xmlns="" xmlns:a16="http://schemas.microsoft.com/office/drawing/2014/main" id="{EE9E9878-CEA2-4964-9C53-9E65907768EB}"/>
              </a:ext>
            </a:extLst>
          </p:cNvPr>
          <p:cNvGraphicFramePr>
            <a:graphicFrameLocks noGrp="1"/>
          </p:cNvGraphicFramePr>
          <p:nvPr>
            <p:extLst>
              <p:ext uri="{D42A27DB-BD31-4B8C-83A1-F6EECF244321}">
                <p14:modId xmlns:p14="http://schemas.microsoft.com/office/powerpoint/2010/main" val="2168839608"/>
              </p:ext>
            </p:extLst>
          </p:nvPr>
        </p:nvGraphicFramePr>
        <p:xfrm>
          <a:off x="1991929" y="1158870"/>
          <a:ext cx="8208142" cy="4566233"/>
        </p:xfrm>
        <a:graphic>
          <a:graphicData uri="http://schemas.openxmlformats.org/drawingml/2006/table">
            <a:tbl>
              <a:tblPr firstRow="1" firstCol="1" bandRow="1">
                <a:tableStyleId>{5C22544A-7EE6-4342-B048-85BDC9FD1C3A}</a:tableStyleId>
              </a:tblPr>
              <a:tblGrid>
                <a:gridCol w="1399134">
                  <a:extLst>
                    <a:ext uri="{9D8B030D-6E8A-4147-A177-3AD203B41FA5}">
                      <a16:colId xmlns="" xmlns:a16="http://schemas.microsoft.com/office/drawing/2014/main" val="2582951570"/>
                    </a:ext>
                  </a:extLst>
                </a:gridCol>
                <a:gridCol w="6809008">
                  <a:extLst>
                    <a:ext uri="{9D8B030D-6E8A-4147-A177-3AD203B41FA5}">
                      <a16:colId xmlns="" xmlns:a16="http://schemas.microsoft.com/office/drawing/2014/main" val="4190396947"/>
                    </a:ext>
                  </a:extLst>
                </a:gridCol>
              </a:tblGrid>
              <a:tr h="207268">
                <a:tc>
                  <a:txBody>
                    <a:bodyPr/>
                    <a:lstStyle/>
                    <a:p>
                      <a:pPr>
                        <a:lnSpc>
                          <a:spcPct val="150000"/>
                        </a:lnSpc>
                        <a:spcAft>
                          <a:spcPts val="0"/>
                        </a:spcAft>
                      </a:pPr>
                      <a:r>
                        <a:rPr lang="en-GB" sz="1100">
                          <a:effectLst/>
                        </a:rPr>
                        <a:t>SIC impact</a:t>
                      </a:r>
                      <a:endParaRPr lang="en-GB" sz="110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100">
                          <a:effectLst/>
                        </a:rPr>
                        <a:t>Description</a:t>
                      </a:r>
                      <a:endParaRPr lang="en-GB" sz="110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extLst>
                  <a:ext uri="{0D108BD9-81ED-4DB2-BD59-A6C34878D82A}">
                    <a16:rowId xmlns="" xmlns:a16="http://schemas.microsoft.com/office/drawing/2014/main" val="378247498"/>
                  </a:ext>
                </a:extLst>
              </a:tr>
              <a:tr h="529454">
                <a:tc>
                  <a:txBody>
                    <a:bodyPr/>
                    <a:lstStyle/>
                    <a:p>
                      <a:pPr>
                        <a:lnSpc>
                          <a:spcPct val="150000"/>
                        </a:lnSpc>
                        <a:spcBef>
                          <a:spcPts val="1000"/>
                        </a:spcBef>
                        <a:spcAft>
                          <a:spcPts val="800"/>
                        </a:spcAft>
                      </a:pPr>
                      <a:r>
                        <a:rPr lang="en-GB" sz="1050">
                          <a:effectLst/>
                        </a:rPr>
                        <a:t>System balancing and reserve </a:t>
                      </a:r>
                      <a:endParaRPr lang="en-GB" sz="110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050" dirty="0">
                          <a:effectLst/>
                        </a:rPr>
                        <a:t>Variable renewables may increase supply fluctuations, leading to increased system balancing held in reserve. SIC: $14–42/MWh (35 per cent penetration).</a:t>
                      </a:r>
                      <a:r>
                        <a:rPr lang="en-GB" sz="1050" baseline="30000" dirty="0" err="1">
                          <a:effectLst/>
                        </a:rPr>
                        <a:t>i</a:t>
                      </a:r>
                      <a:r>
                        <a:rPr lang="en-GB" sz="1050" dirty="0">
                          <a:effectLst/>
                        </a:rPr>
                        <a:t> </a:t>
                      </a:r>
                      <a:endParaRPr lang="en-GB" sz="1100" dirty="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extLst>
                  <a:ext uri="{0D108BD9-81ED-4DB2-BD59-A6C34878D82A}">
                    <a16:rowId xmlns="" xmlns:a16="http://schemas.microsoft.com/office/drawing/2014/main" val="1323810518"/>
                  </a:ext>
                </a:extLst>
              </a:tr>
              <a:tr h="804990">
                <a:tc>
                  <a:txBody>
                    <a:bodyPr/>
                    <a:lstStyle/>
                    <a:p>
                      <a:pPr>
                        <a:lnSpc>
                          <a:spcPct val="150000"/>
                        </a:lnSpc>
                        <a:spcBef>
                          <a:spcPts val="1000"/>
                        </a:spcBef>
                        <a:spcAft>
                          <a:spcPts val="800"/>
                        </a:spcAft>
                      </a:pPr>
                      <a:r>
                        <a:rPr lang="en-GB" sz="1050" dirty="0">
                          <a:effectLst/>
                        </a:rPr>
                        <a:t>Peak demand capacity (capacity credit)</a:t>
                      </a:r>
                      <a:endParaRPr lang="en-GB" sz="1100" dirty="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050" dirty="0">
                          <a:effectLst/>
                        </a:rPr>
                        <a:t>As a proportion of installed capacity, renewables tend to replace less of the capacity required to meet peak demand than conventional generators; as such, the system capacity increases. Capacity credit is a measure of how much capacity can be replaced without reducing system reliability. SIC: $3–25/MWh (30 per cent penetration).</a:t>
                      </a:r>
                      <a:r>
                        <a:rPr lang="en-GB" sz="1050" baseline="30000" dirty="0">
                          <a:effectLst/>
                        </a:rPr>
                        <a:t>ii</a:t>
                      </a:r>
                      <a:endParaRPr lang="en-GB" sz="1100" dirty="0">
                        <a:effectLst/>
                      </a:endParaRPr>
                    </a:p>
                  </a:txBody>
                  <a:tcPr marL="63804" marR="63804" marT="0" marB="0"/>
                </a:tc>
                <a:extLst>
                  <a:ext uri="{0D108BD9-81ED-4DB2-BD59-A6C34878D82A}">
                    <a16:rowId xmlns="" xmlns:a16="http://schemas.microsoft.com/office/drawing/2014/main" val="72054025"/>
                  </a:ext>
                </a:extLst>
              </a:tr>
              <a:tr h="530515">
                <a:tc>
                  <a:txBody>
                    <a:bodyPr/>
                    <a:lstStyle/>
                    <a:p>
                      <a:pPr>
                        <a:lnSpc>
                          <a:spcPct val="150000"/>
                        </a:lnSpc>
                        <a:spcBef>
                          <a:spcPts val="1000"/>
                        </a:spcBef>
                        <a:spcAft>
                          <a:spcPts val="800"/>
                        </a:spcAft>
                      </a:pPr>
                      <a:r>
                        <a:rPr lang="en-GB" sz="1050" dirty="0">
                          <a:effectLst/>
                        </a:rPr>
                        <a:t>Network upgrading</a:t>
                      </a:r>
                      <a:endParaRPr lang="en-GB" sz="1100" dirty="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050" dirty="0">
                          <a:effectLst/>
                        </a:rPr>
                        <a:t>New and reinforced network cables may be required to enable power from renewables to reach centres of demand. SIC: $7–49/MWh (30 per cent penetration).</a:t>
                      </a:r>
                      <a:r>
                        <a:rPr lang="en-GB" sz="1050" baseline="30000" dirty="0">
                          <a:effectLst/>
                        </a:rPr>
                        <a:t>iii</a:t>
                      </a:r>
                      <a:endParaRPr lang="en-GB" sz="1100" dirty="0">
                        <a:effectLst/>
                      </a:endParaRPr>
                    </a:p>
                  </a:txBody>
                  <a:tcPr marL="63804" marR="63804" marT="0" marB="0"/>
                </a:tc>
                <a:extLst>
                  <a:ext uri="{0D108BD9-81ED-4DB2-BD59-A6C34878D82A}">
                    <a16:rowId xmlns="" xmlns:a16="http://schemas.microsoft.com/office/drawing/2014/main" val="4259748707"/>
                  </a:ext>
                </a:extLst>
              </a:tr>
              <a:tr h="517358">
                <a:tc>
                  <a:txBody>
                    <a:bodyPr/>
                    <a:lstStyle/>
                    <a:p>
                      <a:pPr>
                        <a:lnSpc>
                          <a:spcPct val="150000"/>
                        </a:lnSpc>
                        <a:spcBef>
                          <a:spcPts val="1000"/>
                        </a:spcBef>
                        <a:spcAft>
                          <a:spcPts val="800"/>
                        </a:spcAft>
                      </a:pPr>
                      <a:r>
                        <a:rPr lang="en-GB" sz="1050">
                          <a:effectLst/>
                        </a:rPr>
                        <a:t>Curtailment of renewables</a:t>
                      </a:r>
                      <a:endParaRPr lang="en-GB" sz="110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050" dirty="0">
                          <a:effectLst/>
                        </a:rPr>
                        <a:t>Curtailment (lowering the useful power output) tends to result either from the power being transferred exceeding network capacity or from renewable supply exceeding demand.</a:t>
                      </a:r>
                      <a:endParaRPr lang="en-GB" sz="1100" dirty="0">
                        <a:effectLst/>
                      </a:endParaRPr>
                    </a:p>
                  </a:txBody>
                  <a:tcPr marL="63804" marR="63804" marT="0" marB="0"/>
                </a:tc>
                <a:extLst>
                  <a:ext uri="{0D108BD9-81ED-4DB2-BD59-A6C34878D82A}">
                    <a16:rowId xmlns="" xmlns:a16="http://schemas.microsoft.com/office/drawing/2014/main" val="1064917181"/>
                  </a:ext>
                </a:extLst>
              </a:tr>
              <a:tr h="602769">
                <a:tc>
                  <a:txBody>
                    <a:bodyPr/>
                    <a:lstStyle/>
                    <a:p>
                      <a:pPr>
                        <a:lnSpc>
                          <a:spcPct val="150000"/>
                        </a:lnSpc>
                        <a:spcBef>
                          <a:spcPts val="1000"/>
                        </a:spcBef>
                        <a:spcAft>
                          <a:spcPts val="800"/>
                        </a:spcAft>
                      </a:pPr>
                      <a:r>
                        <a:rPr lang="en-GB" sz="1050">
                          <a:effectLst/>
                        </a:rPr>
                        <a:t>Conventional plant ramping</a:t>
                      </a:r>
                      <a:endParaRPr lang="en-GB" sz="110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050" dirty="0">
                          <a:effectLst/>
                        </a:rPr>
                        <a:t>Balancing renewables’ variability results in ‘ramping costs’ – the burning of additional fuel to reach operating conditions.</a:t>
                      </a:r>
                      <a:endParaRPr lang="en-GB" sz="1100" dirty="0">
                        <a:effectLst/>
                      </a:endParaRPr>
                    </a:p>
                  </a:txBody>
                  <a:tcPr marL="63804" marR="63804" marT="0" marB="0"/>
                </a:tc>
                <a:extLst>
                  <a:ext uri="{0D108BD9-81ED-4DB2-BD59-A6C34878D82A}">
                    <a16:rowId xmlns="" xmlns:a16="http://schemas.microsoft.com/office/drawing/2014/main" val="135514976"/>
                  </a:ext>
                </a:extLst>
              </a:tr>
              <a:tr h="518829">
                <a:tc>
                  <a:txBody>
                    <a:bodyPr/>
                    <a:lstStyle/>
                    <a:p>
                      <a:pPr>
                        <a:lnSpc>
                          <a:spcPct val="150000"/>
                        </a:lnSpc>
                        <a:spcBef>
                          <a:spcPts val="1000"/>
                        </a:spcBef>
                        <a:spcAft>
                          <a:spcPts val="800"/>
                        </a:spcAft>
                      </a:pPr>
                      <a:r>
                        <a:rPr lang="en-GB" sz="1050">
                          <a:effectLst/>
                        </a:rPr>
                        <a:t>Frequency regulation</a:t>
                      </a:r>
                      <a:endParaRPr lang="en-GB" sz="110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Aft>
                          <a:spcPts val="0"/>
                        </a:spcAft>
                      </a:pPr>
                      <a:r>
                        <a:rPr lang="en-GB" sz="1050" dirty="0">
                          <a:effectLst/>
                        </a:rPr>
                        <a:t>The spinning inertia of conventional generators provides frequency stabilization. Renewables increase the need for dedicated frequency regulation services. </a:t>
                      </a:r>
                      <a:endParaRPr lang="en-GB" sz="1100" dirty="0">
                        <a:effectLst/>
                      </a:endParaRPr>
                    </a:p>
                  </a:txBody>
                  <a:tcPr marL="63804" marR="63804" marT="0" marB="0"/>
                </a:tc>
                <a:extLst>
                  <a:ext uri="{0D108BD9-81ED-4DB2-BD59-A6C34878D82A}">
                    <a16:rowId xmlns="" xmlns:a16="http://schemas.microsoft.com/office/drawing/2014/main" val="7745672"/>
                  </a:ext>
                </a:extLst>
              </a:tr>
              <a:tr h="810858">
                <a:tc>
                  <a:txBody>
                    <a:bodyPr/>
                    <a:lstStyle/>
                    <a:p>
                      <a:pPr>
                        <a:lnSpc>
                          <a:spcPct val="150000"/>
                        </a:lnSpc>
                        <a:spcBef>
                          <a:spcPts val="1000"/>
                        </a:spcBef>
                        <a:spcAft>
                          <a:spcPts val="800"/>
                        </a:spcAft>
                      </a:pPr>
                      <a:r>
                        <a:rPr lang="en-GB" sz="1050" dirty="0">
                          <a:effectLst/>
                        </a:rPr>
                        <a:t>Merit order effect</a:t>
                      </a:r>
                      <a:endParaRPr lang="en-GB" sz="1100" dirty="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tc>
                  <a:txBody>
                    <a:bodyPr/>
                    <a:lstStyle/>
                    <a:p>
                      <a:pPr>
                        <a:lnSpc>
                          <a:spcPct val="150000"/>
                        </a:lnSpc>
                        <a:spcBef>
                          <a:spcPts val="1000"/>
                        </a:spcBef>
                        <a:spcAft>
                          <a:spcPts val="800"/>
                        </a:spcAft>
                      </a:pPr>
                      <a:r>
                        <a:rPr lang="en-GB" sz="1050" dirty="0">
                          <a:effectLst/>
                        </a:rPr>
                        <a:t>Low-cost or prioritized renewable generation results in conventional generators operating for fewer hours, reducing their profitability. As their services may be still required (e.g. to provide peak demand capacity), subsidized operation (e.g. in the form of capacity credits) may be necessary. </a:t>
                      </a:r>
                      <a:endParaRPr lang="en-GB" sz="1100" dirty="0">
                        <a:solidFill>
                          <a:srgbClr val="1F3864"/>
                        </a:solidFill>
                        <a:effectLst/>
                        <a:latin typeface="Calibri" panose="020F0502020204030204" pitchFamily="34" charset="0"/>
                        <a:ea typeface="Calibri" panose="020F0502020204030204" pitchFamily="34" charset="0"/>
                        <a:cs typeface="Arial" panose="020B0604020202020204" pitchFamily="34" charset="0"/>
                      </a:endParaRPr>
                    </a:p>
                  </a:txBody>
                  <a:tcPr marL="63804" marR="63804" marT="0" marB="0"/>
                </a:tc>
                <a:extLst>
                  <a:ext uri="{0D108BD9-81ED-4DB2-BD59-A6C34878D82A}">
                    <a16:rowId xmlns="" xmlns:a16="http://schemas.microsoft.com/office/drawing/2014/main" val="892812956"/>
                  </a:ext>
                </a:extLst>
              </a:tr>
            </a:tbl>
          </a:graphicData>
        </a:graphic>
      </p:graphicFrame>
    </p:spTree>
    <p:extLst>
      <p:ext uri="{BB962C8B-B14F-4D97-AF65-F5344CB8AC3E}">
        <p14:creationId xmlns:p14="http://schemas.microsoft.com/office/powerpoint/2010/main" val="74836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2</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pPr lvl="0"/>
            <a:r>
              <a:rPr lang="en-TT" dirty="0"/>
              <a:t>New Chatham House Report</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764" y="946637"/>
            <a:ext cx="3687672" cy="522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24418" y="1093137"/>
            <a:ext cx="5942637" cy="4801314"/>
          </a:xfrm>
          <a:prstGeom prst="rect">
            <a:avLst/>
          </a:prstGeom>
        </p:spPr>
        <p:txBody>
          <a:bodyPr wrap="square">
            <a:spAutoFit/>
          </a:bodyPr>
          <a:lstStyle/>
          <a:p>
            <a:r>
              <a:rPr lang="en-GB" dirty="0"/>
              <a:t>The race for electricity </a:t>
            </a:r>
            <a:r>
              <a:rPr lang="en-GB" b="1" dirty="0">
                <a:solidFill>
                  <a:srgbClr val="0070C0"/>
                </a:solidFill>
              </a:rPr>
              <a:t>system flexibility </a:t>
            </a:r>
            <a:r>
              <a:rPr lang="en-GB" dirty="0"/>
              <a:t>is unleashing a </a:t>
            </a:r>
            <a:r>
              <a:rPr lang="en-GB" b="1" dirty="0">
                <a:solidFill>
                  <a:srgbClr val="0070C0"/>
                </a:solidFill>
              </a:rPr>
              <a:t>new phase of transformations </a:t>
            </a:r>
            <a:r>
              <a:rPr lang="en-GB" dirty="0"/>
              <a:t>in the power sector, for which </a:t>
            </a:r>
            <a:r>
              <a:rPr lang="en-GB" b="1" dirty="0">
                <a:solidFill>
                  <a:srgbClr val="0070C0"/>
                </a:solidFill>
              </a:rPr>
              <a:t>existing companies are ill prepared</a:t>
            </a:r>
            <a:r>
              <a:rPr lang="en-GB" dirty="0"/>
              <a:t>. </a:t>
            </a:r>
          </a:p>
          <a:p>
            <a:endParaRPr lang="en-GB" dirty="0"/>
          </a:p>
          <a:p>
            <a:r>
              <a:rPr lang="en-GB" dirty="0"/>
              <a:t>Due to the accelerating deployment of an array of ‘flexibility enablers’, the spectre of cost escalation – resulting from the expense of managing intermittent wind and solar power at huge volumes – may never materialize.</a:t>
            </a:r>
          </a:p>
          <a:p>
            <a:endParaRPr lang="en-GB" dirty="0"/>
          </a:p>
          <a:p>
            <a:r>
              <a:rPr lang="en-GB" dirty="0"/>
              <a:t>New technologies that enhance system flexibility include smart electric vehicle (EV) charging, battery storage, digitalization with intelligent control, and demand-side management. </a:t>
            </a:r>
          </a:p>
          <a:p>
            <a:endParaRPr lang="en-GB" dirty="0"/>
          </a:p>
          <a:p>
            <a:r>
              <a:rPr lang="en-GB" b="1" dirty="0">
                <a:solidFill>
                  <a:srgbClr val="0070C0"/>
                </a:solidFill>
              </a:rPr>
              <a:t>A growing number of electricity consumers could</a:t>
            </a:r>
          </a:p>
          <a:p>
            <a:r>
              <a:rPr lang="en-GB" b="1" dirty="0">
                <a:solidFill>
                  <a:srgbClr val="0070C0"/>
                </a:solidFill>
              </a:rPr>
              <a:t>become ‘prosumers’, selling power and flexibility services back to the grid in an intelligent manner.</a:t>
            </a:r>
            <a:endParaRPr lang="en-US" b="1" dirty="0">
              <a:solidFill>
                <a:srgbClr val="0070C0"/>
              </a:solidFill>
            </a:endParaRPr>
          </a:p>
        </p:txBody>
      </p:sp>
    </p:spTree>
    <p:extLst>
      <p:ext uri="{BB962C8B-B14F-4D97-AF65-F5344CB8AC3E}">
        <p14:creationId xmlns:p14="http://schemas.microsoft.com/office/powerpoint/2010/main" val="338353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20</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dirty="0"/>
              <a:t>References </a:t>
            </a:r>
            <a:r>
              <a:rPr lang="en-GB"/>
              <a:t>- Renewable Contracts</a:t>
            </a:r>
            <a:endParaRPr lang="en-GB" dirty="0"/>
          </a:p>
        </p:txBody>
      </p:sp>
      <p:sp>
        <p:nvSpPr>
          <p:cNvPr id="11" name="Rectangle 10"/>
          <p:cNvSpPr/>
          <p:nvPr/>
        </p:nvSpPr>
        <p:spPr>
          <a:xfrm>
            <a:off x="624417" y="1017285"/>
            <a:ext cx="10944191" cy="5375353"/>
          </a:xfrm>
          <a:prstGeom prst="rect">
            <a:avLst/>
          </a:prstGeom>
        </p:spPr>
        <p:txBody>
          <a:bodyPr numCol="1">
            <a:noAutofit/>
          </a:bodyPr>
          <a:lstStyle/>
          <a:p>
            <a:r>
              <a:rPr lang="en-GB" sz="1050" dirty="0">
                <a:solidFill>
                  <a:schemeClr val="tx2"/>
                </a:solidFill>
                <a:latin typeface="+mj-lt"/>
              </a:rPr>
              <a:t>(1) PV Magazine (2015), Japan’s </a:t>
            </a:r>
            <a:r>
              <a:rPr lang="en-GB" sz="1050" dirty="0" err="1">
                <a:solidFill>
                  <a:schemeClr val="tx2"/>
                </a:solidFill>
                <a:latin typeface="+mj-lt"/>
              </a:rPr>
              <a:t>SoftBank</a:t>
            </a:r>
            <a:r>
              <a:rPr lang="en-GB" sz="1050" dirty="0">
                <a:solidFill>
                  <a:schemeClr val="tx2"/>
                </a:solidFill>
                <a:latin typeface="+mj-lt"/>
              </a:rPr>
              <a:t> wins bid for 350 MW Indian solar farm – </a:t>
            </a:r>
            <a:r>
              <a:rPr lang="en-GB" sz="1050" dirty="0" err="1">
                <a:solidFill>
                  <a:schemeClr val="tx2"/>
                </a:solidFill>
                <a:latin typeface="+mj-lt"/>
              </a:rPr>
              <a:t>pv</a:t>
            </a:r>
            <a:r>
              <a:rPr lang="en-GB" sz="1050" dirty="0">
                <a:solidFill>
                  <a:schemeClr val="tx2"/>
                </a:solidFill>
                <a:latin typeface="+mj-lt"/>
              </a:rPr>
              <a:t> magazine International. [Online]. Available: https://www.pv-magazine.com/2015/12/16/japans-softbank-wins-bid-for-350-mw-indian-solar-farm_100022466/. [Accessed: 20-Sep-2017].</a:t>
            </a:r>
          </a:p>
          <a:p>
            <a:r>
              <a:rPr lang="en-GB" sz="1050" dirty="0">
                <a:solidFill>
                  <a:schemeClr val="tx2"/>
                </a:solidFill>
                <a:latin typeface="+mj-lt"/>
              </a:rPr>
              <a:t>(2) PV Magazine (2015), Solar wins substantial contracts in Chile’s energy supply auction. [Online]. Available: https://www.pv-magazine.com/2015/10/28/solar-wins-substantial-contracts-in-chiles-energy-supply-auction_100021755/#ixzz40uobeKSr. [Accessed: 20-Sep-2017].</a:t>
            </a:r>
          </a:p>
          <a:p>
            <a:r>
              <a:rPr lang="en-GB" sz="1050" dirty="0">
                <a:solidFill>
                  <a:schemeClr val="tx2"/>
                </a:solidFill>
                <a:latin typeface="+mj-lt"/>
              </a:rPr>
              <a:t>(3) PV </a:t>
            </a:r>
            <a:r>
              <a:rPr lang="en-GB" sz="1050" dirty="0" err="1">
                <a:solidFill>
                  <a:schemeClr val="tx2"/>
                </a:solidFill>
                <a:latin typeface="+mj-lt"/>
              </a:rPr>
              <a:t>MagazineUrbasolar</a:t>
            </a:r>
            <a:r>
              <a:rPr lang="en-GB" sz="1050" dirty="0">
                <a:solidFill>
                  <a:schemeClr val="tx2"/>
                </a:solidFill>
                <a:latin typeface="+mj-lt"/>
              </a:rPr>
              <a:t> awarded 80 MW in France’s latest solar auction. [Online]. Available: https://www.pv-magazine.com/2015/12/21/urbasolar-awarded-80-mw-in-frances-latest-solar-auction_100022527/#ixzz40up6QwwB. [Accessed: 20-Sep-2017].</a:t>
            </a:r>
          </a:p>
          <a:p>
            <a:r>
              <a:rPr lang="en-GB" sz="1050" dirty="0">
                <a:solidFill>
                  <a:schemeClr val="tx2"/>
                </a:solidFill>
                <a:latin typeface="+mj-lt"/>
              </a:rPr>
              <a:t>(4) </a:t>
            </a:r>
            <a:r>
              <a:rPr lang="en-GB" sz="1050" dirty="0" err="1">
                <a:solidFill>
                  <a:schemeClr val="tx2"/>
                </a:solidFill>
                <a:latin typeface="+mj-lt"/>
              </a:rPr>
              <a:t>RenewEconomy</a:t>
            </a:r>
            <a:r>
              <a:rPr lang="en-GB" sz="1050" dirty="0">
                <a:solidFill>
                  <a:schemeClr val="tx2"/>
                </a:solidFill>
                <a:latin typeface="+mj-lt"/>
              </a:rPr>
              <a:t> (2016), ARENA tender suggests solar PV costs to fall below $A100/MWh. [Online]. Available: http://reneweconomy.com.au/arena-tender-suggests-solar-pv-costs-to-fall-below-a100mwh-98752/. [Accessed: 20-Sep-2017].</a:t>
            </a:r>
          </a:p>
          <a:p>
            <a:r>
              <a:rPr lang="en-GB" sz="1050" dirty="0">
                <a:solidFill>
                  <a:schemeClr val="tx2"/>
                </a:solidFill>
              </a:rPr>
              <a:t>(</a:t>
            </a:r>
            <a:r>
              <a:rPr lang="en-GB" sz="1050" dirty="0">
                <a:solidFill>
                  <a:schemeClr val="tx2"/>
                </a:solidFill>
                <a:latin typeface="+mj-lt"/>
              </a:rPr>
              <a:t>5) PV Tech (2016), Germany’s third solar auction sees prices lower again | PV Tech. [Online]. Available: https://www.pv-tech.org/news/germanys-third-solar-auction-sees-prices-lower-again. [Accessed: 20-Sep-2017].</a:t>
            </a:r>
          </a:p>
          <a:p>
            <a:r>
              <a:rPr lang="en-GB" sz="1050" dirty="0">
                <a:solidFill>
                  <a:schemeClr val="tx2"/>
                </a:solidFill>
              </a:rPr>
              <a:t>(</a:t>
            </a:r>
            <a:r>
              <a:rPr lang="en-GB" sz="1050" dirty="0">
                <a:solidFill>
                  <a:schemeClr val="tx2"/>
                </a:solidFill>
                <a:latin typeface="+mj-lt"/>
              </a:rPr>
              <a:t>6) </a:t>
            </a:r>
            <a:r>
              <a:rPr lang="en-GB" sz="1050" dirty="0" err="1">
                <a:solidFill>
                  <a:schemeClr val="tx2"/>
                </a:solidFill>
                <a:latin typeface="+mj-lt"/>
              </a:rPr>
              <a:t>Enerdata</a:t>
            </a:r>
            <a:r>
              <a:rPr lang="en-GB" sz="1050" dirty="0">
                <a:solidFill>
                  <a:schemeClr val="tx2"/>
                </a:solidFill>
                <a:latin typeface="+mj-lt"/>
              </a:rPr>
              <a:t> (2016), Mexico awards 1,720 MW of wind and solar projects through tender. [Online]. Available: https://www.enerdata.net/publications/daily-energy-news/mexico-awards-1720-mw-wind-and-solar-projects-through-tender.html. [Accessed: 20-Sep-2017].</a:t>
            </a:r>
          </a:p>
          <a:p>
            <a:r>
              <a:rPr lang="en-GB" sz="1050" dirty="0">
                <a:solidFill>
                  <a:schemeClr val="tx2"/>
                </a:solidFill>
                <a:latin typeface="+mj-lt"/>
              </a:rPr>
              <a:t>(7) Bloomberg (2016), Dubai’s DEWA Announcing Utility-Scale Solar Tender on Thursday. [Online]. Available: https://www.bloomberg.com/news/articles/2016-05-31/dubai-s-dewa-announcing-utility-scale-solar-tender-on-thursday. [Accessed: 20-Sep-2017].</a:t>
            </a:r>
          </a:p>
          <a:p>
            <a:r>
              <a:rPr lang="en-GB" sz="1050" dirty="0">
                <a:solidFill>
                  <a:schemeClr val="tx2"/>
                </a:solidFill>
                <a:latin typeface="+mj-lt"/>
              </a:rPr>
              <a:t>(8) sonnenseite.com (2016), </a:t>
            </a:r>
            <a:r>
              <a:rPr lang="en-GB" sz="1050" dirty="0" err="1">
                <a:solidFill>
                  <a:schemeClr val="tx2"/>
                </a:solidFill>
                <a:latin typeface="+mj-lt"/>
              </a:rPr>
              <a:t>Solarpack</a:t>
            </a:r>
            <a:r>
              <a:rPr lang="en-GB" sz="1050" dirty="0">
                <a:solidFill>
                  <a:schemeClr val="tx2"/>
                </a:solidFill>
                <a:latin typeface="+mj-lt"/>
              </a:rPr>
              <a:t> is awarded a 280 </a:t>
            </a:r>
            <a:r>
              <a:rPr lang="en-GB" sz="1050" dirty="0" err="1">
                <a:solidFill>
                  <a:schemeClr val="tx2"/>
                </a:solidFill>
                <a:latin typeface="+mj-lt"/>
              </a:rPr>
              <a:t>GWh</a:t>
            </a:r>
            <a:r>
              <a:rPr lang="en-GB" sz="1050" dirty="0">
                <a:solidFill>
                  <a:schemeClr val="tx2"/>
                </a:solidFill>
                <a:latin typeface="+mj-lt"/>
              </a:rPr>
              <a:t>/year contract in Chile with a record bid of 29.1 US$/MWh. [Online]. Available: http://www.sonnenseite.com/en/energy/solarpack-is-awarded-a-280-gwh-year-contract-in-chile-with-a-record-bid-of-29.1-us-mwh.html. [Accessed: 20-Sep-2017].</a:t>
            </a:r>
          </a:p>
          <a:p>
            <a:r>
              <a:rPr lang="en-GB" sz="1050" dirty="0">
                <a:solidFill>
                  <a:schemeClr val="tx2"/>
                </a:solidFill>
                <a:latin typeface="+mj-lt"/>
              </a:rPr>
              <a:t>(9) </a:t>
            </a:r>
            <a:r>
              <a:rPr lang="en-GB" sz="1050" dirty="0" err="1">
                <a:solidFill>
                  <a:schemeClr val="tx2"/>
                </a:solidFill>
                <a:latin typeface="+mj-lt"/>
              </a:rPr>
              <a:t>RenewEconomy</a:t>
            </a:r>
            <a:r>
              <a:rPr lang="en-GB" sz="1050" dirty="0">
                <a:solidFill>
                  <a:schemeClr val="tx2"/>
                </a:solidFill>
                <a:latin typeface="+mj-lt"/>
              </a:rPr>
              <a:t> (2016), New low for wind energy costs: Morocco tender averages $US30/MWh. [Online]. Available: http://reneweconomy.com.au/new-low-for-wind-energy-costs-morocco-tender-averages-us30mwh-81108/. [Accessed: 20-Sep-2017].</a:t>
            </a:r>
          </a:p>
          <a:p>
            <a:r>
              <a:rPr lang="en-GB" sz="1050" dirty="0">
                <a:solidFill>
                  <a:schemeClr val="tx2"/>
                </a:solidFill>
                <a:latin typeface="+mj-lt"/>
              </a:rPr>
              <a:t>(10) Bloomberg (2016), Cheapest Solar on Record Offered as Abu Dhabi Expands Renewables. [Online]. Available: https://www.bloomberg.com/news/articles/2016-09-19/cheapest-solar-on-record-said-to-be-offered-for-abu-dhabi. [Accessed: 20-Sep-2017].</a:t>
            </a:r>
          </a:p>
          <a:p>
            <a:r>
              <a:rPr lang="en-GB" sz="1050" dirty="0">
                <a:solidFill>
                  <a:schemeClr val="tx2"/>
                </a:solidFill>
                <a:latin typeface="+mj-lt"/>
              </a:rPr>
              <a:t>(11) </a:t>
            </a:r>
            <a:r>
              <a:rPr lang="en-GB" sz="1050" dirty="0" err="1">
                <a:solidFill>
                  <a:schemeClr val="tx2"/>
                </a:solidFill>
                <a:latin typeface="+mj-lt"/>
              </a:rPr>
              <a:t>CleanTechnica</a:t>
            </a:r>
            <a:r>
              <a:rPr lang="en-GB" sz="1050" dirty="0">
                <a:solidFill>
                  <a:schemeClr val="tx2"/>
                </a:solidFill>
                <a:latin typeface="+mj-lt"/>
              </a:rPr>
              <a:t> (2017), Indian Wind Prices Reach Record Low In 1 Gigawatt Auction. [Online]. Available: https://cleantechnica.com/2017/03/01/indian-wind-prices-reach-record-low-1-gigawatt-auction/. [Accessed: 20-Sep-2017].</a:t>
            </a:r>
          </a:p>
          <a:p>
            <a:r>
              <a:rPr lang="en-GB" sz="1050" dirty="0">
                <a:solidFill>
                  <a:schemeClr val="tx2"/>
                </a:solidFill>
                <a:latin typeface="+mj-lt"/>
              </a:rPr>
              <a:t>(12) Business Green (2017), Germany onshore wind auction fetches ‘unexpected low’ price. [Online]. Available: https://www.businessgreen.com/bg/news/3010479/germany-onshore-wind-auction-fetches-unexpected-low-price. [Accessed: 20-Sep-2017].</a:t>
            </a:r>
          </a:p>
          <a:p>
            <a:r>
              <a:rPr lang="en-GB" sz="1050" dirty="0">
                <a:solidFill>
                  <a:schemeClr val="tx2"/>
                </a:solidFill>
                <a:latin typeface="+mj-lt"/>
              </a:rPr>
              <a:t>(13) </a:t>
            </a:r>
            <a:r>
              <a:rPr lang="en-GB" sz="1050" dirty="0" err="1">
                <a:solidFill>
                  <a:schemeClr val="tx2"/>
                </a:solidFill>
                <a:latin typeface="+mj-lt"/>
              </a:rPr>
              <a:t>WindEurope</a:t>
            </a:r>
            <a:r>
              <a:rPr lang="en-GB" sz="1050" dirty="0">
                <a:solidFill>
                  <a:schemeClr val="tx2"/>
                </a:solidFill>
                <a:latin typeface="+mj-lt"/>
              </a:rPr>
              <a:t> (2017), Spain returns to wind energy with record low prices. [Online]. Available: https://windeurope.org/newsroom/press-releases/spain-returns-to-wind-energy-with-record-low-prices/. [Accessed: 20-Sep-2017].</a:t>
            </a:r>
          </a:p>
          <a:p>
            <a:r>
              <a:rPr lang="en-GB" sz="1050" dirty="0">
                <a:solidFill>
                  <a:schemeClr val="tx2"/>
                </a:solidFill>
                <a:latin typeface="+mj-lt"/>
              </a:rPr>
              <a:t>(14) The Guardian (2017), Indian solar power prices hit record low, undercutting fossil fuels. [Online]. Available: https://www.theguardian.com/environment/2017/may/10/indian-solar-power-prices-hit-record-low-undercutting-fossil-fuels. [Accessed: 20-Sep-2017].</a:t>
            </a:r>
          </a:p>
          <a:p>
            <a:r>
              <a:rPr lang="en-GB" sz="1050" dirty="0">
                <a:solidFill>
                  <a:schemeClr val="tx2"/>
                </a:solidFill>
                <a:latin typeface="+mj-lt"/>
              </a:rPr>
              <a:t>(15) Bloomberg (2017), Offshore Wind Farms Offer Subsidy-Free Power for First Time. [Online]. Available: https://www.bloomberg.com/news/articles/2017-04-13/germany-gets-bids-for-first-subsidy-free-offshore-wind-farms. [Accessed: 20-Sep-2017].</a:t>
            </a:r>
          </a:p>
          <a:p>
            <a:endParaRPr lang="en-GB" sz="1050" dirty="0">
              <a:solidFill>
                <a:schemeClr val="tx2"/>
              </a:solidFill>
              <a:latin typeface="+mj-lt"/>
            </a:endParaRPr>
          </a:p>
        </p:txBody>
      </p:sp>
    </p:spTree>
    <p:extLst>
      <p:ext uri="{BB962C8B-B14F-4D97-AF65-F5344CB8AC3E}">
        <p14:creationId xmlns:p14="http://schemas.microsoft.com/office/powerpoint/2010/main" val="19119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642812" y="2770929"/>
            <a:ext cx="5925797" cy="3494947"/>
            <a:chOff x="3835400" y="2638664"/>
            <a:chExt cx="5156413" cy="3041176"/>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2638664"/>
              <a:ext cx="5156413" cy="304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314" y="2852975"/>
              <a:ext cx="11906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3</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b="1" dirty="0"/>
              <a:t>Phase 1 transformations: </a:t>
            </a:r>
            <a:r>
              <a:rPr lang="en-GB" dirty="0"/>
              <a:t>three disrupters powering down utilities</a:t>
            </a:r>
          </a:p>
        </p:txBody>
      </p:sp>
      <p:sp>
        <p:nvSpPr>
          <p:cNvPr id="5" name="Text Placeholder 4"/>
          <p:cNvSpPr>
            <a:spLocks noGrp="1"/>
          </p:cNvSpPr>
          <p:nvPr>
            <p:ph type="body" sz="quarter" idx="11"/>
          </p:nvPr>
        </p:nvSpPr>
        <p:spPr>
          <a:xfrm>
            <a:off x="624418" y="1073595"/>
            <a:ext cx="10750718" cy="1314360"/>
          </a:xfrm>
        </p:spPr>
        <p:txBody>
          <a:bodyPr>
            <a:noAutofit/>
          </a:bodyPr>
          <a:lstStyle/>
          <a:p>
            <a:pPr marL="0" indent="0" algn="ctr">
              <a:buNone/>
            </a:pPr>
            <a:r>
              <a:rPr lang="en-GB" sz="1800" b="1" dirty="0">
                <a:latin typeface="+mj-lt"/>
              </a:rPr>
              <a:t>(1) Market reform     +     (2) Energy efficiency     +     (3) Renewables</a:t>
            </a:r>
          </a:p>
          <a:p>
            <a:pPr marL="0" indent="0">
              <a:buNone/>
            </a:pPr>
            <a:endParaRPr lang="en-GB" sz="1800" dirty="0">
              <a:latin typeface="+mj-lt"/>
            </a:endParaRPr>
          </a:p>
          <a:p>
            <a:pPr marL="0" indent="0">
              <a:buNone/>
            </a:pPr>
            <a:r>
              <a:rPr lang="en-GB" sz="1800" b="1" dirty="0">
                <a:latin typeface="+mj-lt"/>
              </a:rPr>
              <a:t>(1) Market reform</a:t>
            </a:r>
          </a:p>
          <a:p>
            <a:pPr lvl="0"/>
            <a:r>
              <a:rPr lang="en-GB" sz="1800" dirty="0">
                <a:latin typeface="+mj-lt"/>
              </a:rPr>
              <a:t>Unbundling of stated owned power companies and privatisation of assets.</a:t>
            </a:r>
          </a:p>
          <a:p>
            <a:pPr lvl="0"/>
            <a:r>
              <a:rPr lang="en-GB" sz="1800" dirty="0">
                <a:latin typeface="+mj-lt"/>
              </a:rPr>
              <a:t>New generators enter the market to increase competition </a:t>
            </a:r>
          </a:p>
          <a:p>
            <a:pPr lvl="0"/>
            <a:r>
              <a:rPr lang="en-GB" sz="1800" dirty="0">
                <a:latin typeface="+mj-lt"/>
              </a:rPr>
              <a:t>Consumers able to choose from variety of suppliers</a:t>
            </a:r>
          </a:p>
        </p:txBody>
      </p:sp>
      <p:sp>
        <p:nvSpPr>
          <p:cNvPr id="7" name="Rectangle 6"/>
          <p:cNvSpPr/>
          <p:nvPr/>
        </p:nvSpPr>
        <p:spPr>
          <a:xfrm>
            <a:off x="5999777" y="2555966"/>
            <a:ext cx="4838265" cy="369332"/>
          </a:xfrm>
          <a:prstGeom prst="rect">
            <a:avLst/>
          </a:prstGeom>
        </p:spPr>
        <p:txBody>
          <a:bodyPr wrap="square">
            <a:spAutoFit/>
          </a:bodyPr>
          <a:lstStyle/>
          <a:p>
            <a:pPr algn="ctr"/>
            <a:r>
              <a:rPr lang="en-GB" b="1" dirty="0">
                <a:solidFill>
                  <a:srgbClr val="0070C0"/>
                </a:solidFill>
              </a:rPr>
              <a:t>Change in electricity consumption, 1985–2015</a:t>
            </a:r>
            <a:endParaRPr lang="en-GB" b="1" dirty="0">
              <a:solidFill>
                <a:srgbClr val="0070C0"/>
              </a:solidFill>
              <a:latin typeface="Georgia" panose="02040502050405020303" pitchFamily="18" charset="0"/>
            </a:endParaRPr>
          </a:p>
        </p:txBody>
      </p:sp>
      <p:sp>
        <p:nvSpPr>
          <p:cNvPr id="6" name="Rectangle 5"/>
          <p:cNvSpPr/>
          <p:nvPr/>
        </p:nvSpPr>
        <p:spPr>
          <a:xfrm>
            <a:off x="624417" y="3163529"/>
            <a:ext cx="4906487" cy="1200329"/>
          </a:xfrm>
          <a:prstGeom prst="rect">
            <a:avLst/>
          </a:prstGeom>
        </p:spPr>
        <p:txBody>
          <a:bodyPr wrap="square">
            <a:spAutoFit/>
          </a:bodyPr>
          <a:lstStyle/>
          <a:p>
            <a:r>
              <a:rPr lang="en-GB" b="1" dirty="0">
                <a:latin typeface="+mj-lt"/>
              </a:rPr>
              <a:t>(2) Energy efficiency </a:t>
            </a:r>
          </a:p>
          <a:p>
            <a:pPr marL="285750" indent="-285750">
              <a:buFont typeface="Arial" panose="020B0604020202020204" pitchFamily="34" charset="0"/>
              <a:buChar char="•"/>
            </a:pPr>
            <a:r>
              <a:rPr lang="en-GB" dirty="0">
                <a:latin typeface="+mj-lt"/>
              </a:rPr>
              <a:t>Cost effective, economically prudent mode to cut CO</a:t>
            </a:r>
            <a:r>
              <a:rPr lang="en-GB" baseline="-25000" dirty="0">
                <a:latin typeface="+mj-lt"/>
              </a:rPr>
              <a:t>2</a:t>
            </a:r>
            <a:r>
              <a:rPr lang="en-GB" dirty="0">
                <a:latin typeface="+mj-lt"/>
              </a:rPr>
              <a:t> emissions</a:t>
            </a:r>
          </a:p>
          <a:p>
            <a:pPr marL="285750" lvl="1" indent="-285750">
              <a:buFont typeface="Arial" panose="020B0604020202020204" pitchFamily="34" charset="0"/>
              <a:buChar char="•"/>
            </a:pPr>
            <a:r>
              <a:rPr lang="en-GB" dirty="0">
                <a:latin typeface="+mj-lt"/>
              </a:rPr>
              <a:t>90% of Paris NDCs rely on energy efficiency</a:t>
            </a:r>
          </a:p>
        </p:txBody>
      </p:sp>
      <p:sp>
        <p:nvSpPr>
          <p:cNvPr id="16" name="Rectangle 15"/>
          <p:cNvSpPr/>
          <p:nvPr/>
        </p:nvSpPr>
        <p:spPr>
          <a:xfrm>
            <a:off x="625975" y="6091931"/>
            <a:ext cx="5117106" cy="246221"/>
          </a:xfrm>
          <a:prstGeom prst="rect">
            <a:avLst/>
          </a:prstGeom>
        </p:spPr>
        <p:txBody>
          <a:bodyPr wrap="none">
            <a:spAutoFit/>
          </a:bodyPr>
          <a:lstStyle/>
          <a:p>
            <a:r>
              <a:rPr lang="en-GB" sz="1000" dirty="0">
                <a:solidFill>
                  <a:schemeClr val="bg1">
                    <a:lumMod val="50000"/>
                  </a:schemeClr>
                </a:solidFill>
              </a:rPr>
              <a:t>Source: Source: Chatham House analysis of BP (2017), Statistical Review of World Energy 2017.</a:t>
            </a:r>
          </a:p>
        </p:txBody>
      </p:sp>
    </p:spTree>
    <p:extLst>
      <p:ext uri="{BB962C8B-B14F-4D97-AF65-F5344CB8AC3E}">
        <p14:creationId xmlns:p14="http://schemas.microsoft.com/office/powerpoint/2010/main" val="12021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958125" y="6381328"/>
            <a:ext cx="7920037" cy="360362"/>
          </a:xfrm>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a:xfrm>
            <a:off x="9912425" y="6381328"/>
            <a:ext cx="360363" cy="360362"/>
          </a:xfrm>
        </p:spPr>
        <p:txBody>
          <a:bodyPr/>
          <a:lstStyle/>
          <a:p>
            <a:fld id="{418A78CD-E27B-441A-A2B1-21C1D5FFEB65}" type="slidenum">
              <a:rPr lang="en-US">
                <a:solidFill>
                  <a:prstClr val="black"/>
                </a:solidFill>
                <a:latin typeface="Georgia" pitchFamily="18" charset="0"/>
              </a:rPr>
              <a:pPr/>
              <a:t>4</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b="1" dirty="0"/>
              <a:t>Phase 1 transformations: </a:t>
            </a:r>
            <a:r>
              <a:rPr lang="en-GB" dirty="0"/>
              <a:t>(3) Renewables have come of age</a:t>
            </a:r>
          </a:p>
        </p:txBody>
      </p:sp>
      <p:sp>
        <p:nvSpPr>
          <p:cNvPr id="63" name="Rectangle 62"/>
          <p:cNvSpPr/>
          <p:nvPr/>
        </p:nvSpPr>
        <p:spPr>
          <a:xfrm>
            <a:off x="534535" y="6091931"/>
            <a:ext cx="1313180" cy="246221"/>
          </a:xfrm>
          <a:prstGeom prst="rect">
            <a:avLst/>
          </a:prstGeom>
        </p:spPr>
        <p:txBody>
          <a:bodyPr wrap="none">
            <a:spAutoFit/>
          </a:bodyPr>
          <a:lstStyle/>
          <a:p>
            <a:r>
              <a:rPr lang="en-GB" sz="1000" dirty="0">
                <a:solidFill>
                  <a:schemeClr val="bg1">
                    <a:lumMod val="50000"/>
                  </a:schemeClr>
                </a:solidFill>
              </a:rPr>
              <a:t>Source: See Appendix</a:t>
            </a:r>
          </a:p>
        </p:txBody>
      </p:sp>
      <p:sp>
        <p:nvSpPr>
          <p:cNvPr id="7" name="Rectangle 6"/>
          <p:cNvSpPr/>
          <p:nvPr/>
        </p:nvSpPr>
        <p:spPr>
          <a:xfrm>
            <a:off x="1668272" y="1003013"/>
            <a:ext cx="8763000" cy="646331"/>
          </a:xfrm>
          <a:prstGeom prst="rect">
            <a:avLst/>
          </a:prstGeom>
        </p:spPr>
        <p:txBody>
          <a:bodyPr wrap="square">
            <a:spAutoFit/>
          </a:bodyPr>
          <a:lstStyle/>
          <a:p>
            <a:pPr algn="ctr"/>
            <a:r>
              <a:rPr lang="en-GB" b="1" dirty="0">
                <a:solidFill>
                  <a:srgbClr val="0070C0"/>
                </a:solidFill>
              </a:rPr>
              <a:t>Renewable-power contracts agreed in 2015–17, with comparison of </a:t>
            </a:r>
            <a:r>
              <a:rPr lang="en-GB" b="1" dirty="0" err="1">
                <a:solidFill>
                  <a:srgbClr val="0070C0"/>
                </a:solidFill>
              </a:rPr>
              <a:t>levelized</a:t>
            </a:r>
            <a:r>
              <a:rPr lang="en-GB" b="1" dirty="0">
                <a:solidFill>
                  <a:srgbClr val="0070C0"/>
                </a:solidFill>
              </a:rPr>
              <a:t> cost of electricity (LCOE)29 values for coal, gas and nuclear generators</a:t>
            </a:r>
            <a:endParaRPr lang="en-US" dirty="0">
              <a:solidFill>
                <a:srgbClr val="0070C0"/>
              </a:solidFill>
            </a:endParaRPr>
          </a:p>
        </p:txBody>
      </p:sp>
      <p:pic>
        <p:nvPicPr>
          <p:cNvPr id="8" name="Picture 7">
            <a:extLst>
              <a:ext uri="{FF2B5EF4-FFF2-40B4-BE49-F238E27FC236}">
                <a16:creationId xmlns="" xmlns:a16="http://schemas.microsoft.com/office/drawing/2014/main" id="{CBCE878B-EDE3-450C-926A-B45630D27C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84037" y="1576126"/>
            <a:ext cx="7468210" cy="4545754"/>
          </a:xfrm>
          <a:prstGeom prst="rect">
            <a:avLst/>
          </a:prstGeom>
          <a:noFill/>
        </p:spPr>
      </p:pic>
    </p:spTree>
    <p:extLst>
      <p:ext uri="{BB962C8B-B14F-4D97-AF65-F5344CB8AC3E}">
        <p14:creationId xmlns:p14="http://schemas.microsoft.com/office/powerpoint/2010/main" val="67395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1958125" y="6381328"/>
            <a:ext cx="7920037" cy="360362"/>
          </a:xfrm>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a:xfrm>
            <a:off x="9912425" y="6381328"/>
            <a:ext cx="360363" cy="360362"/>
          </a:xfrm>
        </p:spPr>
        <p:txBody>
          <a:bodyPr/>
          <a:lstStyle/>
          <a:p>
            <a:fld id="{418A78CD-E27B-441A-A2B1-21C1D5FFEB65}" type="slidenum">
              <a:rPr lang="en-US">
                <a:solidFill>
                  <a:prstClr val="black"/>
                </a:solidFill>
                <a:latin typeface="Georgia" pitchFamily="18" charset="0"/>
              </a:rPr>
              <a:pPr/>
              <a:t>5</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dirty="0"/>
              <a:t>U.S. utility share prices</a:t>
            </a:r>
          </a:p>
        </p:txBody>
      </p:sp>
      <p:sp>
        <p:nvSpPr>
          <p:cNvPr id="6" name="Rectangle 5"/>
          <p:cNvSpPr/>
          <p:nvPr/>
        </p:nvSpPr>
        <p:spPr>
          <a:xfrm>
            <a:off x="624418" y="6106540"/>
            <a:ext cx="3607078" cy="246221"/>
          </a:xfrm>
          <a:prstGeom prst="rect">
            <a:avLst/>
          </a:prstGeom>
        </p:spPr>
        <p:txBody>
          <a:bodyPr wrap="none">
            <a:spAutoFit/>
          </a:bodyPr>
          <a:lstStyle/>
          <a:p>
            <a:r>
              <a:rPr lang="en-GB" sz="1000" dirty="0">
                <a:solidFill>
                  <a:schemeClr val="bg1">
                    <a:lumMod val="50000"/>
                  </a:schemeClr>
                </a:solidFill>
              </a:rPr>
              <a:t>Source: Chatham House analysis of Thomson Reuters data (2018).</a:t>
            </a:r>
          </a:p>
        </p:txBody>
      </p:sp>
      <p:sp>
        <p:nvSpPr>
          <p:cNvPr id="5" name="Rectangle 4"/>
          <p:cNvSpPr/>
          <p:nvPr/>
        </p:nvSpPr>
        <p:spPr>
          <a:xfrm>
            <a:off x="1992313" y="984030"/>
            <a:ext cx="7954300" cy="646331"/>
          </a:xfrm>
          <a:prstGeom prst="rect">
            <a:avLst/>
          </a:prstGeom>
        </p:spPr>
        <p:txBody>
          <a:bodyPr wrap="square">
            <a:spAutoFit/>
          </a:bodyPr>
          <a:lstStyle/>
          <a:p>
            <a:pPr algn="ctr"/>
            <a:r>
              <a:rPr lang="en-GB" b="1" dirty="0">
                <a:solidFill>
                  <a:srgbClr val="0070C0"/>
                </a:solidFill>
              </a:rPr>
              <a:t>Share prices of major power utilities in the US and the composite (average) share price compared to the S&amp;P 500 Index, rebased to 2005</a:t>
            </a:r>
            <a:endParaRPr lang="en-US" dirty="0">
              <a:solidFill>
                <a:srgbClr val="0070C0"/>
              </a:solidFill>
            </a:endParaRPr>
          </a:p>
        </p:txBody>
      </p:sp>
      <p:graphicFrame>
        <p:nvGraphicFramePr>
          <p:cNvPr id="8" name="Chart 7">
            <a:extLst>
              <a:ext uri="{FF2B5EF4-FFF2-40B4-BE49-F238E27FC236}">
                <a16:creationId xmlns="" xmlns:a16="http://schemas.microsoft.com/office/drawing/2014/main" id="{3574C142-20E2-419D-82D6-1F027AF05909}"/>
              </a:ext>
            </a:extLst>
          </p:cNvPr>
          <p:cNvGraphicFramePr/>
          <p:nvPr>
            <p:extLst>
              <p:ext uri="{D42A27DB-BD31-4B8C-83A1-F6EECF244321}">
                <p14:modId xmlns:p14="http://schemas.microsoft.com/office/powerpoint/2010/main" val="3516027407"/>
              </p:ext>
            </p:extLst>
          </p:nvPr>
        </p:nvGraphicFramePr>
        <p:xfrm>
          <a:off x="804672" y="1419597"/>
          <a:ext cx="10570464" cy="438808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 xmlns:a16="http://schemas.microsoft.com/office/drawing/2014/main" id="{79F24A7C-313A-4002-AADE-A300697C747C}"/>
              </a:ext>
            </a:extLst>
          </p:cNvPr>
          <p:cNvSpPr/>
          <p:nvPr/>
        </p:nvSpPr>
        <p:spPr>
          <a:xfrm>
            <a:off x="1951255" y="5807679"/>
            <a:ext cx="7688045" cy="307777"/>
          </a:xfrm>
          <a:prstGeom prst="rect">
            <a:avLst/>
          </a:prstGeom>
        </p:spPr>
        <p:txBody>
          <a:bodyPr wrap="square">
            <a:spAutoFit/>
          </a:bodyPr>
          <a:lstStyle/>
          <a:p>
            <a:pPr lvl="0" algn="ctr"/>
            <a:r>
              <a:rPr lang="en-GB" sz="1400" b="1" i="1" dirty="0">
                <a:latin typeface="+mj-lt"/>
              </a:rPr>
              <a:t>Many utilities are already adapting their business models in order to survive</a:t>
            </a:r>
          </a:p>
        </p:txBody>
      </p:sp>
    </p:spTree>
    <p:extLst>
      <p:ext uri="{BB962C8B-B14F-4D97-AF65-F5344CB8AC3E}">
        <p14:creationId xmlns:p14="http://schemas.microsoft.com/office/powerpoint/2010/main" val="2904947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3990971175"/>
              </p:ext>
            </p:extLst>
          </p:nvPr>
        </p:nvGraphicFramePr>
        <p:xfrm>
          <a:off x="876371" y="1329925"/>
          <a:ext cx="10692237" cy="315155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4294967295"/>
          </p:nvPr>
        </p:nvSpPr>
        <p:spPr>
          <a:xfrm>
            <a:off x="1958125" y="6381328"/>
            <a:ext cx="7920037" cy="360362"/>
          </a:xfrm>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a:xfrm>
            <a:off x="9912425" y="6381328"/>
            <a:ext cx="360363" cy="360362"/>
          </a:xfrm>
        </p:spPr>
        <p:txBody>
          <a:bodyPr/>
          <a:lstStyle/>
          <a:p>
            <a:fld id="{418A78CD-E27B-441A-A2B1-21C1D5FFEB65}" type="slidenum">
              <a:rPr lang="en-US">
                <a:solidFill>
                  <a:prstClr val="black"/>
                </a:solidFill>
                <a:latin typeface="Georgia" pitchFamily="18" charset="0"/>
              </a:rPr>
              <a:pPr/>
              <a:t>6</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US" dirty="0"/>
              <a:t>The rise of decentralization </a:t>
            </a:r>
            <a:endParaRPr lang="en-GB" dirty="0"/>
          </a:p>
        </p:txBody>
      </p:sp>
      <p:sp>
        <p:nvSpPr>
          <p:cNvPr id="6" name="Rectangle 5"/>
          <p:cNvSpPr/>
          <p:nvPr/>
        </p:nvSpPr>
        <p:spPr>
          <a:xfrm>
            <a:off x="565849" y="5928369"/>
            <a:ext cx="7847020" cy="553998"/>
          </a:xfrm>
          <a:prstGeom prst="rect">
            <a:avLst/>
          </a:prstGeom>
        </p:spPr>
        <p:txBody>
          <a:bodyPr wrap="none">
            <a:spAutoFit/>
          </a:bodyPr>
          <a:lstStyle/>
          <a:p>
            <a:r>
              <a:rPr lang="en-US" sz="1000" dirty="0">
                <a:solidFill>
                  <a:schemeClr val="bg1">
                    <a:lumMod val="50000"/>
                  </a:schemeClr>
                </a:solidFill>
              </a:rPr>
              <a:t>Note: Residential or household solar PV classified as under 9.5 KW.</a:t>
            </a:r>
          </a:p>
          <a:p>
            <a:r>
              <a:rPr lang="en-US" sz="1000" dirty="0">
                <a:solidFill>
                  <a:schemeClr val="bg1">
                    <a:lumMod val="50000"/>
                  </a:schemeClr>
                </a:solidFill>
              </a:rPr>
              <a:t>Source: Chatham House analysis of data from Australian Photovoltaic Institute (2017), http://pv-map.apvi.org.au/analyses (accessed 9 Nov. 2017). </a:t>
            </a:r>
          </a:p>
          <a:p>
            <a:endParaRPr lang="en-GB" sz="1000" dirty="0">
              <a:solidFill>
                <a:schemeClr val="bg1">
                  <a:lumMod val="50000"/>
                </a:schemeClr>
              </a:solidFill>
            </a:endParaRPr>
          </a:p>
        </p:txBody>
      </p:sp>
      <p:sp>
        <p:nvSpPr>
          <p:cNvPr id="5" name="Rectangle 4"/>
          <p:cNvSpPr/>
          <p:nvPr/>
        </p:nvSpPr>
        <p:spPr>
          <a:xfrm>
            <a:off x="1992313" y="1120917"/>
            <a:ext cx="5363028" cy="369332"/>
          </a:xfrm>
          <a:prstGeom prst="rect">
            <a:avLst/>
          </a:prstGeom>
        </p:spPr>
        <p:txBody>
          <a:bodyPr wrap="square">
            <a:spAutoFit/>
          </a:bodyPr>
          <a:lstStyle/>
          <a:p>
            <a:r>
              <a:rPr lang="en-GB" b="1" dirty="0">
                <a:solidFill>
                  <a:srgbClr val="0070C0"/>
                </a:solidFill>
              </a:rPr>
              <a:t>Proportion of households in Australia with solar PV</a:t>
            </a:r>
            <a:endParaRPr lang="en-US" b="1" i="1" dirty="0">
              <a:solidFill>
                <a:srgbClr val="0070C0"/>
              </a:solidFill>
            </a:endParaRPr>
          </a:p>
        </p:txBody>
      </p:sp>
      <p:sp>
        <p:nvSpPr>
          <p:cNvPr id="9" name="Rectangle 8">
            <a:extLst>
              <a:ext uri="{FF2B5EF4-FFF2-40B4-BE49-F238E27FC236}">
                <a16:creationId xmlns="" xmlns:a16="http://schemas.microsoft.com/office/drawing/2014/main" id="{629F0925-6D0B-4706-99F3-96EC382D508C}"/>
              </a:ext>
            </a:extLst>
          </p:cNvPr>
          <p:cNvSpPr/>
          <p:nvPr/>
        </p:nvSpPr>
        <p:spPr>
          <a:xfrm>
            <a:off x="1857376" y="4481481"/>
            <a:ext cx="8343081" cy="1754326"/>
          </a:xfrm>
          <a:prstGeom prst="rect">
            <a:avLst/>
          </a:prstGeom>
        </p:spPr>
        <p:txBody>
          <a:bodyPr wrap="square">
            <a:spAutoFit/>
          </a:bodyPr>
          <a:lstStyle/>
          <a:p>
            <a:pPr marL="285750" indent="-285750">
              <a:buFont typeface="Arial" panose="020B0604020202020204" pitchFamily="34" charset="0"/>
              <a:buChar char="•"/>
            </a:pPr>
            <a:r>
              <a:rPr lang="en-US" kern="50" dirty="0">
                <a:latin typeface="Calibri" panose="020F0502020204030204" pitchFamily="34" charset="0"/>
                <a:ea typeface="Droid Sans Fallback"/>
                <a:cs typeface="Cambria" panose="02040503050406030204" pitchFamily="18" charset="0"/>
              </a:rPr>
              <a:t>Solar PV is the clearest example of the rise of decentralization</a:t>
            </a:r>
          </a:p>
          <a:p>
            <a:pPr marL="285750" indent="-285750">
              <a:buFont typeface="Arial" panose="020B0604020202020204" pitchFamily="34" charset="0"/>
              <a:buChar char="•"/>
            </a:pPr>
            <a:r>
              <a:rPr lang="en-US" kern="50" dirty="0">
                <a:latin typeface="Calibri" panose="020F0502020204030204" pitchFamily="34" charset="0"/>
                <a:ea typeface="Droid Sans Fallback"/>
                <a:cs typeface="Cambria" panose="02040503050406030204" pitchFamily="18" charset="0"/>
              </a:rPr>
              <a:t>Additional DERs</a:t>
            </a:r>
            <a:endParaRPr lang="en-GB" dirty="0"/>
          </a:p>
          <a:p>
            <a:pPr lvl="1">
              <a:buFont typeface="+mj-lt"/>
              <a:buAutoNum type="arabicPeriod"/>
            </a:pPr>
            <a:r>
              <a:rPr lang="en-GB" dirty="0"/>
              <a:t>Electric Vehicles </a:t>
            </a:r>
            <a:r>
              <a:rPr lang="en-GB" dirty="0">
                <a:sym typeface="Wingdings" panose="05000000000000000000" pitchFamily="2" charset="2"/>
              </a:rPr>
              <a:t> </a:t>
            </a:r>
            <a:endParaRPr lang="en-GB" dirty="0"/>
          </a:p>
          <a:p>
            <a:pPr lvl="1">
              <a:buFont typeface="+mj-lt"/>
              <a:buAutoNum type="arabicPeriod"/>
            </a:pPr>
            <a:r>
              <a:rPr lang="en-GB" dirty="0"/>
              <a:t>Battery Storage </a:t>
            </a:r>
            <a:r>
              <a:rPr lang="en-GB" dirty="0">
                <a:sym typeface="Wingdings" panose="05000000000000000000" pitchFamily="2" charset="2"/>
              </a:rPr>
              <a:t></a:t>
            </a:r>
            <a:endParaRPr lang="en-GB" dirty="0"/>
          </a:p>
          <a:p>
            <a:pPr lvl="1">
              <a:buFont typeface="+mj-lt"/>
              <a:buAutoNum type="arabicPeriod"/>
            </a:pPr>
            <a:r>
              <a:rPr lang="en-GB" dirty="0"/>
              <a:t>Digitalisation </a:t>
            </a:r>
            <a:r>
              <a:rPr lang="en-GB" dirty="0">
                <a:sym typeface="Wingdings" panose="05000000000000000000" pitchFamily="2" charset="2"/>
              </a:rPr>
              <a:t> </a:t>
            </a:r>
            <a:endParaRPr lang="en-GB" dirty="0"/>
          </a:p>
          <a:p>
            <a:pPr marL="285750" indent="-285750">
              <a:spcAft>
                <a:spcPts val="100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 xmlns:a16="http://schemas.microsoft.com/office/drawing/2014/main" id="{F939FA6B-D56C-4040-8B3C-73EAE0D4DA18}"/>
              </a:ext>
            </a:extLst>
          </p:cNvPr>
          <p:cNvGrpSpPr/>
          <p:nvPr/>
        </p:nvGrpSpPr>
        <p:grpSpPr>
          <a:xfrm>
            <a:off x="4234881" y="5046702"/>
            <a:ext cx="1740541" cy="868552"/>
            <a:chOff x="2623885" y="3898397"/>
            <a:chExt cx="1740541" cy="868552"/>
          </a:xfrm>
        </p:grpSpPr>
        <p:pic>
          <p:nvPicPr>
            <p:cNvPr id="11" name="Picture 10">
              <a:extLst>
                <a:ext uri="{FF2B5EF4-FFF2-40B4-BE49-F238E27FC236}">
                  <a16:creationId xmlns="" xmlns:a16="http://schemas.microsoft.com/office/drawing/2014/main" id="{DCC2A6B6-FD94-4099-9F6E-99EB056D1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848" y="4294809"/>
              <a:ext cx="923119" cy="146401"/>
            </a:xfrm>
            <a:prstGeom prst="rect">
              <a:avLst/>
            </a:prstGeom>
          </p:spPr>
        </p:pic>
        <p:pic>
          <p:nvPicPr>
            <p:cNvPr id="12" name="Picture 9" descr="http://car-logos.org/wp-content/uploads/2011/09/tesla.png">
              <a:extLst>
                <a:ext uri="{FF2B5EF4-FFF2-40B4-BE49-F238E27FC236}">
                  <a16:creationId xmlns="" xmlns:a16="http://schemas.microsoft.com/office/drawing/2014/main" id="{80B96A89-1508-4F51-8D55-0F08125025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2435" y="3898397"/>
              <a:ext cx="332224" cy="4114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bmw logo">
              <a:extLst>
                <a:ext uri="{FF2B5EF4-FFF2-40B4-BE49-F238E27FC236}">
                  <a16:creationId xmlns="" xmlns:a16="http://schemas.microsoft.com/office/drawing/2014/main" id="{21124DAC-B213-400D-A966-BFC6D513C84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8313" y="3946524"/>
              <a:ext cx="287045" cy="287045"/>
            </a:xfrm>
            <a:prstGeom prst="rect">
              <a:avLst/>
            </a:prstGeom>
            <a:noFill/>
            <a:ln>
              <a:noFill/>
            </a:ln>
          </p:spPr>
        </p:pic>
        <p:pic>
          <p:nvPicPr>
            <p:cNvPr id="14" name="Picture 13">
              <a:extLst>
                <a:ext uri="{FF2B5EF4-FFF2-40B4-BE49-F238E27FC236}">
                  <a16:creationId xmlns="" xmlns:a16="http://schemas.microsoft.com/office/drawing/2014/main" id="{D1096D59-AD2E-4A62-8071-E0F315F8CF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9174" y="4235656"/>
              <a:ext cx="575252" cy="264706"/>
            </a:xfrm>
            <a:prstGeom prst="rect">
              <a:avLst/>
            </a:prstGeom>
          </p:spPr>
        </p:pic>
        <p:pic>
          <p:nvPicPr>
            <p:cNvPr id="15" name="Picture 6" descr="Image result for deepmind logo">
              <a:extLst>
                <a:ext uri="{FF2B5EF4-FFF2-40B4-BE49-F238E27FC236}">
                  <a16:creationId xmlns="" xmlns:a16="http://schemas.microsoft.com/office/drawing/2014/main" id="{47061120-6327-4DE2-8DB5-E1952203F7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3885" y="4563863"/>
              <a:ext cx="759647" cy="182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 xmlns:a16="http://schemas.microsoft.com/office/drawing/2014/main" id="{CDA49AF6-E853-46E5-9596-C843B8C76A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5346" y="4588297"/>
              <a:ext cx="337278" cy="178652"/>
            </a:xfrm>
            <a:prstGeom prst="rect">
              <a:avLst/>
            </a:prstGeom>
          </p:spPr>
        </p:pic>
      </p:grpSp>
      <p:graphicFrame>
        <p:nvGraphicFramePr>
          <p:cNvPr id="17" name="Chart 16"/>
          <p:cNvGraphicFramePr>
            <a:graphicFrameLocks/>
          </p:cNvGraphicFramePr>
          <p:nvPr>
            <p:extLst>
              <p:ext uri="{D42A27DB-BD31-4B8C-83A1-F6EECF244321}">
                <p14:modId xmlns:p14="http://schemas.microsoft.com/office/powerpoint/2010/main" val="2276196054"/>
              </p:ext>
            </p:extLst>
          </p:nvPr>
        </p:nvGraphicFramePr>
        <p:xfrm>
          <a:off x="6932183" y="2403057"/>
          <a:ext cx="3769469" cy="116561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69090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7</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dirty="0"/>
              <a:t>The Importance of Flexibility </a:t>
            </a:r>
            <a:r>
              <a:rPr lang="en-GB" dirty="0" smtClean="0"/>
              <a:t>(1/3)</a:t>
            </a:r>
            <a:endParaRPr lang="en-GB" dirty="0"/>
          </a:p>
        </p:txBody>
      </p:sp>
      <p:sp>
        <p:nvSpPr>
          <p:cNvPr id="12" name="Rectangle 11"/>
          <p:cNvSpPr/>
          <p:nvPr/>
        </p:nvSpPr>
        <p:spPr>
          <a:xfrm>
            <a:off x="1746300" y="1634951"/>
            <a:ext cx="8699400" cy="4486531"/>
          </a:xfrm>
          <a:prstGeom prst="rect">
            <a:avLst/>
          </a:prstGeom>
        </p:spPr>
        <p:txBody>
          <a:bodyPr>
            <a:noAutofit/>
          </a:bodyPr>
          <a:lstStyle/>
          <a:p>
            <a:pPr marL="285750" indent="-285750">
              <a:buFont typeface="Arial" panose="020B0604020202020204" pitchFamily="34" charset="0"/>
              <a:buChar char="•"/>
            </a:pPr>
            <a:endParaRPr lang="en-GB" sz="1400" b="1" dirty="0">
              <a:latin typeface="+mj-lt"/>
            </a:endParaRPr>
          </a:p>
        </p:txBody>
      </p:sp>
      <p:sp>
        <p:nvSpPr>
          <p:cNvPr id="8" name="Text Placeholder 4"/>
          <p:cNvSpPr>
            <a:spLocks noGrp="1"/>
          </p:cNvSpPr>
          <p:nvPr>
            <p:ph type="body" sz="quarter" idx="11"/>
          </p:nvPr>
        </p:nvSpPr>
        <p:spPr>
          <a:xfrm>
            <a:off x="624418" y="980728"/>
            <a:ext cx="9821282" cy="3600400"/>
          </a:xfrm>
        </p:spPr>
        <p:txBody>
          <a:bodyPr>
            <a:noAutofit/>
          </a:bodyPr>
          <a:lstStyle/>
          <a:p>
            <a:r>
              <a:rPr lang="en-GB" sz="1800" b="1" dirty="0">
                <a:latin typeface="+mj-lt"/>
              </a:rPr>
              <a:t>RE penetration levels &gt; 30% </a:t>
            </a:r>
            <a:r>
              <a:rPr lang="en-GB" sz="1800" b="1" dirty="0">
                <a:latin typeface="+mj-lt"/>
                <a:sym typeface="Wingdings" panose="05000000000000000000" pitchFamily="2" charset="2"/>
              </a:rPr>
              <a:t> </a:t>
            </a:r>
            <a:r>
              <a:rPr lang="en-GB" sz="1800" b="1" dirty="0">
                <a:latin typeface="+mj-lt"/>
              </a:rPr>
              <a:t>increased system integration costs (SIC)</a:t>
            </a:r>
            <a:endParaRPr lang="en-GB" sz="1800" dirty="0">
              <a:latin typeface="+mj-lt"/>
            </a:endParaRPr>
          </a:p>
          <a:p>
            <a:endParaRPr lang="en-GB" sz="1800" dirty="0">
              <a:latin typeface="+mj-lt"/>
            </a:endParaRPr>
          </a:p>
        </p:txBody>
      </p:sp>
      <p:sp>
        <p:nvSpPr>
          <p:cNvPr id="5" name="Rectangle 4"/>
          <p:cNvSpPr/>
          <p:nvPr/>
        </p:nvSpPr>
        <p:spPr>
          <a:xfrm>
            <a:off x="541695" y="6078975"/>
            <a:ext cx="3854500" cy="215444"/>
          </a:xfrm>
          <a:prstGeom prst="rect">
            <a:avLst/>
          </a:prstGeom>
        </p:spPr>
        <p:txBody>
          <a:bodyPr wrap="square">
            <a:spAutoFit/>
          </a:bodyPr>
          <a:lstStyle/>
          <a:p>
            <a:r>
              <a:rPr lang="en-GB" sz="800" dirty="0">
                <a:solidFill>
                  <a:schemeClr val="bg1">
                    <a:lumMod val="50000"/>
                  </a:schemeClr>
                </a:solidFill>
                <a:latin typeface="CharterITC-Regu"/>
              </a:rPr>
              <a:t>Source : Adapted from IEA and UKERC</a:t>
            </a:r>
            <a:endParaRPr lang="en-GB" sz="1400" b="1" dirty="0">
              <a:solidFill>
                <a:schemeClr val="bg1">
                  <a:lumMod val="50000"/>
                </a:schemeClr>
              </a:solidFill>
              <a:latin typeface="Georgia" pitchFamily="18" charset="0"/>
            </a:endParaRPr>
          </a:p>
        </p:txBody>
      </p:sp>
      <p:sp>
        <p:nvSpPr>
          <p:cNvPr id="19" name="Rectangle 18"/>
          <p:cNvSpPr/>
          <p:nvPr/>
        </p:nvSpPr>
        <p:spPr>
          <a:xfrm>
            <a:off x="2468042" y="1486902"/>
            <a:ext cx="8157912" cy="369332"/>
          </a:xfrm>
          <a:prstGeom prst="rect">
            <a:avLst/>
          </a:prstGeom>
        </p:spPr>
        <p:txBody>
          <a:bodyPr wrap="square">
            <a:spAutoFit/>
          </a:bodyPr>
          <a:lstStyle/>
          <a:p>
            <a:r>
              <a:rPr lang="en-GB" b="1" dirty="0">
                <a:solidFill>
                  <a:srgbClr val="0070C0"/>
                </a:solidFill>
              </a:rPr>
              <a:t>Share of generation in relation to current and expected </a:t>
            </a:r>
            <a:r>
              <a:rPr lang="en-US" b="1" dirty="0">
                <a:solidFill>
                  <a:srgbClr val="0070C0"/>
                </a:solidFill>
              </a:rPr>
              <a:t>system integration costs</a:t>
            </a:r>
            <a:endParaRPr lang="en-US" dirty="0">
              <a:solidFill>
                <a:srgbClr val="0070C0"/>
              </a:solidFill>
            </a:endParaRPr>
          </a:p>
        </p:txBody>
      </p:sp>
      <p:graphicFrame>
        <p:nvGraphicFramePr>
          <p:cNvPr id="24" name="Chart 23">
            <a:extLst>
              <a:ext uri="{FF2B5EF4-FFF2-40B4-BE49-F238E27FC236}">
                <a16:creationId xmlns="" xmlns:a16="http://schemas.microsoft.com/office/drawing/2014/main" id="{26832E6D-1A7D-45CA-AD03-937FAEC962B0}"/>
              </a:ext>
            </a:extLst>
          </p:cNvPr>
          <p:cNvGraphicFramePr/>
          <p:nvPr>
            <p:extLst>
              <p:ext uri="{D42A27DB-BD31-4B8C-83A1-F6EECF244321}">
                <p14:modId xmlns:p14="http://schemas.microsoft.com/office/powerpoint/2010/main" val="2340288846"/>
              </p:ext>
            </p:extLst>
          </p:nvPr>
        </p:nvGraphicFramePr>
        <p:xfrm>
          <a:off x="804672" y="1856234"/>
          <a:ext cx="10277856" cy="3987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149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8</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dirty="0"/>
              <a:t>The Importance of Flexibility </a:t>
            </a:r>
            <a:r>
              <a:rPr lang="en-GB" dirty="0" smtClean="0"/>
              <a:t>(2/3)</a:t>
            </a:r>
            <a:endParaRPr lang="en-GB" dirty="0"/>
          </a:p>
        </p:txBody>
      </p:sp>
      <p:sp>
        <p:nvSpPr>
          <p:cNvPr id="12" name="Rectangle 11"/>
          <p:cNvSpPr/>
          <p:nvPr/>
        </p:nvSpPr>
        <p:spPr>
          <a:xfrm>
            <a:off x="1746300" y="1634951"/>
            <a:ext cx="8699400" cy="4486531"/>
          </a:xfrm>
          <a:prstGeom prst="rect">
            <a:avLst/>
          </a:prstGeom>
        </p:spPr>
        <p:txBody>
          <a:bodyPr>
            <a:noAutofit/>
          </a:bodyPr>
          <a:lstStyle/>
          <a:p>
            <a:pPr marL="285750" indent="-285750">
              <a:buFont typeface="Arial" panose="020B0604020202020204" pitchFamily="34" charset="0"/>
              <a:buChar char="•"/>
            </a:pPr>
            <a:endParaRPr lang="en-GB" sz="1400" b="1" dirty="0">
              <a:latin typeface="+mj-lt"/>
            </a:endParaRPr>
          </a:p>
        </p:txBody>
      </p:sp>
      <p:sp>
        <p:nvSpPr>
          <p:cNvPr id="8" name="Text Placeholder 4"/>
          <p:cNvSpPr>
            <a:spLocks noGrp="1"/>
          </p:cNvSpPr>
          <p:nvPr>
            <p:ph type="body" sz="quarter" idx="11"/>
          </p:nvPr>
        </p:nvSpPr>
        <p:spPr>
          <a:xfrm>
            <a:off x="624418" y="980728"/>
            <a:ext cx="9821282" cy="3600400"/>
          </a:xfrm>
        </p:spPr>
        <p:txBody>
          <a:bodyPr>
            <a:noAutofit/>
          </a:bodyPr>
          <a:lstStyle/>
          <a:p>
            <a:r>
              <a:rPr lang="en-GB" sz="1800" dirty="0">
                <a:latin typeface="+mj-lt"/>
              </a:rPr>
              <a:t>RE penetration levels &gt; 30% </a:t>
            </a:r>
            <a:r>
              <a:rPr lang="en-GB" sz="1800" dirty="0">
                <a:latin typeface="+mj-lt"/>
                <a:sym typeface="Wingdings" panose="05000000000000000000" pitchFamily="2" charset="2"/>
              </a:rPr>
              <a:t></a:t>
            </a:r>
            <a:r>
              <a:rPr lang="en-GB" sz="1800" dirty="0">
                <a:latin typeface="+mj-lt"/>
              </a:rPr>
              <a:t> increased system integration costs (SIC)</a:t>
            </a:r>
          </a:p>
          <a:p>
            <a:endParaRPr lang="en-GB" sz="1800" dirty="0">
              <a:latin typeface="+mj-lt"/>
            </a:endParaRPr>
          </a:p>
          <a:p>
            <a:r>
              <a:rPr lang="en-GB" sz="1800" b="1" dirty="0">
                <a:latin typeface="+mj-lt"/>
              </a:rPr>
              <a:t>Flexible electricity systems have lower SIC </a:t>
            </a: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a:p>
            <a:endParaRPr lang="en-GB" sz="1800" dirty="0">
              <a:latin typeface="+mj-lt"/>
            </a:endParaRPr>
          </a:p>
        </p:txBody>
      </p:sp>
      <p:pic>
        <p:nvPicPr>
          <p:cNvPr id="10" name="Picture 9"/>
          <p:cNvPicPr>
            <a:picLocks noChangeAspect="1"/>
          </p:cNvPicPr>
          <p:nvPr/>
        </p:nvPicPr>
        <p:blipFill>
          <a:blip r:embed="rId3"/>
          <a:stretch>
            <a:fillRect/>
          </a:stretch>
        </p:blipFill>
        <p:spPr>
          <a:xfrm>
            <a:off x="1589534" y="3019342"/>
            <a:ext cx="9590530" cy="2626410"/>
          </a:xfrm>
          <a:prstGeom prst="rect">
            <a:avLst/>
          </a:prstGeom>
        </p:spPr>
      </p:pic>
      <p:sp>
        <p:nvSpPr>
          <p:cNvPr id="11" name="Rectangle 10"/>
          <p:cNvSpPr/>
          <p:nvPr/>
        </p:nvSpPr>
        <p:spPr>
          <a:xfrm>
            <a:off x="1589534" y="2208754"/>
            <a:ext cx="9438130" cy="646331"/>
          </a:xfrm>
          <a:prstGeom prst="rect">
            <a:avLst/>
          </a:prstGeom>
        </p:spPr>
        <p:txBody>
          <a:bodyPr wrap="square">
            <a:spAutoFit/>
          </a:bodyPr>
          <a:lstStyle/>
          <a:p>
            <a:pPr algn="ctr"/>
            <a:r>
              <a:rPr lang="en-GB" b="1" dirty="0">
                <a:solidFill>
                  <a:srgbClr val="0070C0"/>
                </a:solidFill>
              </a:rPr>
              <a:t>LCOE, SIC and WSC of solar PV and wind relative to the LCOE of nuclear power in 2030, at around 50 per cent variable renewable market share, under various flexibility scenarios</a:t>
            </a:r>
          </a:p>
        </p:txBody>
      </p:sp>
      <p:sp>
        <p:nvSpPr>
          <p:cNvPr id="13" name="Rectangle 12"/>
          <p:cNvSpPr/>
          <p:nvPr/>
        </p:nvSpPr>
        <p:spPr>
          <a:xfrm>
            <a:off x="624418" y="5952205"/>
            <a:ext cx="7860634" cy="338554"/>
          </a:xfrm>
          <a:prstGeom prst="rect">
            <a:avLst/>
          </a:prstGeom>
        </p:spPr>
        <p:txBody>
          <a:bodyPr wrap="square">
            <a:spAutoFit/>
          </a:bodyPr>
          <a:lstStyle/>
          <a:p>
            <a:r>
              <a:rPr lang="en-GB" sz="800" dirty="0">
                <a:solidFill>
                  <a:schemeClr val="bg1">
                    <a:lumMod val="50000"/>
                  </a:schemeClr>
                </a:solidFill>
                <a:latin typeface="CharterITC-Regu"/>
              </a:rPr>
              <a:t>Note: Conversion to dollars based on historical exchange rate.107</a:t>
            </a:r>
          </a:p>
          <a:p>
            <a:r>
              <a:rPr lang="en-GB" sz="800" dirty="0">
                <a:solidFill>
                  <a:schemeClr val="bg1">
                    <a:lumMod val="50000"/>
                  </a:schemeClr>
                </a:solidFill>
                <a:latin typeface="CharterITC-Regu"/>
              </a:rPr>
              <a:t>Source: Adapted from </a:t>
            </a:r>
            <a:r>
              <a:rPr lang="en-GB" sz="800" dirty="0" err="1">
                <a:solidFill>
                  <a:schemeClr val="bg1">
                    <a:lumMod val="50000"/>
                  </a:schemeClr>
                </a:solidFill>
                <a:latin typeface="CharterITC-Regu"/>
              </a:rPr>
              <a:t>Strbac</a:t>
            </a:r>
            <a:r>
              <a:rPr lang="en-GB" sz="800" dirty="0">
                <a:solidFill>
                  <a:schemeClr val="bg1">
                    <a:lumMod val="50000"/>
                  </a:schemeClr>
                </a:solidFill>
                <a:latin typeface="CharterITC-Regu"/>
              </a:rPr>
              <a:t> and </a:t>
            </a:r>
            <a:r>
              <a:rPr lang="en-GB" sz="800" dirty="0" err="1">
                <a:solidFill>
                  <a:schemeClr val="bg1">
                    <a:lumMod val="50000"/>
                  </a:schemeClr>
                </a:solidFill>
                <a:latin typeface="CharterITC-Regu"/>
              </a:rPr>
              <a:t>Aunedi</a:t>
            </a:r>
            <a:r>
              <a:rPr lang="en-GB" sz="800" dirty="0">
                <a:solidFill>
                  <a:schemeClr val="bg1">
                    <a:lumMod val="50000"/>
                  </a:schemeClr>
                </a:solidFill>
                <a:latin typeface="CharterITC-Regu"/>
              </a:rPr>
              <a:t> (2016), </a:t>
            </a:r>
            <a:r>
              <a:rPr lang="en-GB" sz="800" i="1" dirty="0">
                <a:solidFill>
                  <a:schemeClr val="bg1">
                    <a:lumMod val="50000"/>
                  </a:schemeClr>
                </a:solidFill>
                <a:latin typeface="CharterITC-ReguItal"/>
              </a:rPr>
              <a:t>Whole-system cost of variable renewables in future GB electricity system.</a:t>
            </a:r>
            <a:endParaRPr lang="en-GB" dirty="0">
              <a:solidFill>
                <a:schemeClr val="bg1">
                  <a:lumMod val="50000"/>
                </a:schemeClr>
              </a:solidFill>
            </a:endParaRPr>
          </a:p>
        </p:txBody>
      </p:sp>
    </p:spTree>
    <p:extLst>
      <p:ext uri="{BB962C8B-B14F-4D97-AF65-F5344CB8AC3E}">
        <p14:creationId xmlns:p14="http://schemas.microsoft.com/office/powerpoint/2010/main" val="2281017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p:txBody>
          <a:bodyPr/>
          <a:lstStyle/>
          <a:p>
            <a:pPr algn="l"/>
            <a:r>
              <a:rPr lang="en-US">
                <a:solidFill>
                  <a:prstClr val="black"/>
                </a:solidFill>
                <a:latin typeface="Georgia" pitchFamily="18" charset="0"/>
              </a:rPr>
              <a:t>Chatham House  |  The Royal Institute of International Affairs </a:t>
            </a:r>
            <a:endParaRPr lang="en-US" dirty="0">
              <a:solidFill>
                <a:prstClr val="black"/>
              </a:solidFill>
              <a:latin typeface="Georgia" pitchFamily="18" charset="0"/>
            </a:endParaRPr>
          </a:p>
        </p:txBody>
      </p:sp>
      <p:sp>
        <p:nvSpPr>
          <p:cNvPr id="3" name="Slide Number Placeholder 2"/>
          <p:cNvSpPr>
            <a:spLocks noGrp="1"/>
          </p:cNvSpPr>
          <p:nvPr>
            <p:ph type="sldNum" sz="quarter" idx="4294967295"/>
          </p:nvPr>
        </p:nvSpPr>
        <p:spPr/>
        <p:txBody>
          <a:bodyPr/>
          <a:lstStyle/>
          <a:p>
            <a:fld id="{418A78CD-E27B-441A-A2B1-21C1D5FFEB65}" type="slidenum">
              <a:rPr lang="en-US">
                <a:solidFill>
                  <a:prstClr val="black"/>
                </a:solidFill>
                <a:latin typeface="Georgia" pitchFamily="18" charset="0"/>
              </a:rPr>
              <a:pPr/>
              <a:t>9</a:t>
            </a:fld>
            <a:endParaRPr lang="en-US" dirty="0">
              <a:solidFill>
                <a:prstClr val="black"/>
              </a:solidFill>
              <a:latin typeface="Georgia" pitchFamily="18" charset="0"/>
            </a:endParaRPr>
          </a:p>
        </p:txBody>
      </p:sp>
      <p:sp>
        <p:nvSpPr>
          <p:cNvPr id="4" name="Text Placeholder 3"/>
          <p:cNvSpPr>
            <a:spLocks noGrp="1"/>
          </p:cNvSpPr>
          <p:nvPr>
            <p:ph type="body" sz="quarter" idx="10"/>
          </p:nvPr>
        </p:nvSpPr>
        <p:spPr/>
        <p:txBody>
          <a:bodyPr>
            <a:normAutofit fontScale="85000" lnSpcReduction="20000"/>
          </a:bodyPr>
          <a:lstStyle/>
          <a:p>
            <a:r>
              <a:rPr lang="en-GB" dirty="0"/>
              <a:t>The Importance of Flexibility </a:t>
            </a:r>
            <a:r>
              <a:rPr lang="en-GB" dirty="0" smtClean="0"/>
              <a:t>(3/3)</a:t>
            </a:r>
            <a:endParaRPr lang="en-GB" dirty="0"/>
          </a:p>
        </p:txBody>
      </p:sp>
      <p:sp>
        <p:nvSpPr>
          <p:cNvPr id="12" name="Rectangle 11"/>
          <p:cNvSpPr/>
          <p:nvPr/>
        </p:nvSpPr>
        <p:spPr>
          <a:xfrm>
            <a:off x="1746300" y="1634951"/>
            <a:ext cx="8699400" cy="4486531"/>
          </a:xfrm>
          <a:prstGeom prst="rect">
            <a:avLst/>
          </a:prstGeom>
        </p:spPr>
        <p:txBody>
          <a:bodyPr>
            <a:noAutofit/>
          </a:bodyPr>
          <a:lstStyle/>
          <a:p>
            <a:pPr marL="285750" indent="-285750">
              <a:buFont typeface="Arial" panose="020B0604020202020204" pitchFamily="34" charset="0"/>
              <a:buChar char="•"/>
            </a:pPr>
            <a:endParaRPr lang="en-GB" sz="1400" b="1" dirty="0">
              <a:latin typeface="+mj-lt"/>
            </a:endParaRPr>
          </a:p>
        </p:txBody>
      </p:sp>
      <p:sp>
        <p:nvSpPr>
          <p:cNvPr id="8" name="Text Placeholder 4"/>
          <p:cNvSpPr>
            <a:spLocks noGrp="1"/>
          </p:cNvSpPr>
          <p:nvPr>
            <p:ph type="body" sz="quarter" idx="11"/>
          </p:nvPr>
        </p:nvSpPr>
        <p:spPr>
          <a:xfrm>
            <a:off x="624418" y="980728"/>
            <a:ext cx="9821282" cy="3600400"/>
          </a:xfrm>
        </p:spPr>
        <p:txBody>
          <a:bodyPr>
            <a:noAutofit/>
          </a:bodyPr>
          <a:lstStyle/>
          <a:p>
            <a:r>
              <a:rPr lang="en-GB" sz="1800" dirty="0">
                <a:latin typeface="+mj-lt"/>
              </a:rPr>
              <a:t>RE penetration levels &gt; 30% </a:t>
            </a:r>
            <a:r>
              <a:rPr lang="en-GB" sz="1800" dirty="0">
                <a:latin typeface="+mj-lt"/>
                <a:sym typeface="Wingdings" panose="05000000000000000000" pitchFamily="2" charset="2"/>
              </a:rPr>
              <a:t> </a:t>
            </a:r>
            <a:r>
              <a:rPr lang="en-GB" sz="1800" dirty="0">
                <a:latin typeface="+mj-lt"/>
              </a:rPr>
              <a:t>increased system integration costs (SIC)</a:t>
            </a:r>
          </a:p>
          <a:p>
            <a:pPr marL="0" indent="0">
              <a:buNone/>
            </a:pPr>
            <a:endParaRPr lang="en-GB" sz="1800" dirty="0">
              <a:latin typeface="+mj-lt"/>
            </a:endParaRPr>
          </a:p>
          <a:p>
            <a:r>
              <a:rPr lang="en-GB" sz="1800" dirty="0">
                <a:latin typeface="+mj-lt"/>
              </a:rPr>
              <a:t>Flexible electricity systems have lower SIC </a:t>
            </a:r>
          </a:p>
          <a:p>
            <a:endParaRPr lang="en-GB" sz="1800" dirty="0">
              <a:latin typeface="+mj-lt"/>
            </a:endParaRPr>
          </a:p>
          <a:p>
            <a:r>
              <a:rPr lang="en-GB" sz="1800" dirty="0">
                <a:latin typeface="+mj-lt"/>
              </a:rPr>
              <a:t>Flexibility can be provided through centralized systems, </a:t>
            </a:r>
            <a:r>
              <a:rPr lang="en-GB" sz="1800" b="1" dirty="0">
                <a:latin typeface="+mj-lt"/>
              </a:rPr>
              <a:t>what is new is the ability of DERs in providing flexibility and network services. </a:t>
            </a:r>
          </a:p>
          <a:p>
            <a:endParaRPr lang="en-GB" sz="1800" dirty="0">
              <a:latin typeface="+mj-lt"/>
            </a:endParaRPr>
          </a:p>
          <a:p>
            <a:r>
              <a:rPr lang="en-GB" sz="1800" dirty="0">
                <a:latin typeface="+mj-lt"/>
              </a:rPr>
              <a:t>The integration of variable renewables, combined with traditional drivers of network maintenance during routine replacement and upgrading, are </a:t>
            </a:r>
            <a:r>
              <a:rPr lang="en-GB" sz="1800" b="1" dirty="0">
                <a:latin typeface="+mj-lt"/>
              </a:rPr>
              <a:t>creating the opportunity for new forms of value </a:t>
            </a:r>
            <a:r>
              <a:rPr lang="en-GB" sz="1800" dirty="0">
                <a:latin typeface="+mj-lt"/>
              </a:rPr>
              <a:t>from the energy services DERs could provide. </a:t>
            </a:r>
          </a:p>
          <a:p>
            <a:endParaRPr lang="en-GB" sz="1600" dirty="0">
              <a:latin typeface="+mj-lt"/>
            </a:endParaRPr>
          </a:p>
          <a:p>
            <a:endParaRPr lang="en-GB" sz="1600" dirty="0">
              <a:latin typeface="+mj-lt"/>
            </a:endParaRPr>
          </a:p>
        </p:txBody>
      </p:sp>
    </p:spTree>
    <p:extLst>
      <p:ext uri="{BB962C8B-B14F-4D97-AF65-F5344CB8AC3E}">
        <p14:creationId xmlns:p14="http://schemas.microsoft.com/office/powerpoint/2010/main" val="3968340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 PPT DQ">
    <a:dk1>
      <a:srgbClr val="000000"/>
    </a:dk1>
    <a:lt1>
      <a:sysClr val="window" lastClr="FFFFFF"/>
    </a:lt1>
    <a:dk2>
      <a:srgbClr val="005984"/>
    </a:dk2>
    <a:lt2>
      <a:srgbClr val="597B7C"/>
    </a:lt2>
    <a:accent1>
      <a:srgbClr val="81CEC1"/>
    </a:accent1>
    <a:accent2>
      <a:srgbClr val="4D917B"/>
    </a:accent2>
    <a:accent3>
      <a:srgbClr val="949C50"/>
    </a:accent3>
    <a:accent4>
      <a:srgbClr val="B32017"/>
    </a:accent4>
    <a:accent5>
      <a:srgbClr val="D5A00F"/>
    </a:accent5>
    <a:accent6>
      <a:srgbClr val="DF376F"/>
    </a:accent6>
    <a:hlink>
      <a:srgbClr val="81CEC1"/>
    </a:hlink>
    <a:folHlink>
      <a:srgbClr val="D5A00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19376</TotalTime>
  <Words>2577</Words>
  <Application>Microsoft Office PowerPoint</Application>
  <PresentationFormat>Widescreen</PresentationFormat>
  <Paragraphs>273</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Cambria</vt:lpstr>
      <vt:lpstr>CharterITC-Regu</vt:lpstr>
      <vt:lpstr>CharterITC-ReguItal</vt:lpstr>
      <vt:lpstr>Droid Sans Fallback</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Chatham 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Cunningham</dc:creator>
  <cp:lastModifiedBy>dquiggin@chathamhouse.org</cp:lastModifiedBy>
  <cp:revision>1247</cp:revision>
  <cp:lastPrinted>2018-09-17T14:50:30Z</cp:lastPrinted>
  <dcterms:created xsi:type="dcterms:W3CDTF">2014-03-26T11:28:29Z</dcterms:created>
  <dcterms:modified xsi:type="dcterms:W3CDTF">2018-09-18T14:09:57Z</dcterms:modified>
</cp:coreProperties>
</file>