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87" r:id="rId33"/>
    <p:sldId id="288" r:id="rId34"/>
    <p:sldId id="289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42" y="0"/>
            <a:ext cx="294624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E2BC-AF06-470C-A1DC-446D72F824F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24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42" y="9429750"/>
            <a:ext cx="294624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67BF1-F46E-4761-BB4F-25FC3EA2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29C55-444B-4C77-B0B0-58D2C4C2FFAF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3F01-C4ED-4A3C-BB7B-CD0C70A6E9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4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2D7E-92F9-40DD-8798-82ECB8EC70C9}" type="datetime1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8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B4AD-A40B-4E3E-BBC5-FCE09BF17CE1}" type="datetime1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956F-3751-47F3-B472-25CCCDC50FC9}" type="datetime1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B344-2B8A-47E7-B562-55B13A7D87A3}" type="datetime1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9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E1C-9AF7-4247-9E81-9D2D54FD0F63}" type="datetime1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8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CF4-A59F-45BE-A838-9C2CBE3D4FD6}" type="datetime1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962-076B-47FF-AE6B-4BFACCA98BE1}" type="datetime1">
              <a:rPr lang="en-GB" smtClean="0"/>
              <a:t>07/09/2018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6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74EF-38C0-422A-8CFC-A7B9800206AE}" type="datetime1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E09-6EFF-423E-B816-A261898CAB1C}" type="datetime1">
              <a:rPr lang="en-GB" smtClean="0"/>
              <a:t>07/09/2018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2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BF57-7EF5-4F70-B118-37598B77BF8F}" type="datetime1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2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E41F-448F-4C4A-972E-B78E2A0074F2}" type="datetime1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D4D4-A590-4E3A-893B-25713941D942}" type="datetime1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5BFC-7F4F-42C0-9470-54F56FFC5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Causal Tree Estimation of Heterogeneous Household Response to Time-of-Use Electricity Pricing Schemes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3457"/>
            <a:ext cx="9144000" cy="1655762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Melvyn Weeks &amp; </a:t>
            </a:r>
            <a:r>
              <a:rPr lang="en-GB" dirty="0" err="1" smtClean="0"/>
              <a:t>Eoghan</a:t>
            </a:r>
            <a:r>
              <a:rPr lang="en-GB" dirty="0" smtClean="0"/>
              <a:t> O’Neill</a:t>
            </a:r>
          </a:p>
          <a:p>
            <a:endParaRPr lang="en-GB" dirty="0"/>
          </a:p>
          <a:p>
            <a:r>
              <a:rPr lang="en-GB" dirty="0" smtClean="0"/>
              <a:t>University of Cambridge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Causal Trees – </a:t>
            </a:r>
            <a:r>
              <a:rPr lang="en-GB" dirty="0" err="1" smtClean="0"/>
              <a:t>Athey</a:t>
            </a:r>
            <a:r>
              <a:rPr lang="en-GB" dirty="0" smtClean="0"/>
              <a:t> and </a:t>
            </a:r>
            <a:r>
              <a:rPr lang="en-GB" dirty="0" err="1" smtClean="0"/>
              <a:t>Imbens</a:t>
            </a:r>
            <a:r>
              <a:rPr lang="en-GB" dirty="0" smtClean="0"/>
              <a:t> (2016)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Adapt regression trees for the estimation of treatment effects.</a:t>
                </a:r>
              </a:p>
              <a:p>
                <a:r>
                  <a:rPr lang="en-GB" dirty="0" smtClean="0"/>
                  <a:t>Regression tree estimates are biased. Avoid this by using training data to construct the tree structure, and independent data to estimate leaf means. This is called </a:t>
                </a:r>
                <a:r>
                  <a:rPr lang="en-GB" i="1" dirty="0" smtClean="0"/>
                  <a:t>Honest estimation</a:t>
                </a:r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Leaf estimates are now differences in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GB" dirty="0" smtClean="0"/>
                  <a:t> .</a:t>
                </a:r>
              </a:p>
              <a:p>
                <a:r>
                  <a:rPr lang="en-GB" dirty="0" smtClean="0"/>
                  <a:t>The new splitting criterion take this into account and minimizes expected MSE: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𝑒𝑠𝑡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ℓ∈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𝑡𝑟𝑒𝑎𝑡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𝑐𝑜𝑛𝑡𝑟𝑜𝑙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𝑡𝑟</m:t>
                                          </m:r>
                                        </m:sup>
                                      </m:sSubSup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Forests and Causal Forests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partitions </a:t>
            </a:r>
            <a:r>
              <a:rPr lang="en-GB" dirty="0"/>
              <a:t>generated by trees can be sensitive to input data</a:t>
            </a:r>
            <a:r>
              <a:rPr lang="en-GB" dirty="0" smtClean="0"/>
              <a:t>.</a:t>
            </a:r>
          </a:p>
          <a:p>
            <a:r>
              <a:rPr lang="en-GB" dirty="0"/>
              <a:t>If we randomly partition the data and then fit two trees, then the </a:t>
            </a:r>
            <a:r>
              <a:rPr lang="en-GB" dirty="0" smtClean="0"/>
              <a:t>results can </a:t>
            </a:r>
            <a:r>
              <a:rPr lang="en-GB" dirty="0"/>
              <a:t>be quite different</a:t>
            </a:r>
            <a:r>
              <a:rPr lang="en-GB" dirty="0" smtClean="0"/>
              <a:t>.</a:t>
            </a:r>
          </a:p>
          <a:p>
            <a:r>
              <a:rPr lang="en-GB" dirty="0"/>
              <a:t>As a result single trees suffer from high variance and can </a:t>
            </a:r>
            <a:r>
              <a:rPr lang="en-GB" dirty="0" smtClean="0"/>
              <a:t>have relatively </a:t>
            </a:r>
            <a:r>
              <a:rPr lang="en-GB" dirty="0"/>
              <a:t>poor predictive accuracy</a:t>
            </a:r>
            <a:r>
              <a:rPr lang="en-GB" dirty="0" smtClean="0"/>
              <a:t>.</a:t>
            </a:r>
          </a:p>
          <a:p>
            <a:r>
              <a:rPr lang="en-GB" dirty="0"/>
              <a:t>In contrast, low variance methods (e.g. linear regression) will </a:t>
            </a:r>
            <a:r>
              <a:rPr lang="en-GB" dirty="0" smtClean="0"/>
              <a:t>yield similar </a:t>
            </a:r>
            <a:r>
              <a:rPr lang="en-GB" dirty="0"/>
              <a:t>results if applied repeatedly to distinct datasets</a:t>
            </a:r>
            <a:r>
              <a:rPr lang="en-GB" dirty="0" smtClean="0"/>
              <a:t>.</a:t>
            </a:r>
          </a:p>
          <a:p>
            <a:r>
              <a:rPr lang="en-GB" dirty="0"/>
              <a:t>Predictive performance can be substantially improved by </a:t>
            </a:r>
            <a:r>
              <a:rPr lang="en-GB" dirty="0" smtClean="0"/>
              <a:t>methods such </a:t>
            </a:r>
            <a:r>
              <a:rPr lang="en-GB" dirty="0"/>
              <a:t>as Bagging, Random Forests, and Boosting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Causal forests (Wager and </a:t>
            </a:r>
            <a:r>
              <a:rPr lang="en-GB" dirty="0" err="1" smtClean="0"/>
              <a:t>Athey</a:t>
            </a:r>
            <a:r>
              <a:rPr lang="en-GB" dirty="0" smtClean="0"/>
              <a:t> 2018) average over causal tree estimates. This gives Individual Treatment Effect Estimates.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TOU tariffs charge different prices for usage at different times of </a:t>
            </a:r>
            <a:r>
              <a:rPr lang="en-GB" dirty="0" smtClean="0"/>
              <a:t>day. Heterogeneity </a:t>
            </a:r>
            <a:r>
              <a:rPr lang="en-GB" dirty="0"/>
              <a:t>of household response is of interest to</a:t>
            </a:r>
            <a:r>
              <a:rPr lang="en-GB" dirty="0" smtClean="0"/>
              <a:t>:</a:t>
            </a:r>
          </a:p>
          <a:p>
            <a:pPr lvl="1"/>
            <a:r>
              <a:rPr lang="en-GB" b="1" dirty="0"/>
              <a:t>Retailers</a:t>
            </a:r>
            <a:r>
              <a:rPr lang="en-GB" dirty="0"/>
              <a:t>: Target consumers</a:t>
            </a:r>
            <a:r>
              <a:rPr lang="en-GB" dirty="0" smtClean="0"/>
              <a:t>.</a:t>
            </a:r>
          </a:p>
          <a:p>
            <a:pPr lvl="1"/>
            <a:r>
              <a:rPr lang="en-GB" b="1" dirty="0"/>
              <a:t>Network operators</a:t>
            </a:r>
            <a:r>
              <a:rPr lang="en-GB" dirty="0"/>
              <a:t>: Constraint management</a:t>
            </a:r>
            <a:r>
              <a:rPr lang="en-GB" dirty="0" smtClean="0"/>
              <a:t>.</a:t>
            </a:r>
          </a:p>
          <a:p>
            <a:pPr lvl="1"/>
            <a:r>
              <a:rPr lang="en-GB" b="1" dirty="0"/>
              <a:t>Regulators</a:t>
            </a:r>
            <a:r>
              <a:rPr lang="en-GB" dirty="0"/>
              <a:t>: Evidence and reasons for differing </a:t>
            </a:r>
            <a:r>
              <a:rPr lang="en-GB" dirty="0" smtClean="0"/>
              <a:t>responses for different groups, particularly vulnerable and low-income customers.</a:t>
            </a:r>
          </a:p>
          <a:p>
            <a:r>
              <a:rPr lang="en-GB" dirty="0"/>
              <a:t>Regulators may be interested in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Heterogeneity of reduction in consumption or bills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Describing the households with the largest and smallest </a:t>
            </a:r>
            <a:r>
              <a:rPr lang="en-GB" dirty="0" smtClean="0"/>
              <a:t>estimated demand </a:t>
            </a:r>
            <a:r>
              <a:rPr lang="en-GB" dirty="0"/>
              <a:t>response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Which variables are most useful for predicting demand response</a:t>
            </a:r>
            <a:r>
              <a:rPr lang="en-GB" dirty="0" smtClean="0"/>
              <a:t>?</a:t>
            </a:r>
          </a:p>
          <a:p>
            <a:r>
              <a:rPr lang="en-GB" dirty="0"/>
              <a:t>Practical applications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Using trial data to predict heterogeneous demand </a:t>
            </a:r>
            <a:r>
              <a:rPr lang="en-GB" dirty="0" smtClean="0"/>
              <a:t>response </a:t>
            </a:r>
            <a:r>
              <a:rPr lang="en-GB" dirty="0"/>
              <a:t>in </a:t>
            </a:r>
            <a:r>
              <a:rPr lang="en-GB" dirty="0" smtClean="0"/>
              <a:t>a larger </a:t>
            </a:r>
            <a:r>
              <a:rPr lang="en-GB" dirty="0"/>
              <a:t>population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Targeting and approval of new pricing schemes or demand stimuli.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Characterizing consumers impacted the most by a new </a:t>
            </a:r>
            <a:r>
              <a:rPr lang="en-GB" dirty="0" smtClean="0"/>
              <a:t>pricing scheme:</a:t>
            </a:r>
          </a:p>
          <a:p>
            <a:pPr lvl="1"/>
            <a:r>
              <a:rPr lang="en-GB" dirty="0"/>
              <a:t>Consider most responsive leaves in a tree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Describe association between predicted effects and </a:t>
            </a:r>
            <a:r>
              <a:rPr lang="en-GB" dirty="0" smtClean="0"/>
              <a:t>variables indicating vulnerability</a:t>
            </a:r>
          </a:p>
          <a:p>
            <a:r>
              <a:rPr lang="en-GB" dirty="0"/>
              <a:t>If we have a vulnerability variable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Consider the predicted responses for vulnerable households, </a:t>
            </a:r>
            <a:r>
              <a:rPr lang="en-GB" dirty="0" smtClean="0"/>
              <a:t>and for </a:t>
            </a:r>
            <a:r>
              <a:rPr lang="en-GB" dirty="0"/>
              <a:t>other households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Consider the proportion of vulnerable households in </a:t>
            </a:r>
            <a:r>
              <a:rPr lang="en-GB" dirty="0" smtClean="0"/>
              <a:t>different groups</a:t>
            </a:r>
            <a:r>
              <a:rPr lang="en-GB" dirty="0"/>
              <a:t>. e.g. leaves of a tree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Consider proportion of vulnerable households in the quartiles </a:t>
            </a:r>
            <a:r>
              <a:rPr lang="en-GB" dirty="0" smtClean="0"/>
              <a:t>of households </a:t>
            </a:r>
            <a:r>
              <a:rPr lang="en-GB" dirty="0"/>
              <a:t>predicted to be most and least responsive.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Electricity Smart Metering Customer Behavioural Trial </a:t>
            </a:r>
            <a:r>
              <a:rPr lang="en-GB" dirty="0" smtClean="0"/>
              <a:t>was conducted </a:t>
            </a:r>
            <a:r>
              <a:rPr lang="en-GB" dirty="0"/>
              <a:t>by the Irish Commission for Energy Regulation (CER</a:t>
            </a:r>
            <a:r>
              <a:rPr lang="en-GB" dirty="0" smtClean="0"/>
              <a:t>). The </a:t>
            </a:r>
            <a:r>
              <a:rPr lang="en-GB" dirty="0"/>
              <a:t>CER note that this is “one of the largest and most </a:t>
            </a:r>
            <a:r>
              <a:rPr lang="en-GB" dirty="0" smtClean="0"/>
              <a:t>statistically robust </a:t>
            </a:r>
            <a:r>
              <a:rPr lang="en-GB" dirty="0"/>
              <a:t>smart metering behavioural trials conducted </a:t>
            </a:r>
            <a:r>
              <a:rPr lang="en-GB" dirty="0" smtClean="0"/>
              <a:t>internationally to </a:t>
            </a:r>
            <a:r>
              <a:rPr lang="en-GB" dirty="0"/>
              <a:t>date</a:t>
            </a:r>
            <a:r>
              <a:rPr lang="en-GB" dirty="0" smtClean="0"/>
              <a:t>”.</a:t>
            </a:r>
          </a:p>
          <a:p>
            <a:r>
              <a:rPr lang="en-GB" dirty="0"/>
              <a:t>The dataset consists of half hourly residential electricity </a:t>
            </a:r>
            <a:r>
              <a:rPr lang="en-GB" dirty="0" smtClean="0"/>
              <a:t>demand observations </a:t>
            </a:r>
            <a:r>
              <a:rPr lang="en-GB" dirty="0"/>
              <a:t>for 4225 households over 536 days</a:t>
            </a:r>
            <a:r>
              <a:rPr lang="en-GB" dirty="0" smtClean="0"/>
              <a:t>.</a:t>
            </a:r>
          </a:p>
          <a:p>
            <a:r>
              <a:rPr lang="en-GB" dirty="0"/>
              <a:t>Benchmark period: 14th July 2009 to 31st December 2009</a:t>
            </a:r>
            <a:r>
              <a:rPr lang="en-GB" dirty="0" smtClean="0"/>
              <a:t>.</a:t>
            </a:r>
          </a:p>
          <a:p>
            <a:r>
              <a:rPr lang="en-GB" dirty="0"/>
              <a:t>Trial period: 1st January 2010 to 31st December 2010</a:t>
            </a:r>
            <a:r>
              <a:rPr lang="en-GB" dirty="0" smtClean="0"/>
              <a:t>.</a:t>
            </a:r>
          </a:p>
          <a:p>
            <a:r>
              <a:rPr lang="en-GB" dirty="0"/>
              <a:t>We focus on the TOU group C (below), combined with an </a:t>
            </a:r>
            <a:r>
              <a:rPr lang="en-GB" dirty="0" smtClean="0"/>
              <a:t>In-Home Display </a:t>
            </a:r>
            <a:r>
              <a:rPr lang="en-GB" dirty="0"/>
              <a:t>(IHD</a:t>
            </a:r>
            <a:r>
              <a:rPr lang="en-GB" dirty="0" smtClean="0"/>
              <a:t>). </a:t>
            </a:r>
            <a:r>
              <a:rPr lang="en-GB" dirty="0"/>
              <a:t>This group and the control group contain 1001 households in total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575" y="1378836"/>
            <a:ext cx="9374587" cy="52081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6" y="381663"/>
            <a:ext cx="11161548" cy="62008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3" y="98797"/>
            <a:ext cx="9462051" cy="6657937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9" y="43100"/>
            <a:ext cx="9674457" cy="6814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Forest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Random Forest uses the averages of the predictions from a </a:t>
            </a:r>
            <a:r>
              <a:rPr lang="en-GB" dirty="0" smtClean="0"/>
              <a:t>large number </a:t>
            </a:r>
            <a:r>
              <a:rPr lang="en-GB" dirty="0"/>
              <a:t>of trees</a:t>
            </a:r>
            <a:r>
              <a:rPr lang="en-GB" dirty="0" smtClean="0"/>
              <a:t>.</a:t>
            </a:r>
          </a:p>
          <a:p>
            <a:r>
              <a:rPr lang="en-GB" dirty="0"/>
              <a:t>This gives individual-specific predictions</a:t>
            </a:r>
            <a:r>
              <a:rPr lang="en-GB" dirty="0" smtClean="0"/>
              <a:t>.</a:t>
            </a:r>
          </a:p>
          <a:p>
            <a:r>
              <a:rPr lang="en-GB" dirty="0"/>
              <a:t>We arrange the data into quartiles of predicted effects, then </a:t>
            </a:r>
            <a:r>
              <a:rPr lang="en-GB" dirty="0" smtClean="0"/>
              <a:t>present </a:t>
            </a:r>
            <a:r>
              <a:rPr lang="en-GB" dirty="0"/>
              <a:t>pre-trial averages of covariates by quartile.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Description of Machine Learning methods</a:t>
            </a:r>
          </a:p>
          <a:p>
            <a:r>
              <a:rPr lang="en-GB" dirty="0" smtClean="0"/>
              <a:t>Heterogeneity of Demand Response to TOU Pricing</a:t>
            </a:r>
          </a:p>
          <a:p>
            <a:r>
              <a:rPr lang="en-GB" dirty="0" smtClean="0"/>
              <a:t>Data</a:t>
            </a:r>
          </a:p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Pre-trial electricity consumption by quartiles of estimated Treatment Effects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29720"/>
            <a:ext cx="11435372" cy="41355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variables by quartiles of estimated TEs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7" y="1361163"/>
            <a:ext cx="10840963" cy="53442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02" y="60096"/>
            <a:ext cx="6742707" cy="674270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9" y="174927"/>
            <a:ext cx="11893561" cy="66075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Importance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find which variables have splits that lead to the greatest improvement in the splitting criterion, or we can count the number of splits on different variables.</a:t>
            </a:r>
          </a:p>
          <a:p>
            <a:r>
              <a:rPr lang="en-GB" dirty="0" smtClean="0"/>
              <a:t>There is a bias towards continuous variables and variables with more categories, which we address with a permutation-based test.</a:t>
            </a:r>
          </a:p>
          <a:p>
            <a:r>
              <a:rPr lang="en-GB" dirty="0" smtClean="0"/>
              <a:t>The causal forest prefers peak hour consumption information to survey information or other consumption information.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Applications to energy </a:t>
            </a:r>
            <a:r>
              <a:rPr lang="en-GB" dirty="0" smtClean="0"/>
              <a:t>demand</a:t>
            </a:r>
          </a:p>
          <a:p>
            <a:pPr lvl="1"/>
            <a:r>
              <a:rPr lang="en-GB" dirty="0"/>
              <a:t>Vulnerable </a:t>
            </a:r>
            <a:r>
              <a:rPr lang="en-GB" dirty="0" smtClean="0"/>
              <a:t>customers</a:t>
            </a:r>
          </a:p>
          <a:p>
            <a:pPr lvl="1"/>
            <a:r>
              <a:rPr lang="en-GB" dirty="0"/>
              <a:t>Usefulness of survey information and past </a:t>
            </a:r>
            <a:r>
              <a:rPr lang="en-GB" dirty="0" smtClean="0"/>
              <a:t>consumption information</a:t>
            </a:r>
          </a:p>
          <a:p>
            <a:pPr lvl="1"/>
            <a:r>
              <a:rPr lang="en-GB" dirty="0"/>
              <a:t>Prediction and </a:t>
            </a:r>
            <a:r>
              <a:rPr lang="en-GB" dirty="0" smtClean="0"/>
              <a:t>targeting</a:t>
            </a:r>
          </a:p>
          <a:p>
            <a:pPr lvl="1"/>
            <a:endParaRPr lang="en-GB" dirty="0" smtClean="0"/>
          </a:p>
          <a:p>
            <a:r>
              <a:rPr lang="en-GB" dirty="0"/>
              <a:t>Methodological </a:t>
            </a:r>
            <a:r>
              <a:rPr lang="en-GB" dirty="0" smtClean="0"/>
              <a:t>Contributions</a:t>
            </a:r>
          </a:p>
          <a:p>
            <a:pPr lvl="1"/>
            <a:r>
              <a:rPr lang="en-GB" dirty="0" smtClean="0"/>
              <a:t>Interested in interactions between covariates, which are clear for a single tree, but more difficult to describe for a forest. There is a limited literature on interaction importance.</a:t>
            </a:r>
          </a:p>
          <a:p>
            <a:pPr lvl="1"/>
            <a:r>
              <a:rPr lang="en-GB" dirty="0" smtClean="0"/>
              <a:t>Describe </a:t>
            </a:r>
            <a:r>
              <a:rPr lang="en-GB" dirty="0" err="1" smtClean="0"/>
              <a:t>jointness</a:t>
            </a:r>
            <a:r>
              <a:rPr lang="en-GB" dirty="0" smtClean="0"/>
              <a:t> of variables using Bayesian Model Averaging.</a:t>
            </a:r>
          </a:p>
          <a:p>
            <a:pPr lvl="1"/>
            <a:r>
              <a:rPr lang="en-GB" dirty="0" smtClean="0"/>
              <a:t>Combine Bayesian Causal Forests and Bayesian Model Averaging.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epo21@cam.ac.uk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Importance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For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dirty="0" smtClean="0"/>
                  <a:t> , consider improvements in the splitting criterion for splits that use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dirty="0" smtClean="0"/>
                  <a:t>. For tree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,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internal nodes, the importance of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dirty="0" smtClean="0"/>
                  <a:t> in tree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=ℓ)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 overall importance for a forest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 smtClean="0"/>
                  <a:t> trees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ℐ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Importance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An alternative importance measure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𝑖𝑚𝑝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𝑎𝑙𝑙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𝑡𝑟𝑒𝑒𝑠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𝑛𝑢𝑚𝑏𝑒𝑟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𝑑𝑒𝑝𝑡h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𝑠𝑝𝑙𝑖𝑡𝑠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𝑜𝑛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𝑎𝑙𝑙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𝑡𝑟𝑒𝑒𝑠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𝑡𝑜𝑡𝑎𝑙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𝑛𝑢𝑚𝑏𝑒𝑟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𝑑𝑒𝑝𝑡h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𝑠𝑝𝑙𝑖𝑡𝑠</m:t>
                                          </m:r>
                                        </m:e>
                                      </m:nary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can use a permutation importance test by permuting the dependent variable and fitting more causal forests to obtain null distributions of the importance measures (see </a:t>
                </a:r>
                <a:r>
                  <a:rPr lang="en-GB" dirty="0" err="1" smtClean="0"/>
                  <a:t>Altmann</a:t>
                </a:r>
                <a:r>
                  <a:rPr lang="en-GB" dirty="0" smtClean="0"/>
                  <a:t> et al. 2010, </a:t>
                </a:r>
                <a:r>
                  <a:rPr lang="en-GB" dirty="0" err="1" smtClean="0"/>
                  <a:t>Bleich</a:t>
                </a:r>
                <a:r>
                  <a:rPr lang="en-GB" dirty="0" smtClean="0"/>
                  <a:t> et al. 2014).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29</a:t>
            </a:fld>
            <a:endParaRPr lang="en-GB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849086"/>
            <a:ext cx="7527333" cy="5872388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85132"/>
            <a:ext cx="7393577" cy="4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consider the problem of both understanding and predicting demand response following a policy intervention.</a:t>
            </a:r>
          </a:p>
          <a:p>
            <a:r>
              <a:rPr lang="en-GB" dirty="0" smtClean="0"/>
              <a:t>Application: demand response and time-of-use electricity prices.</a:t>
            </a:r>
          </a:p>
          <a:p>
            <a:r>
              <a:rPr lang="en-GB" dirty="0" smtClean="0"/>
              <a:t>We anticipate that the extent of the response will vary in an unknown way across households.</a:t>
            </a:r>
          </a:p>
          <a:p>
            <a:r>
              <a:rPr lang="en-GB" dirty="0" smtClean="0"/>
              <a:t>We apply a machine learning (ML) method, known as causal trees.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30</a:t>
            </a:fld>
            <a:endParaRPr lang="en-GB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85132"/>
            <a:ext cx="7393577" cy="430485"/>
          </a:xfrm>
          <a:prstGeom prst="rect">
            <a:avLst/>
          </a:prstGeom>
        </p:spPr>
      </p:pic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864529"/>
            <a:ext cx="7210697" cy="5871415"/>
          </a:xfrm>
        </p:spPr>
      </p:pic>
    </p:spTree>
    <p:extLst>
      <p:ext uri="{BB962C8B-B14F-4D97-AF65-F5344CB8AC3E}">
        <p14:creationId xmlns:p14="http://schemas.microsoft.com/office/powerpoint/2010/main" val="37219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" y="251265"/>
            <a:ext cx="11646374" cy="64702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2" y="52146"/>
            <a:ext cx="6702950" cy="6702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" y="1302479"/>
            <a:ext cx="10100596" cy="5494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baseball player (log) salary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6" y="131248"/>
            <a:ext cx="9589273" cy="65859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regulator would like to </a:t>
            </a:r>
            <a:r>
              <a:rPr lang="en-GB" dirty="0" smtClean="0"/>
              <a:t>know what variables can be used to predict </a:t>
            </a:r>
            <a:r>
              <a:rPr lang="en-GB" dirty="0"/>
              <a:t>household </a:t>
            </a:r>
            <a:r>
              <a:rPr lang="en-GB" dirty="0" smtClean="0"/>
              <a:t>demand response </a:t>
            </a:r>
            <a:r>
              <a:rPr lang="en-GB" dirty="0"/>
              <a:t>to energy policies</a:t>
            </a:r>
            <a:r>
              <a:rPr lang="en-GB" dirty="0" smtClean="0"/>
              <a:t>.</a:t>
            </a:r>
          </a:p>
          <a:p>
            <a:r>
              <a:rPr lang="en-GB" dirty="0"/>
              <a:t>This is a difficult problem to address</a:t>
            </a:r>
            <a:r>
              <a:rPr lang="en-GB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Additive versus Multiplicative </a:t>
            </a:r>
            <a:r>
              <a:rPr lang="en-GB" b="1" dirty="0" smtClean="0"/>
              <a:t>effects</a:t>
            </a:r>
          </a:p>
          <a:p>
            <a:pPr lvl="1"/>
            <a:r>
              <a:rPr lang="en-GB" b="1" dirty="0"/>
              <a:t>M</a:t>
            </a:r>
            <a:r>
              <a:rPr lang="en-GB" b="1" dirty="0" smtClean="0"/>
              <a:t>any of these variables should be considered in a multiplicative fashion.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Customer-Led </a:t>
            </a:r>
            <a:r>
              <a:rPr lang="en-GB" dirty="0" smtClean="0"/>
              <a:t>Network Revolution </a:t>
            </a:r>
            <a:r>
              <a:rPr lang="en-GB" dirty="0"/>
              <a:t>project </a:t>
            </a:r>
            <a:r>
              <a:rPr lang="en-GB" dirty="0" smtClean="0"/>
              <a:t>noted</a:t>
            </a:r>
          </a:p>
          <a:p>
            <a:pPr marL="914400" lvl="2" indent="0">
              <a:buNone/>
            </a:pPr>
            <a:r>
              <a:rPr lang="en-GB" dirty="0">
                <a:solidFill>
                  <a:schemeClr val="accent5"/>
                </a:solidFill>
              </a:rPr>
              <a:t>.. a surprisingly consistent average demand profile across </a:t>
            </a:r>
            <a:r>
              <a:rPr lang="en-GB" dirty="0" smtClean="0">
                <a:solidFill>
                  <a:schemeClr val="accent5"/>
                </a:solidFill>
              </a:rPr>
              <a:t>the different </a:t>
            </a:r>
            <a:r>
              <a:rPr lang="en-GB" dirty="0">
                <a:solidFill>
                  <a:schemeClr val="accent5"/>
                </a:solidFill>
              </a:rPr>
              <a:t>demographic groups, with much higher </a:t>
            </a:r>
            <a:r>
              <a:rPr lang="en-GB" dirty="0" smtClean="0">
                <a:solidFill>
                  <a:schemeClr val="accent5"/>
                </a:solidFill>
              </a:rPr>
              <a:t>variability within </a:t>
            </a:r>
            <a:r>
              <a:rPr lang="en-GB" dirty="0">
                <a:solidFill>
                  <a:schemeClr val="accent5"/>
                </a:solidFill>
              </a:rPr>
              <a:t>groups than between them. This high variability is </a:t>
            </a:r>
            <a:r>
              <a:rPr lang="en-GB" dirty="0" smtClean="0">
                <a:solidFill>
                  <a:schemeClr val="accent5"/>
                </a:solidFill>
              </a:rPr>
              <a:t>seen both </a:t>
            </a:r>
            <a:r>
              <a:rPr lang="en-GB" dirty="0">
                <a:solidFill>
                  <a:schemeClr val="accent5"/>
                </a:solidFill>
              </a:rPr>
              <a:t>in total consumption and in peak demand.</a:t>
            </a:r>
            <a:endParaRPr lang="en-GB" b="1" dirty="0" smtClean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Multiplicity</a:t>
            </a:r>
          </a:p>
          <a:p>
            <a:pPr lvl="1"/>
            <a:r>
              <a:rPr lang="en-GB" dirty="0" smtClean="0"/>
              <a:t>Post hoc </a:t>
            </a:r>
            <a:r>
              <a:rPr lang="en-GB" dirty="0"/>
              <a:t>analysis, looking for patterns in the data that were </a:t>
            </a:r>
            <a:r>
              <a:rPr lang="en-GB" dirty="0" smtClean="0"/>
              <a:t>not specified </a:t>
            </a:r>
            <a:r>
              <a:rPr lang="en-GB" dirty="0"/>
              <a:t>a priori, </a:t>
            </a:r>
            <a:r>
              <a:rPr lang="en-GB" dirty="0" smtClean="0"/>
              <a:t>leads to </a:t>
            </a:r>
            <a:r>
              <a:rPr lang="en-GB" dirty="0"/>
              <a:t>the well known multiple testing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Lower Carbon London trial, and a literature review by Frontier Economics and Sustainability First, have noted the lack of evidence relating to differing responses of low-income and vulnerable customers.</a:t>
            </a:r>
          </a:p>
          <a:p>
            <a:r>
              <a:rPr lang="en-GB" dirty="0"/>
              <a:t>Few studies explore heterogeneity of demand response </a:t>
            </a:r>
            <a:r>
              <a:rPr lang="en-GB" dirty="0" smtClean="0"/>
              <a:t>across aspects </a:t>
            </a:r>
            <a:r>
              <a:rPr lang="en-GB" dirty="0"/>
              <a:t>of past usage</a:t>
            </a:r>
            <a:r>
              <a:rPr lang="en-GB" dirty="0" smtClean="0"/>
              <a:t>.</a:t>
            </a:r>
          </a:p>
          <a:p>
            <a:r>
              <a:rPr lang="en-GB" dirty="0"/>
              <a:t>The CSE produced a report for </a:t>
            </a:r>
            <a:r>
              <a:rPr lang="en-GB" dirty="0" err="1"/>
              <a:t>Ofgem</a:t>
            </a:r>
            <a:r>
              <a:rPr lang="en-GB" dirty="0"/>
              <a:t> on the “hardest hit”. </a:t>
            </a:r>
            <a:r>
              <a:rPr lang="en-GB" dirty="0" smtClean="0"/>
              <a:t>The report </a:t>
            </a:r>
            <a:r>
              <a:rPr lang="en-GB" dirty="0"/>
              <a:t>uses estimates from the DIMPSA model of </a:t>
            </a:r>
            <a:r>
              <a:rPr lang="en-GB" dirty="0" smtClean="0"/>
              <a:t>whether consumers </a:t>
            </a:r>
            <a:r>
              <a:rPr lang="en-GB" dirty="0"/>
              <a:t>are better off, worse off, or have a marginal impact </a:t>
            </a:r>
            <a:r>
              <a:rPr lang="en-GB" dirty="0" smtClean="0"/>
              <a:t>as a </a:t>
            </a:r>
            <a:r>
              <a:rPr lang="en-GB" dirty="0"/>
              <a:t>result of energy </a:t>
            </a:r>
            <a:r>
              <a:rPr lang="en-GB" dirty="0" smtClean="0"/>
              <a:t>policies. A </a:t>
            </a:r>
            <a:r>
              <a:rPr lang="en-GB" dirty="0"/>
              <a:t>tree-based method finds covariates that characterise </a:t>
            </a:r>
            <a:r>
              <a:rPr lang="en-GB" dirty="0" smtClean="0"/>
              <a:t>groups predicted </a:t>
            </a:r>
            <a:r>
              <a:rPr lang="en-GB" dirty="0"/>
              <a:t>to be worse off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Prest</a:t>
            </a:r>
            <a:r>
              <a:rPr lang="en-GB" dirty="0" smtClean="0"/>
              <a:t> (2017), </a:t>
            </a:r>
            <a:r>
              <a:rPr lang="en-GB" dirty="0" err="1" smtClean="0"/>
              <a:t>Balandat</a:t>
            </a:r>
            <a:r>
              <a:rPr lang="en-GB" dirty="0" smtClean="0"/>
              <a:t> (2016), Zhou et al. (2017) use machine learning methods to estimate household demand response.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Overview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Econometrics: Focus on obtaining unbiased estimates of parameters of interest.</a:t>
                </a:r>
              </a:p>
              <a:p>
                <a:r>
                  <a:rPr lang="en-GB" dirty="0" smtClean="0"/>
                  <a:t>ML: Minimize out of sample Mean Squared Error of predictions.</a:t>
                </a:r>
              </a:p>
              <a:p>
                <a:pPr lvl="1"/>
                <a:r>
                  <a:rPr lang="en-GB" dirty="0" smtClean="0"/>
                  <a:t>Data is divided into training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GB" dirty="0" smtClean="0"/>
                  <a:t> and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pPr lvl="1"/>
                <a:r>
                  <a:rPr lang="en-GB" dirty="0" smtClean="0"/>
                  <a:t>Selection and estimation is carried out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GB" dirty="0" smtClean="0"/>
                  <a:t>, with the goal of minimizing MSE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𝑡𝑒</m:t>
                        </m:r>
                      </m:sup>
                    </m:sSup>
                  </m:oMath>
                </a14:m>
                <a:r>
                  <a:rPr lang="en-GB" dirty="0" smtClean="0"/>
                  <a:t>. </a:t>
                </a:r>
              </a:p>
              <a:p>
                <a:pPr lvl="1"/>
                <a:r>
                  <a:rPr lang="en-GB" dirty="0" smtClean="0"/>
                  <a:t>There are methods for avoiding overfitting. As complexity increases, bias is reduced, but eventually variance increases, and test error can increase.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Trees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Regression trees are a non-parametric method that can be summarized </a:t>
                </a:r>
                <a:r>
                  <a:rPr lang="en-GB" dirty="0"/>
                  <a:t>by two steps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Divide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𝕏</m:t>
                    </m:r>
                  </m:oMath>
                </a14:m>
                <a:r>
                  <a:rPr lang="en-GB" dirty="0" smtClean="0"/>
                  <a:t> , the set of possible vales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/>
                  <a:t> ,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 smtClean="0"/>
                  <a:t> distinct and non-overlapping regions,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dirty="0" smtClean="0"/>
                  <a:t> .</a:t>
                </a:r>
              </a:p>
              <a:p>
                <a:pPr lvl="1"/>
                <a:r>
                  <a:rPr lang="en-GB" dirty="0" smtClean="0"/>
                  <a:t>For each individual with a vector of covariate observations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, the prediction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GB" dirty="0" smtClean="0"/>
                  <a:t> , i.e. the mean outcome for the training observations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.</a:t>
                </a:r>
              </a:p>
              <a:p>
                <a:pPr lvl="1"/>
                <a:r>
                  <a:rPr lang="en-GB" dirty="0" smtClean="0"/>
                  <a:t>Objective: Model Selection</a:t>
                </a:r>
              </a:p>
              <a:p>
                <a:pPr lvl="2"/>
                <a:r>
                  <a:rPr lang="en-GB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dirty="0" smtClean="0"/>
                  <a:t>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GB" dirty="0" smtClean="0"/>
                  <a:t> , where we are interested in predicting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in test data.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dirty="0" smtClean="0"/>
                  <a:t> are found by recursive binary splitting. A greedy algorithm begins at the top of the tree and sequentially splits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𝕏</m:t>
                    </m:r>
                  </m:oMath>
                </a14:m>
                <a:r>
                  <a:rPr lang="en-GB" dirty="0" smtClean="0"/>
                  <a:t> .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638" b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433" y="317417"/>
            <a:ext cx="9913219" cy="63723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Cross-validation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Model selection and estimation often requires a choice of a tuning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to </a:t>
                </a:r>
                <a:r>
                  <a:rPr lang="en-GB" dirty="0"/>
                  <a:t>avoid </a:t>
                </a:r>
                <a:r>
                  <a:rPr lang="en-GB" dirty="0" smtClean="0"/>
                  <a:t>overfitting. Add a </a:t>
                </a:r>
                <a:r>
                  <a:rPr lang="en-GB" dirty="0"/>
                  <a:t>penalty term to our MSE splitting </a:t>
                </a:r>
                <a:r>
                  <a:rPr lang="en-GB" dirty="0" smtClean="0"/>
                  <a:t>criterion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can be chosen by cross validation. The training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GB" dirty="0" smtClean="0"/>
                  <a:t> is divided into a training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GB" dirty="0" smtClean="0"/>
                  <a:t> and a validation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𝑐𝑣</m:t>
                        </m:r>
                      </m:sup>
                    </m:sSup>
                  </m:oMath>
                </a14:m>
                <a:r>
                  <a:rPr lang="en-GB" dirty="0" smtClean="0"/>
                  <a:t> . Model selection and estimation can be carried out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r>
                  <a:rPr lang="en-GB" dirty="0" smtClean="0"/>
                  <a:t> for different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Choose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that minimizes MSE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𝑐𝑣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BFC-7F4F-42C0-9470-54F56FFC5A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1210</Words>
  <Application>Microsoft Office PowerPoint</Application>
  <PresentationFormat>Widescreen</PresentationFormat>
  <Paragraphs>152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Causal Tree Estimation of Heterogeneous Household Response to Time-of-Use Electricity Pricing Schemes</vt:lpstr>
      <vt:lpstr>Outline</vt:lpstr>
      <vt:lpstr>Introduction</vt:lpstr>
      <vt:lpstr>Introduction</vt:lpstr>
      <vt:lpstr>Literature Review</vt:lpstr>
      <vt:lpstr>ML Overview</vt:lpstr>
      <vt:lpstr>Regression Trees</vt:lpstr>
      <vt:lpstr>PowerPoint Presentation</vt:lpstr>
      <vt:lpstr>Cross-validation</vt:lpstr>
      <vt:lpstr>Causal Trees – Athey and Imbens (2016)</vt:lpstr>
      <vt:lpstr>Random Forests and Causal Forests</vt:lpstr>
      <vt:lpstr>Context and Motivation</vt:lpstr>
      <vt:lpstr>Consumer Vulnerability</vt:lpstr>
      <vt:lpstr>Data</vt:lpstr>
      <vt:lpstr>Treatments</vt:lpstr>
      <vt:lpstr>PowerPoint Presentation</vt:lpstr>
      <vt:lpstr>PowerPoint Presentation</vt:lpstr>
      <vt:lpstr>PowerPoint Presentation</vt:lpstr>
      <vt:lpstr>Presenting Forest Output</vt:lpstr>
      <vt:lpstr>Pre-trial electricity consumption by quartiles of estimated Treatment Effects </vt:lpstr>
      <vt:lpstr>Survey variables by quartiles of estimated TEs</vt:lpstr>
      <vt:lpstr>PowerPoint Presentation</vt:lpstr>
      <vt:lpstr>PowerPoint Presentation</vt:lpstr>
      <vt:lpstr>Variable Importance Results</vt:lpstr>
      <vt:lpstr>Future Work</vt:lpstr>
      <vt:lpstr>Thank you</vt:lpstr>
      <vt:lpstr>Variable Importance</vt:lpstr>
      <vt:lpstr>Variable Importance</vt:lpstr>
      <vt:lpstr>PowerPoint Presentation</vt:lpstr>
      <vt:lpstr>PowerPoint Presentation</vt:lpstr>
      <vt:lpstr>PowerPoint Presentation</vt:lpstr>
      <vt:lpstr>PowerPoint Presentation</vt:lpstr>
      <vt:lpstr>Predicting baseball player (log) salary data.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Tree Estimation of Heterogeneous Household Response to Time-of-Use Electricity Pricing Schemes</dc:title>
  <dc:creator>epo21</dc:creator>
  <cp:lastModifiedBy>epo21</cp:lastModifiedBy>
  <cp:revision>36</cp:revision>
  <cp:lastPrinted>2018-09-07T10:53:23Z</cp:lastPrinted>
  <dcterms:created xsi:type="dcterms:W3CDTF">2018-09-06T13:12:37Z</dcterms:created>
  <dcterms:modified xsi:type="dcterms:W3CDTF">2018-09-10T13:18:32Z</dcterms:modified>
</cp:coreProperties>
</file>