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1" r:id="rId4"/>
    <p:sldId id="263" r:id="rId5"/>
    <p:sldId id="264" r:id="rId6"/>
    <p:sldId id="265" r:id="rId7"/>
    <p:sldId id="286" r:id="rId8"/>
    <p:sldId id="28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7" r:id="rId28"/>
    <p:sldId id="288" r:id="rId29"/>
    <p:sldId id="28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6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7" autoAdjust="0"/>
  </p:normalViewPr>
  <p:slideViewPr>
    <p:cSldViewPr snapToGrid="0" showGuides="1">
      <p:cViewPr>
        <p:scale>
          <a:sx n="120" d="100"/>
          <a:sy n="120" d="100"/>
        </p:scale>
        <p:origin x="606" y="696"/>
      </p:cViewPr>
      <p:guideLst>
        <p:guide orient="horz"/>
        <p:guide pos="56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02"/>
    </p:cViewPr>
  </p:sorter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5011" y="4343400"/>
            <a:ext cx="6083166" cy="3895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59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436562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656000"/>
          <a:lstStyle>
            <a:lvl1pPr marL="0" indent="0" algn="ctr">
              <a:buNone/>
              <a:defRPr sz="1050" b="0" baseline="0"/>
            </a:lvl1pPr>
          </a:lstStyle>
          <a:p>
            <a:r>
              <a:rPr lang="en-GB" smtClean="0"/>
              <a:t>INSERT IMAGE HERE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147" y="2250000"/>
            <a:ext cx="4827548" cy="1618378"/>
          </a:xfrm>
        </p:spPr>
        <p:txBody>
          <a:bodyPr/>
          <a:lstStyle>
            <a:lvl1pPr algn="l">
              <a:lnSpc>
                <a:spcPts val="35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937" y="3866400"/>
            <a:ext cx="6374065" cy="480929"/>
          </a:xfrm>
        </p:spPr>
        <p:txBody>
          <a:bodyPr/>
          <a:lstStyle>
            <a:lvl1pPr marL="0" indent="0" algn="l">
              <a:buNone/>
              <a:defRPr sz="1800" spc="-6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67" y="4513721"/>
            <a:ext cx="1681340" cy="448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4551903"/>
            <a:ext cx="1744687" cy="3303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069393" y="4436347"/>
            <a:ext cx="0" cy="56773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31" y="4542201"/>
            <a:ext cx="408948" cy="340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88" y="4605649"/>
            <a:ext cx="937611" cy="225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706" y="4613393"/>
            <a:ext cx="714501" cy="20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66" y="4539837"/>
            <a:ext cx="960722" cy="3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184033"/>
            <a:ext cx="4310062" cy="3715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869399"/>
            <a:ext cx="4176712" cy="3193666"/>
          </a:xfrm>
        </p:spPr>
        <p:txBody>
          <a:bodyPr/>
          <a:lstStyle>
            <a:lvl1pPr marL="0" indent="0">
              <a:spcBef>
                <a:spcPts val="850"/>
              </a:spcBef>
              <a:buNone/>
              <a:defRPr b="0">
                <a:latin typeface="+mn-lt"/>
              </a:defRPr>
            </a:lvl1pPr>
            <a:lvl2pPr marL="514350" indent="0">
              <a:buNone/>
              <a:defRPr b="0">
                <a:latin typeface="+mn-lt"/>
              </a:defRPr>
            </a:lvl2pPr>
            <a:lvl3pPr marL="779462" indent="0">
              <a:buNone/>
              <a:defRPr b="0">
                <a:latin typeface="+mn-lt"/>
              </a:defRPr>
            </a:lvl3pPr>
            <a:lvl4pPr marL="1004888" indent="0">
              <a:buNone/>
              <a:defRPr b="0">
                <a:latin typeface="+mn-lt"/>
              </a:defRPr>
            </a:lvl4pPr>
            <a:lvl5pPr marL="1250950" indent="0">
              <a:buNone/>
              <a:defRPr b="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5076825" y="254000"/>
            <a:ext cx="3814763" cy="381317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656000"/>
          <a:lstStyle>
            <a:lvl1pPr marL="0" indent="0" algn="ctr">
              <a:buNone/>
              <a:defRPr sz="1050" b="0" baseline="0"/>
            </a:lvl1pPr>
          </a:lstStyle>
          <a:p>
            <a:r>
              <a:rPr lang="en-GB" smtClean="0"/>
              <a:t>INSERT IMAGE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442277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7" y="4639325"/>
            <a:ext cx="1113703" cy="29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4654826"/>
            <a:ext cx="1201102" cy="22741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33450" y="489071"/>
            <a:ext cx="7277100" cy="3201186"/>
          </a:xfrm>
        </p:spPr>
        <p:txBody>
          <a:bodyPr/>
          <a:lstStyle>
            <a:lvl1pPr marL="0" indent="0" algn="ctr">
              <a:buNone/>
              <a:defRPr sz="3800" b="1">
                <a:solidFill>
                  <a:schemeClr val="bg1"/>
                </a:solidFill>
                <a:latin typeface="+mj-lt"/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792037" y="3807929"/>
            <a:ext cx="3565538" cy="35841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75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65625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656000"/>
          <a:lstStyle>
            <a:lvl1pPr marL="0" indent="0" algn="ctr">
              <a:buNone/>
              <a:defRPr sz="1050" b="0" baseline="0"/>
            </a:lvl1pPr>
          </a:lstStyle>
          <a:p>
            <a:r>
              <a:rPr lang="en-GB" smtClean="0"/>
              <a:t>INSERT IMAGE HERE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7" y="4639325"/>
            <a:ext cx="1113703" cy="297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4654826"/>
            <a:ext cx="1201102" cy="2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38" y="184033"/>
            <a:ext cx="8229600" cy="371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939" y="978284"/>
            <a:ext cx="4176712" cy="31936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1694" y="4713743"/>
            <a:ext cx="589417" cy="19242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1938" y="4413250"/>
            <a:ext cx="862965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07" y="4639325"/>
            <a:ext cx="1113703" cy="29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4654826"/>
            <a:ext cx="1201102" cy="2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8763" indent="-258763" algn="l" defTabSz="914400" rtl="0" eaLnBrk="1" latinLnBrk="0" hangingPunct="1">
        <a:spcBef>
          <a:spcPts val="0"/>
        </a:spcBef>
        <a:spcAft>
          <a:spcPts val="100"/>
        </a:spcAft>
        <a:buClr>
          <a:schemeClr val="tx1"/>
        </a:buClr>
        <a:buSzPct val="90000"/>
        <a:buFont typeface="Symbol" panose="05050102010706020507" pitchFamily="18" charset="2"/>
        <a:buChar char="·"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766763" indent="-252413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984250" indent="-204788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236663" indent="-231775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1435100" indent="-184150" algn="l" defTabSz="914400" rtl="0" eaLnBrk="1" latinLnBrk="0" hangingPunct="1">
        <a:spcBef>
          <a:spcPts val="400"/>
        </a:spcBef>
        <a:spcAft>
          <a:spcPts val="200"/>
        </a:spcAft>
        <a:buFont typeface="Arial" pitchFamily="34" charset="0"/>
        <a:buChar char="•"/>
        <a:defRPr sz="1200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 b="875"/>
          <a:stretch>
            <a:fillRect/>
          </a:stretch>
        </p:blipFill>
        <p:spPr>
          <a:xfrm>
            <a:off x="0" y="0"/>
            <a:ext cx="9144000" cy="4365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222" y="452090"/>
            <a:ext cx="4827548" cy="2223148"/>
          </a:xfrm>
        </p:spPr>
        <p:txBody>
          <a:bodyPr/>
          <a:lstStyle/>
          <a:p>
            <a:r>
              <a:rPr lang="en-GB" sz="2400" dirty="0"/>
              <a:t>Why the energy efficiency gap is smaller than we think: quantifying heterogeneity and persistence in the returns to energy efficiency measures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222" y="3884696"/>
            <a:ext cx="6374065" cy="480929"/>
          </a:xfrm>
        </p:spPr>
        <p:txBody>
          <a:bodyPr/>
          <a:lstStyle/>
          <a:p>
            <a:r>
              <a:rPr lang="en-GB" b="0" dirty="0"/>
              <a:t>Daire McCoy (LSE, ESRI), Raphaela Kotsch (LSE)</a:t>
            </a:r>
            <a:endParaRPr lang="en-US" spc="-60" dirty="0"/>
          </a:p>
        </p:txBody>
      </p:sp>
      <p:sp>
        <p:nvSpPr>
          <p:cNvPr id="2" name="TextBox 1"/>
          <p:cNvSpPr txBox="1"/>
          <p:nvPr/>
        </p:nvSpPr>
        <p:spPr>
          <a:xfrm>
            <a:off x="83973" y="2809154"/>
            <a:ext cx="46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Presentation at </a:t>
            </a:r>
            <a:r>
              <a:rPr lang="en-GB" dirty="0"/>
              <a:t>BIEE </a:t>
            </a:r>
            <a:r>
              <a:rPr lang="en-GB" dirty="0" smtClean="0"/>
              <a:t>Research Conference: Consumers </a:t>
            </a:r>
            <a:r>
              <a:rPr lang="en-GB" dirty="0"/>
              <a:t>at the Heart of the Energy </a:t>
            </a:r>
            <a:r>
              <a:rPr lang="en-GB" dirty="0" smtClean="0"/>
              <a:t>System? Oxford, Sept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Data: National Energy Efficiency Data framework (NEED)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56" y="1068522"/>
            <a:ext cx="5289205" cy="215659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504935" y="947392"/>
            <a:ext cx="3293076" cy="284613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NEED Database</a:t>
            </a:r>
          </a:p>
          <a:p>
            <a:pPr lvl="1"/>
            <a:r>
              <a:rPr lang="en-GB" dirty="0" smtClean="0"/>
              <a:t>Annual panel of four million households (2005-2012)</a:t>
            </a:r>
          </a:p>
          <a:p>
            <a:pPr lvl="1"/>
            <a:r>
              <a:rPr lang="en-GB" dirty="0" smtClean="0"/>
              <a:t>Metered gas and electricity consumption</a:t>
            </a:r>
          </a:p>
          <a:p>
            <a:pPr lvl="1"/>
            <a:r>
              <a:rPr lang="en-GB" dirty="0" smtClean="0"/>
              <a:t>Detailed dwelling characteristics</a:t>
            </a:r>
          </a:p>
          <a:p>
            <a:pPr lvl="1"/>
            <a:r>
              <a:rPr lang="en-GB" dirty="0" smtClean="0"/>
              <a:t>Some socioeconomic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1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installed measures delivered?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" y="681337"/>
            <a:ext cx="3061046" cy="3682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929" y="681337"/>
            <a:ext cx="3128034" cy="368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9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Non-random assignment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1938" y="854715"/>
            <a:ext cx="8004732" cy="318594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Selection effects and unobserved heterogeneity</a:t>
            </a:r>
          </a:p>
          <a:p>
            <a:pPr lvl="1"/>
            <a:r>
              <a:rPr lang="en-GB" dirty="0"/>
              <a:t>FE estimator assumes </a:t>
            </a:r>
            <a:r>
              <a:rPr lang="en-GB" dirty="0" smtClean="0"/>
              <a:t>treatment (upgrade) is </a:t>
            </a:r>
            <a:r>
              <a:rPr lang="en-GB" dirty="0"/>
              <a:t>strictly exogenous and randomly </a:t>
            </a:r>
            <a:r>
              <a:rPr lang="en-GB" dirty="0" smtClean="0"/>
              <a:t>assigned</a:t>
            </a:r>
          </a:p>
          <a:p>
            <a:pPr lvl="1"/>
            <a:r>
              <a:rPr lang="en-GB" dirty="0"/>
              <a:t>Selection into scheme is likely correlated with energy consumption, income, </a:t>
            </a:r>
            <a:r>
              <a:rPr lang="en-GB" dirty="0" smtClean="0"/>
              <a:t>location, dwelling quality and other </a:t>
            </a:r>
            <a:r>
              <a:rPr lang="en-GB" dirty="0"/>
              <a:t>factors</a:t>
            </a:r>
            <a:r>
              <a:rPr lang="en-GB" dirty="0" smtClean="0"/>
              <a:t>...</a:t>
            </a:r>
          </a:p>
          <a:p>
            <a:pPr lvl="1"/>
            <a:r>
              <a:rPr lang="en-GB" dirty="0"/>
              <a:t>Not taking this into account would bias </a:t>
            </a:r>
            <a:r>
              <a:rPr lang="en-GB" dirty="0" smtClean="0"/>
              <a:t>results</a:t>
            </a:r>
          </a:p>
          <a:p>
            <a:pPr lvl="1"/>
            <a:r>
              <a:rPr lang="en-GB" dirty="0"/>
              <a:t>Pre-process data using coarsened-exact matching </a:t>
            </a:r>
            <a:r>
              <a:rPr lang="en-GB" dirty="0" smtClean="0"/>
              <a:t>(CEM) to </a:t>
            </a:r>
            <a:r>
              <a:rPr lang="en-GB" dirty="0"/>
              <a:t>reduce imbalance in observed variables (</a:t>
            </a:r>
            <a:r>
              <a:rPr lang="en-GB" dirty="0" err="1"/>
              <a:t>Iacus</a:t>
            </a:r>
            <a:r>
              <a:rPr lang="en-GB" dirty="0"/>
              <a:t>, King, and </a:t>
            </a:r>
            <a:r>
              <a:rPr lang="en-GB" dirty="0" err="1"/>
              <a:t>Porro</a:t>
            </a:r>
            <a:r>
              <a:rPr lang="en-GB" dirty="0"/>
              <a:t>, 2008; </a:t>
            </a:r>
            <a:r>
              <a:rPr lang="en-GB" dirty="0" err="1"/>
              <a:t>Alberini</a:t>
            </a:r>
            <a:r>
              <a:rPr lang="en-GB" dirty="0"/>
              <a:t> and </a:t>
            </a:r>
            <a:r>
              <a:rPr lang="en-GB" dirty="0" err="1"/>
              <a:t>Towe</a:t>
            </a:r>
            <a:r>
              <a:rPr lang="en-GB" dirty="0"/>
              <a:t>, 2015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Match on variables most likely </a:t>
            </a:r>
            <a:r>
              <a:rPr lang="en-GB" dirty="0" smtClean="0"/>
              <a:t>to: </a:t>
            </a:r>
          </a:p>
          <a:p>
            <a:pPr marL="1374775" lvl="3" indent="-342900">
              <a:buFont typeface="+mj-lt"/>
              <a:buAutoNum type="arabicPeriod"/>
            </a:pPr>
            <a:r>
              <a:rPr lang="en-GB" dirty="0" smtClean="0"/>
              <a:t>predict </a:t>
            </a:r>
            <a:r>
              <a:rPr lang="en-GB" dirty="0"/>
              <a:t>selection into </a:t>
            </a:r>
            <a:r>
              <a:rPr lang="en-GB" dirty="0" smtClean="0"/>
              <a:t>scheme and determinants of energy consumption</a:t>
            </a:r>
          </a:p>
          <a:p>
            <a:pPr marL="1374775" lvl="3" indent="-342900">
              <a:buFont typeface="+mj-lt"/>
              <a:buAutoNum type="arabicPeriod"/>
            </a:pPr>
            <a:r>
              <a:rPr lang="en-GB" dirty="0" smtClean="0"/>
              <a:t>level </a:t>
            </a:r>
            <a:r>
              <a:rPr lang="en-GB" dirty="0"/>
              <a:t>and trend of prior year's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360376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Matching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9" y="852354"/>
            <a:ext cx="4971148" cy="298268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78449" y="947391"/>
            <a:ext cx="3319562" cy="215361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  <a:p>
            <a:pPr lvl="1"/>
            <a:r>
              <a:rPr lang="en-GB" dirty="0" smtClean="0"/>
              <a:t>Matching estimator mimics random assignment by reducing imbalance in observed variables</a:t>
            </a:r>
          </a:p>
          <a:p>
            <a:pPr lvl="1"/>
            <a:r>
              <a:rPr lang="en-GB" dirty="0" smtClean="0"/>
              <a:t>We match each “treatment” household with an identical “control” household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83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" y="1066793"/>
            <a:ext cx="4176712" cy="3016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01" y="1066793"/>
            <a:ext cx="4192540" cy="2954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065" y="626530"/>
            <a:ext cx="13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Level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68401" y="653072"/>
            <a:ext cx="1390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Trend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5197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Econometric approach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" y="727659"/>
            <a:ext cx="6140438" cy="36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72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R1: Main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" y="660883"/>
            <a:ext cx="6496098" cy="36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0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R2: Heterogeneity in energy savings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7" y="781177"/>
            <a:ext cx="5051467" cy="35467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51571" y="781177"/>
            <a:ext cx="3293076" cy="150482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ATT by measure and IMD group</a:t>
            </a:r>
          </a:p>
          <a:p>
            <a:pPr lvl="1"/>
            <a:r>
              <a:rPr lang="en-GB" dirty="0" smtClean="0"/>
              <a:t>Savings much lower in more deprived areas.</a:t>
            </a:r>
          </a:p>
          <a:p>
            <a:pPr lvl="1"/>
            <a:r>
              <a:rPr lang="en-GB" dirty="0" smtClean="0"/>
              <a:t>Particularly for cavity wall insulation and replacement heating systems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09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R3: Persistence in energy savings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" y="854746"/>
            <a:ext cx="4450804" cy="319209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20858" y="854746"/>
            <a:ext cx="3293076" cy="150482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ATT by measure over time</a:t>
            </a:r>
          </a:p>
          <a:p>
            <a:pPr lvl="1"/>
            <a:r>
              <a:rPr lang="en-GB" dirty="0" smtClean="0"/>
              <a:t>Savings relatively stable for cavity wall and loft insulation…</a:t>
            </a:r>
          </a:p>
          <a:p>
            <a:pPr lvl="1"/>
            <a:r>
              <a:rPr lang="en-GB" dirty="0" smtClean="0"/>
              <a:t>For replacement heating systems?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919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R3: Persistence in energy savings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" y="715044"/>
            <a:ext cx="4924263" cy="34677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28810" y="715044"/>
            <a:ext cx="3293076" cy="150482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ATT for heating systems by IMD group</a:t>
            </a:r>
          </a:p>
          <a:p>
            <a:r>
              <a:rPr lang="en-GB" b="0" dirty="0" smtClean="0"/>
              <a:t>Erosion of savings concentrated in more deprived households (IMD1 and maybe IMD2)</a:t>
            </a:r>
          </a:p>
          <a:p>
            <a:r>
              <a:rPr lang="en-GB" b="0" dirty="0" smtClean="0"/>
              <a:t>Stable for others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05655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EIB funded project examining energy efficiency</a:t>
            </a:r>
            <a:br>
              <a:rPr lang="en-GB" b="0" dirty="0"/>
            </a:br>
            <a:r>
              <a:rPr lang="en-GB" b="0" dirty="0"/>
              <a:t>financing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5" y="1190640"/>
            <a:ext cx="5403635" cy="28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0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this impact cost-effectiveness?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859014"/>
            <a:ext cx="4176712" cy="3193666"/>
          </a:xfrm>
        </p:spPr>
        <p:txBody>
          <a:bodyPr/>
          <a:lstStyle/>
          <a:p>
            <a:r>
              <a:rPr lang="en-GB" dirty="0" smtClean="0"/>
              <a:t>Internal rate of return (IRR)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9" y="1331819"/>
            <a:ext cx="3724394" cy="115918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00355" y="859014"/>
            <a:ext cx="3293076" cy="150482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Cost estimates</a:t>
            </a:r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97584"/>
              </p:ext>
            </p:extLst>
          </p:nvPr>
        </p:nvGraphicFramePr>
        <p:xfrm>
          <a:off x="4376738" y="1331818"/>
          <a:ext cx="3937196" cy="1891716"/>
        </p:xfrm>
        <a:graphic>
          <a:graphicData uri="http://schemas.openxmlformats.org/drawingml/2006/table">
            <a:tbl>
              <a:tblPr/>
              <a:tblGrid>
                <a:gridCol w="2703289"/>
                <a:gridCol w="1233907"/>
              </a:tblGrid>
              <a:tr h="286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Measure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assumptions (£)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wall insulation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Loft insulation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boiler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Lower (policy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cost)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 Upper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(private cost)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Based on Lees (2005, 2008), Shorrock (2005)</a:t>
                      </a: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94" marR="7494" marT="74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504659" y="2575117"/>
            <a:ext cx="3293076" cy="150482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Where:</a:t>
            </a:r>
          </a:p>
          <a:p>
            <a:r>
              <a:rPr lang="en-GB" dirty="0" smtClean="0"/>
              <a:t>NPV: net present value</a:t>
            </a:r>
          </a:p>
          <a:p>
            <a:r>
              <a:rPr lang="en-GB" dirty="0" smtClean="0"/>
              <a:t>T: estimated lifetime of measures</a:t>
            </a:r>
          </a:p>
          <a:p>
            <a:r>
              <a:rPr lang="en-GB" dirty="0" smtClean="0"/>
              <a:t>Ct: avoided energy costs in year t</a:t>
            </a:r>
          </a:p>
          <a:p>
            <a:r>
              <a:rPr lang="en-GB" dirty="0" smtClean="0"/>
              <a:t>C0: upfront investment cost</a:t>
            </a:r>
          </a:p>
          <a:p>
            <a:r>
              <a:rPr lang="en-GB" dirty="0" smtClean="0"/>
              <a:t>r: IRR we solve for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003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rate of return (IRR)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9" y="978284"/>
            <a:ext cx="4176712" cy="1307716"/>
          </a:xfrm>
        </p:spPr>
        <p:txBody>
          <a:bodyPr/>
          <a:lstStyle/>
          <a:p>
            <a:r>
              <a:rPr lang="en-GB" dirty="0" smtClean="0"/>
              <a:t>IRR for all measures</a:t>
            </a:r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40199"/>
              </p:ext>
            </p:extLst>
          </p:nvPr>
        </p:nvGraphicFramePr>
        <p:xfrm>
          <a:off x="427273" y="1396914"/>
          <a:ext cx="3314700" cy="762000"/>
        </p:xfrm>
        <a:graphic>
          <a:graphicData uri="http://schemas.openxmlformats.org/drawingml/2006/table">
            <a:tbl>
              <a:tblPr/>
              <a:tblGrid>
                <a:gridCol w="711200"/>
                <a:gridCol w="7747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wall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 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61939" y="2477571"/>
            <a:ext cx="4176712" cy="130771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IRR for all measures by IMD group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672203"/>
              </p:ext>
            </p:extLst>
          </p:nvPr>
        </p:nvGraphicFramePr>
        <p:xfrm>
          <a:off x="261941" y="2930145"/>
          <a:ext cx="4176710" cy="797085"/>
        </p:xfrm>
        <a:graphic>
          <a:graphicData uri="http://schemas.openxmlformats.org/drawingml/2006/table">
            <a:tbl>
              <a:tblPr/>
              <a:tblGrid>
                <a:gridCol w="679745"/>
                <a:gridCol w="947925"/>
                <a:gridCol w="509808"/>
                <a:gridCol w="509808"/>
                <a:gridCol w="509808"/>
                <a:gridCol w="509808"/>
                <a:gridCol w="509808"/>
              </a:tblGrid>
              <a:tr h="1594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Average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IMD1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IMD2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IMD3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IMD4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IMD5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1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wall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41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Loft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41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BoilerL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41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BoilerU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7971" marR="7971" marT="79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560031" y="978284"/>
            <a:ext cx="4176712" cy="130771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IRR taking erosion of energy savings into account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04729"/>
              </p:ext>
            </p:extLst>
          </p:nvPr>
        </p:nvGraphicFramePr>
        <p:xfrm>
          <a:off x="4768786" y="1599771"/>
          <a:ext cx="3759202" cy="571500"/>
        </p:xfrm>
        <a:graphic>
          <a:graphicData uri="http://schemas.openxmlformats.org/drawingml/2006/table">
            <a:tbl>
              <a:tblPr/>
              <a:tblGrid>
                <a:gridCol w="713772"/>
                <a:gridCol w="609086"/>
                <a:gridCol w="609086"/>
                <a:gridCol w="609086"/>
                <a:gridCol w="609086"/>
                <a:gridCol w="60908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BoilerU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0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cost-effectiveness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Policies still quite cost-effective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264009"/>
              </p:ext>
            </p:extLst>
          </p:nvPr>
        </p:nvGraphicFramePr>
        <p:xfrm>
          <a:off x="484359" y="1630017"/>
          <a:ext cx="6043661" cy="1991400"/>
        </p:xfrm>
        <a:graphic>
          <a:graphicData uri="http://schemas.openxmlformats.org/drawingml/2006/table">
            <a:tbl>
              <a:tblPr/>
              <a:tblGrid>
                <a:gridCol w="4343983"/>
                <a:gridCol w="1006733"/>
                <a:gridCol w="692945"/>
              </a:tblGrid>
              <a:tr h="427885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</a:t>
                      </a:r>
                      <a:r>
                        <a:rPr lang="en-GB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tonne </a:t>
                      </a: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 per kWh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wall insulation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0.0072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Loft insulation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0.0171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heating (200)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0.0141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heating (2000)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0.1412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5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Calculated using Carbon Trust estimates of CO2 per kWh of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gas</a:t>
                      </a: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0" marR="6780" marT="67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208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cost-effectiveness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644329"/>
            <a:ext cx="4176712" cy="3193666"/>
          </a:xfrm>
        </p:spPr>
        <p:txBody>
          <a:bodyPr/>
          <a:lstStyle/>
          <a:p>
            <a:r>
              <a:rPr lang="en-GB" dirty="0" smtClean="0"/>
              <a:t>And compare well internationally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0556"/>
              </p:ext>
            </p:extLst>
          </p:nvPr>
        </p:nvGraphicFramePr>
        <p:xfrm>
          <a:off x="480372" y="989087"/>
          <a:ext cx="7792732" cy="3361014"/>
        </p:xfrm>
        <a:graphic>
          <a:graphicData uri="http://schemas.openxmlformats.org/drawingml/2006/table">
            <a:tbl>
              <a:tblPr/>
              <a:tblGrid>
                <a:gridCol w="2072057"/>
                <a:gridCol w="1074930"/>
                <a:gridCol w="1072884"/>
                <a:gridCol w="1163617"/>
                <a:gridCol w="804016"/>
                <a:gridCol w="597865"/>
                <a:gridCol w="1007363"/>
              </a:tblGrid>
              <a:tr h="65193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 type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type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Relevant subset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 in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usage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Engineering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estimates of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reduction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energy usage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effectiveness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(cents per kWh</a:t>
                      </a:r>
                      <a:b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saved, 2015 USD)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Behavioral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programs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Allcott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(2011)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Allcott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Rogers (2014)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One-shot intervention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Two-year intervention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to 1.8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Four-year intervention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to 1.8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Ayres et al. (2012)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RCT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Sacramento, California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Puget Sound, Washington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codes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Novan et al. (2017)c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 analysis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Efficient equipment or energy savings subsidy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Alberini &amp; Towe (2015)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Matching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Alberini et al. (2016)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 of $1,000 or more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 of $450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Rebate of $300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Burlig et al. (2017)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learning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 to 4.5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 to 18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Davis et al. (2014)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 regression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Refrigerators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conditioners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plus 1.7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provision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Alberini &amp; Towe (2015)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Matching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Supplier Obligation (TWC)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McCoy &amp; Kotsch (2018)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Matching, FE regression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Cavity wall insulation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 to 2.31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Loft insulation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 to 5.47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Replacement heating system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 to 30.19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Previous estimate of UK Supplier obligation Lees, 2008)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5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Adapted from Gillingham et al (2018)</a:t>
                      </a: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94" marR="3294" marT="329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52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786753"/>
            <a:ext cx="4260634" cy="3290975"/>
          </a:xfrm>
        </p:spPr>
        <p:txBody>
          <a:bodyPr/>
          <a:lstStyle/>
          <a:p>
            <a:r>
              <a:rPr lang="en-GB" dirty="0" smtClean="0"/>
              <a:t>Key findings</a:t>
            </a:r>
          </a:p>
          <a:p>
            <a:pPr lvl="1"/>
            <a:r>
              <a:rPr lang="en-GB" dirty="0"/>
              <a:t>Standardised assumptions about returns to energy efficiency need to be </a:t>
            </a:r>
            <a:r>
              <a:rPr lang="en-GB" dirty="0" smtClean="0"/>
              <a:t>revised</a:t>
            </a:r>
          </a:p>
          <a:p>
            <a:pPr lvl="1"/>
            <a:r>
              <a:rPr lang="en-GB" dirty="0"/>
              <a:t>Considerable variation by measure, household type and over time. Savings much less than engineering models </a:t>
            </a:r>
            <a:r>
              <a:rPr lang="en-GB" dirty="0" smtClean="0"/>
              <a:t>predict</a:t>
            </a:r>
          </a:p>
          <a:p>
            <a:pPr lvl="1"/>
            <a:r>
              <a:rPr lang="en-GB" dirty="0" smtClean="0"/>
              <a:t>Savings lower and less persistent for more deprived households</a:t>
            </a:r>
          </a:p>
          <a:p>
            <a:pPr lvl="1"/>
            <a:r>
              <a:rPr lang="en-GB" dirty="0"/>
              <a:t>Distributional concerns despite explicit targets for deprived </a:t>
            </a:r>
            <a:r>
              <a:rPr lang="en-GB" dirty="0" smtClean="0"/>
              <a:t>households</a:t>
            </a:r>
          </a:p>
          <a:p>
            <a:pPr lvl="1"/>
            <a:r>
              <a:rPr lang="en-GB" dirty="0" smtClean="0"/>
              <a:t>Raises questions about incentive to invest and size of “EE gap”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7695" y="801209"/>
            <a:ext cx="4260634" cy="329097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Policy implications</a:t>
            </a:r>
          </a:p>
          <a:p>
            <a:pPr lvl="1"/>
            <a:r>
              <a:rPr lang="en-GB" dirty="0"/>
              <a:t>Evaluations need to use actual rather than estimated </a:t>
            </a:r>
            <a:r>
              <a:rPr lang="en-GB" dirty="0" smtClean="0"/>
              <a:t>savings</a:t>
            </a:r>
          </a:p>
          <a:p>
            <a:pPr lvl="1"/>
            <a:r>
              <a:rPr lang="en-GB" dirty="0"/>
              <a:t>Evaluations need to better quantify non-financial savings. Particularly comfort and health benefits of </a:t>
            </a:r>
            <a:r>
              <a:rPr lang="en-GB" dirty="0" err="1"/>
              <a:t>EESavings</a:t>
            </a:r>
            <a:r>
              <a:rPr lang="en-GB" dirty="0"/>
              <a:t> </a:t>
            </a:r>
            <a:r>
              <a:rPr lang="en-GB" dirty="0" smtClean="0"/>
              <a:t>lower and less persistent for more deprived households</a:t>
            </a:r>
          </a:p>
          <a:p>
            <a:pPr lvl="1"/>
            <a:r>
              <a:rPr lang="en-GB" dirty="0"/>
              <a:t>Variation in returns has implications for policy prescription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994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20" y="580035"/>
            <a:ext cx="5571494" cy="3037810"/>
          </a:xfrm>
        </p:spPr>
      </p:pic>
      <p:sp>
        <p:nvSpPr>
          <p:cNvPr id="5" name="TextBox 4"/>
          <p:cNvSpPr txBox="1"/>
          <p:nvPr/>
        </p:nvSpPr>
        <p:spPr>
          <a:xfrm>
            <a:off x="3113903" y="3898556"/>
            <a:ext cx="293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d.m.mccoy@lse.ac.uk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28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73" y="863655"/>
            <a:ext cx="4254457" cy="2167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82" y="820668"/>
            <a:ext cx="4316242" cy="22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Matching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075" y="633057"/>
            <a:ext cx="5614076" cy="37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assumptions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410" y="555600"/>
            <a:ext cx="5757201" cy="38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65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with ex-ante SAP predictions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8" y="865462"/>
            <a:ext cx="6091366" cy="19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7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and Motivation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40" y="690787"/>
            <a:ext cx="6056419" cy="37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and Motivation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938" y="978284"/>
            <a:ext cx="7318931" cy="2654602"/>
          </a:xfrm>
        </p:spPr>
        <p:txBody>
          <a:bodyPr/>
          <a:lstStyle/>
          <a:p>
            <a:r>
              <a:rPr lang="en-GB" dirty="0" err="1"/>
              <a:t>Fowlie</a:t>
            </a:r>
            <a:r>
              <a:rPr lang="en-GB" dirty="0"/>
              <a:t> at al. (2018), </a:t>
            </a:r>
            <a:r>
              <a:rPr lang="en-GB" dirty="0" err="1"/>
              <a:t>Allcott</a:t>
            </a:r>
            <a:r>
              <a:rPr lang="en-GB" dirty="0"/>
              <a:t> and Greenstone (2017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Actual energy savings 40-60 percent of predicted</a:t>
            </a:r>
            <a:endParaRPr lang="en-GB" dirty="0" smtClean="0"/>
          </a:p>
          <a:p>
            <a:r>
              <a:rPr lang="en-GB" dirty="0" err="1"/>
              <a:t>Gerarden</a:t>
            </a:r>
            <a:r>
              <a:rPr lang="en-GB" dirty="0"/>
              <a:t> at </a:t>
            </a:r>
            <a:r>
              <a:rPr lang="en-GB" dirty="0" smtClean="0"/>
              <a:t>al</a:t>
            </a:r>
            <a:r>
              <a:rPr lang="en-GB" dirty="0"/>
              <a:t>. (2015) energy efficiency </a:t>
            </a:r>
            <a:r>
              <a:rPr lang="en-GB" dirty="0" smtClean="0"/>
              <a:t>gap</a:t>
            </a:r>
          </a:p>
          <a:p>
            <a:pPr lvl="1"/>
            <a:r>
              <a:rPr lang="en-GB" dirty="0"/>
              <a:t>Market failures, behavioural failures, model/measurement </a:t>
            </a:r>
            <a:r>
              <a:rPr lang="en-GB" dirty="0" smtClean="0"/>
              <a:t>error</a:t>
            </a:r>
          </a:p>
          <a:p>
            <a:pPr lvl="1"/>
            <a:r>
              <a:rPr lang="en-GB" dirty="0"/>
              <a:t>Unobserved costs, overstated savings from adoption, consumer heterogeneity, inappropriate discount rates and uncertainty contribute to low adoption rate not being as </a:t>
            </a:r>
            <a:r>
              <a:rPr lang="en-GB" dirty="0" smtClean="0"/>
              <a:t>“</a:t>
            </a:r>
            <a:r>
              <a:rPr lang="en-GB" i="1" dirty="0" smtClean="0"/>
              <a:t>paradoxical </a:t>
            </a:r>
            <a:r>
              <a:rPr lang="en-GB" i="1" dirty="0"/>
              <a:t>as it first </a:t>
            </a:r>
            <a:r>
              <a:rPr lang="en-GB" i="1" dirty="0" smtClean="0"/>
              <a:t>appears</a:t>
            </a:r>
            <a:r>
              <a:rPr lang="en-GB" dirty="0" smtClean="0"/>
              <a:t>”</a:t>
            </a:r>
            <a:endParaRPr lang="en-GB" dirty="0"/>
          </a:p>
          <a:p>
            <a:r>
              <a:rPr lang="en-GB" dirty="0" err="1"/>
              <a:t>Kotchen</a:t>
            </a:r>
            <a:r>
              <a:rPr lang="en-GB" dirty="0"/>
              <a:t> (2017) long-run effects of building </a:t>
            </a:r>
            <a:r>
              <a:rPr lang="en-GB" dirty="0" smtClean="0"/>
              <a:t>regulations</a:t>
            </a:r>
          </a:p>
          <a:p>
            <a:pPr lvl="1"/>
            <a:r>
              <a:rPr lang="en-GB" dirty="0"/>
              <a:t>Effects of code change on electricity consumption diminish over </a:t>
            </a:r>
            <a:r>
              <a:rPr lang="en-GB" dirty="0" smtClean="0"/>
              <a:t>time</a:t>
            </a:r>
          </a:p>
          <a:p>
            <a:pPr lvl="1"/>
            <a:r>
              <a:rPr lang="en-GB" dirty="0"/>
              <a:t>Effects on gas consumption increase over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4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and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978284"/>
            <a:ext cx="7016191" cy="1801986"/>
          </a:xfrm>
        </p:spPr>
        <p:txBody>
          <a:bodyPr/>
          <a:lstStyle/>
          <a:p>
            <a:r>
              <a:rPr lang="en-GB" dirty="0" smtClean="0"/>
              <a:t>Very little work on the longer term effects of energy efficiency measures</a:t>
            </a:r>
          </a:p>
          <a:p>
            <a:pPr lvl="1"/>
            <a:r>
              <a:rPr lang="en-GB" dirty="0" smtClean="0"/>
              <a:t>Despite the long-term savings that they are supposed to deliver</a:t>
            </a:r>
          </a:p>
          <a:p>
            <a:pPr lvl="1"/>
            <a:r>
              <a:rPr lang="en-GB" dirty="0" smtClean="0"/>
              <a:t>Most research estimates short-term savings and makes assumptions about stable returns over longer periods</a:t>
            </a:r>
          </a:p>
          <a:p>
            <a:pPr lvl="1"/>
            <a:r>
              <a:rPr lang="en-GB" dirty="0" smtClean="0"/>
              <a:t>If savings are not stable this could have implications for incentives faced by households; cost-effectiveness of policies; distributional effects of measures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9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we do:</a:t>
            </a:r>
          </a:p>
          <a:p>
            <a:pPr lvl="1"/>
            <a:r>
              <a:rPr lang="en-GB" dirty="0"/>
              <a:t>Examine how well measures perform</a:t>
            </a:r>
          </a:p>
          <a:p>
            <a:pPr lvl="1"/>
            <a:r>
              <a:rPr lang="en-GB" dirty="0" smtClean="0"/>
              <a:t>Variation in savings by </a:t>
            </a:r>
            <a:r>
              <a:rPr lang="en-GB" dirty="0"/>
              <a:t>measure and household </a:t>
            </a:r>
            <a:r>
              <a:rPr lang="en-GB" dirty="0" smtClean="0"/>
              <a:t>type</a:t>
            </a:r>
          </a:p>
          <a:p>
            <a:pPr lvl="1"/>
            <a:r>
              <a:rPr lang="en-GB" dirty="0"/>
              <a:t>Persistence over </a:t>
            </a:r>
            <a:r>
              <a:rPr lang="en-GB" dirty="0" smtClean="0"/>
              <a:t>time</a:t>
            </a:r>
            <a:endParaRPr lang="en-GB" dirty="0"/>
          </a:p>
          <a:p>
            <a:pPr lvl="1"/>
            <a:r>
              <a:rPr lang="en-GB" dirty="0" smtClean="0"/>
              <a:t>Assess how </a:t>
            </a:r>
            <a:r>
              <a:rPr lang="en-GB" dirty="0"/>
              <a:t>this impacts the </a:t>
            </a:r>
            <a:r>
              <a:rPr lang="en-GB" dirty="0" smtClean="0"/>
              <a:t>cost-effectiveness of measures and incentives faced by households</a:t>
            </a:r>
            <a:endParaRPr lang="en-GB" dirty="0"/>
          </a:p>
          <a:p>
            <a:pPr lvl="1"/>
            <a:r>
              <a:rPr lang="en-GB" dirty="0" smtClean="0"/>
              <a:t>Examine </a:t>
            </a:r>
            <a:r>
              <a:rPr lang="en-GB" dirty="0"/>
              <a:t>distributional effects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9962" y="978284"/>
            <a:ext cx="3794040" cy="319366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we do it:</a:t>
            </a:r>
          </a:p>
          <a:p>
            <a:pPr lvl="1"/>
            <a:r>
              <a:rPr lang="en-GB" dirty="0" smtClean="0"/>
              <a:t>Analyse a database of four million households over an eight year period</a:t>
            </a:r>
          </a:p>
          <a:p>
            <a:pPr lvl="1"/>
            <a:r>
              <a:rPr lang="en-GB" dirty="0" smtClean="0"/>
              <a:t>Statistical matching and panel econometric estimations to control for unobserved heterogeneity and selection into schemes</a:t>
            </a:r>
          </a:p>
          <a:p>
            <a:pPr lvl="1"/>
            <a:r>
              <a:rPr lang="en-GB" dirty="0"/>
              <a:t>Population of supplier TWC schemes - mitigate against </a:t>
            </a:r>
            <a:r>
              <a:rPr lang="en-GB" dirty="0" smtClean="0"/>
              <a:t>“site </a:t>
            </a:r>
            <a:r>
              <a:rPr lang="en-GB" dirty="0"/>
              <a:t>selection </a:t>
            </a:r>
            <a:r>
              <a:rPr lang="en-GB" dirty="0" smtClean="0"/>
              <a:t>bias” </a:t>
            </a:r>
            <a:r>
              <a:rPr lang="en-GB" dirty="0"/>
              <a:t>(</a:t>
            </a:r>
            <a:r>
              <a:rPr lang="en-GB" dirty="0" err="1"/>
              <a:t>Allcott</a:t>
            </a:r>
            <a:r>
              <a:rPr lang="en-GB" dirty="0"/>
              <a:t>, 2015)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5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9" y="978284"/>
            <a:ext cx="5924176" cy="21386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Background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Data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Methods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Results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812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8" y="780576"/>
            <a:ext cx="4176712" cy="1801986"/>
          </a:xfrm>
        </p:spPr>
        <p:txBody>
          <a:bodyPr/>
          <a:lstStyle/>
          <a:p>
            <a:r>
              <a:rPr lang="en-GB" dirty="0"/>
              <a:t>UK Supplier Obligations (Tradeable White Certificates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Principal policy instrument in </a:t>
            </a:r>
            <a:r>
              <a:rPr lang="en-GB" dirty="0" smtClean="0"/>
              <a:t>UK</a:t>
            </a:r>
          </a:p>
          <a:p>
            <a:pPr lvl="1"/>
            <a:r>
              <a:rPr lang="en-GB" dirty="0"/>
              <a:t>Also widely used in Europe (Italy, France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Hybrid subsidy-tax instrument (</a:t>
            </a:r>
            <a:r>
              <a:rPr lang="en-GB" dirty="0" err="1"/>
              <a:t>Giraudet</a:t>
            </a:r>
            <a:r>
              <a:rPr lang="en-GB" dirty="0"/>
              <a:t>, 2012)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76738" y="780576"/>
            <a:ext cx="4176712" cy="344543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58763" indent="-258763" algn="l" defTabSz="914400" rtl="0" eaLnBrk="1" latinLnBrk="0" hangingPunct="1"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SzPct val="90000"/>
              <a:buFont typeface="Symbol" panose="05050102010706020507" pitchFamily="18" charset="2"/>
              <a:buChar char="·"/>
              <a:defRPr sz="1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66763" indent="-252413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84250" indent="-204788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36663" indent="-231775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435100" indent="-184150" algn="l" defTabSz="914400" rtl="0" eaLnBrk="1" latinLnBrk="0" hangingPunct="1">
              <a:spcBef>
                <a:spcPts val="400"/>
              </a:spcBef>
              <a:spcAft>
                <a:spcPts val="200"/>
              </a:spcAft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Main features </a:t>
            </a:r>
          </a:p>
          <a:p>
            <a:pPr lvl="1"/>
            <a:r>
              <a:rPr lang="en-GB" dirty="0" smtClean="0"/>
              <a:t>An </a:t>
            </a:r>
            <a:r>
              <a:rPr lang="en-GB" dirty="0"/>
              <a:t>obligation is placed on energy companies to achieve a quantified target of energy </a:t>
            </a:r>
            <a:r>
              <a:rPr lang="en-GB" dirty="0" smtClean="0"/>
              <a:t>savings</a:t>
            </a:r>
          </a:p>
          <a:p>
            <a:pPr lvl="1"/>
            <a:r>
              <a:rPr lang="en-GB" dirty="0"/>
              <a:t>Savings are based on standardised ex-ante </a:t>
            </a:r>
            <a:r>
              <a:rPr lang="en-GB" dirty="0" smtClean="0"/>
              <a:t>calculations</a:t>
            </a:r>
          </a:p>
          <a:p>
            <a:pPr lvl="1"/>
            <a:r>
              <a:rPr lang="en-GB" dirty="0"/>
              <a:t>The obligations can be traded with other obligated </a:t>
            </a:r>
            <a:r>
              <a:rPr lang="en-GB" dirty="0" smtClean="0"/>
              <a:t>parties</a:t>
            </a:r>
          </a:p>
          <a:p>
            <a:pPr lvl="1"/>
            <a:r>
              <a:rPr lang="en-GB" dirty="0"/>
              <a:t>Market-based flexibility aims to encourage </a:t>
            </a:r>
            <a:r>
              <a:rPr lang="en-GB" dirty="0" smtClean="0"/>
              <a:t>cost-effectiveness</a:t>
            </a:r>
          </a:p>
          <a:p>
            <a:pPr lvl="1"/>
            <a:r>
              <a:rPr lang="en-GB" dirty="0"/>
              <a:t>Suppliers bear the cost and then pass through to their </a:t>
            </a:r>
            <a:r>
              <a:rPr lang="en-GB" dirty="0" smtClean="0"/>
              <a:t>customers</a:t>
            </a:r>
          </a:p>
          <a:p>
            <a:pPr lvl="1"/>
            <a:r>
              <a:rPr lang="en-GB" dirty="0" smtClean="0"/>
              <a:t>Widely considered to have been cost-effective</a:t>
            </a:r>
          </a:p>
        </p:txBody>
      </p:sp>
    </p:spTree>
    <p:extLst>
      <p:ext uri="{BB962C8B-B14F-4D97-AF65-F5344CB8AC3E}">
        <p14:creationId xmlns:p14="http://schemas.microsoft.com/office/powerpoint/2010/main" val="30452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88" y="555600"/>
            <a:ext cx="4754905" cy="1987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911" y="1895011"/>
            <a:ext cx="4053848" cy="22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 Main">
  <a:themeElements>
    <a:clrScheme name="GRI">
      <a:dk1>
        <a:srgbClr val="2E3052"/>
      </a:dk1>
      <a:lt1>
        <a:sysClr val="window" lastClr="FFFFFF"/>
      </a:lt1>
      <a:dk2>
        <a:srgbClr val="ED3D4A"/>
      </a:dk2>
      <a:lt2>
        <a:srgbClr val="FFFFFF"/>
      </a:lt2>
      <a:accent1>
        <a:srgbClr val="2E3052"/>
      </a:accent1>
      <a:accent2>
        <a:srgbClr val="A2A2B1"/>
      </a:accent2>
      <a:accent3>
        <a:srgbClr val="484967"/>
      </a:accent3>
      <a:accent4>
        <a:srgbClr val="9B9CAC"/>
      </a:accent4>
      <a:accent5>
        <a:srgbClr val="E4E4E9"/>
      </a:accent5>
      <a:accent6>
        <a:srgbClr val="65667F"/>
      </a:accent6>
      <a:hlink>
        <a:srgbClr val="2E3052"/>
      </a:hlink>
      <a:folHlink>
        <a:srgbClr val="2E3052"/>
      </a:folHlink>
    </a:clrScheme>
    <a:fontScheme name="GRI alternative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 Main PowerPoint Template Century Gothic</Template>
  <TotalTime>256</TotalTime>
  <Words>1308</Words>
  <Application>Microsoft Office PowerPoint</Application>
  <PresentationFormat>On-screen Show (16:9)</PresentationFormat>
  <Paragraphs>319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Symbol</vt:lpstr>
      <vt:lpstr>GRI Main</vt:lpstr>
      <vt:lpstr>Why the energy efficiency gap is smaller than we think: quantifying heterogeneity and persistence in the returns to energy efficiency measures</vt:lpstr>
      <vt:lpstr>EIB funded project examining energy efficiency financing</vt:lpstr>
      <vt:lpstr>Introduction and Motivation</vt:lpstr>
      <vt:lpstr>Introduction and Motivation</vt:lpstr>
      <vt:lpstr>Introduction and Motivation</vt:lpstr>
      <vt:lpstr>Contribution</vt:lpstr>
      <vt:lpstr>Presentation overview</vt:lpstr>
      <vt:lpstr>Background</vt:lpstr>
      <vt:lpstr>Background</vt:lpstr>
      <vt:lpstr>Data: National Energy Efficiency Data framework (NEED)</vt:lpstr>
      <vt:lpstr>Have installed measures delivered?</vt:lpstr>
      <vt:lpstr>Non-random assignment</vt:lpstr>
      <vt:lpstr>Overview of Matching</vt:lpstr>
      <vt:lpstr>Matching results</vt:lpstr>
      <vt:lpstr>Econometric approach</vt:lpstr>
      <vt:lpstr>R1: Main results</vt:lpstr>
      <vt:lpstr>R2: Heterogeneity in energy savings</vt:lpstr>
      <vt:lpstr>R3: Persistence in energy savings</vt:lpstr>
      <vt:lpstr>R3: Persistence in energy savings</vt:lpstr>
      <vt:lpstr>How does this impact cost-effectiveness?</vt:lpstr>
      <vt:lpstr>Internal rate of return (IRR) </vt:lpstr>
      <vt:lpstr>Overall cost-effectiveness</vt:lpstr>
      <vt:lpstr>Overall cost-effectiveness</vt:lpstr>
      <vt:lpstr>Conclusions</vt:lpstr>
      <vt:lpstr>PowerPoint Presentation</vt:lpstr>
      <vt:lpstr>Matching results</vt:lpstr>
      <vt:lpstr>Matching results</vt:lpstr>
      <vt:lpstr>Cost assumptions</vt:lpstr>
      <vt:lpstr>Comparison with ex-ante SAP predictions</vt:lpstr>
    </vt:vector>
  </TitlesOfParts>
  <Company>London School of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second line here and third line goes here</dc:title>
  <dc:creator>Mccoy,DM</dc:creator>
  <cp:lastModifiedBy>Mccoy,DM</cp:lastModifiedBy>
  <cp:revision>29</cp:revision>
  <dcterms:created xsi:type="dcterms:W3CDTF">2018-09-11T09:22:01Z</dcterms:created>
  <dcterms:modified xsi:type="dcterms:W3CDTF">2018-09-11T13:38:54Z</dcterms:modified>
</cp:coreProperties>
</file>