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0" r:id="rId5"/>
    <p:sldMasterId id="2147483724" r:id="rId6"/>
    <p:sldMasterId id="2147483758" r:id="rId7"/>
    <p:sldMasterId id="2147483792" r:id="rId8"/>
    <p:sldMasterId id="2147483955" r:id="rId9"/>
  </p:sldMasterIdLst>
  <p:notesMasterIdLst>
    <p:notesMasterId r:id="rId42"/>
  </p:notesMasterIdLst>
  <p:handoutMasterIdLst>
    <p:handoutMasterId r:id="rId43"/>
  </p:handoutMasterIdLst>
  <p:sldIdLst>
    <p:sldId id="499" r:id="rId10"/>
    <p:sldId id="264" r:id="rId11"/>
    <p:sldId id="263" r:id="rId12"/>
    <p:sldId id="408" r:id="rId13"/>
    <p:sldId id="409" r:id="rId14"/>
    <p:sldId id="410" r:id="rId15"/>
    <p:sldId id="411" r:id="rId16"/>
    <p:sldId id="576" r:id="rId17"/>
    <p:sldId id="577" r:id="rId18"/>
    <p:sldId id="341" r:id="rId19"/>
    <p:sldId id="343" r:id="rId20"/>
    <p:sldId id="342" r:id="rId21"/>
    <p:sldId id="500" r:id="rId22"/>
    <p:sldId id="502" r:id="rId23"/>
    <p:sldId id="506" r:id="rId24"/>
    <p:sldId id="503" r:id="rId25"/>
    <p:sldId id="507" r:id="rId26"/>
    <p:sldId id="511" r:id="rId27"/>
    <p:sldId id="427" r:id="rId28"/>
    <p:sldId id="501" r:id="rId29"/>
    <p:sldId id="574" r:id="rId30"/>
    <p:sldId id="580" r:id="rId31"/>
    <p:sldId id="584" r:id="rId32"/>
    <p:sldId id="552" r:id="rId33"/>
    <p:sldId id="538" r:id="rId34"/>
    <p:sldId id="585" r:id="rId35"/>
    <p:sldId id="530" r:id="rId36"/>
    <p:sldId id="565" r:id="rId37"/>
    <p:sldId id="526" r:id="rId38"/>
    <p:sldId id="349" r:id="rId39"/>
    <p:sldId id="270" r:id="rId40"/>
    <p:sldId id="348" r:id="rId4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Lipson" initials="ML" lastIdx="26" clrIdx="0">
    <p:extLst>
      <p:ext uri="{19B8F6BF-5375-455C-9EA6-DF929625EA0E}">
        <p15:presenceInfo xmlns:p15="http://schemas.microsoft.com/office/powerpoint/2012/main" userId="S-1-5-21-476752893-115108338-1528374722-1148" providerId="AD"/>
      </p:ext>
    </p:extLst>
  </p:cmAuthor>
  <p:cmAuthor id="2" name="Edmund Hunt" initials="EH" lastIdx="5" clrIdx="1">
    <p:extLst>
      <p:ext uri="{19B8F6BF-5375-455C-9EA6-DF929625EA0E}">
        <p15:presenceInfo xmlns:p15="http://schemas.microsoft.com/office/powerpoint/2012/main" userId="S-1-5-21-476752893-115108338-1528374722-13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6EF"/>
    <a:srgbClr val="83CBF1"/>
    <a:srgbClr val="71B46D"/>
    <a:srgbClr val="C3C47D"/>
    <a:srgbClr val="F3ADA9"/>
    <a:srgbClr val="BC306E"/>
    <a:srgbClr val="7662FF"/>
    <a:srgbClr val="F26C69"/>
    <a:srgbClr val="FF44B5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7" autoAdjust="0"/>
    <p:restoredTop sz="75423" autoAdjust="0"/>
  </p:normalViewPr>
  <p:slideViewPr>
    <p:cSldViewPr snapToGrid="0">
      <p:cViewPr varScale="1">
        <p:scale>
          <a:sx n="52" d="100"/>
          <a:sy n="52" d="100"/>
        </p:scale>
        <p:origin x="1008" y="52"/>
      </p:cViewPr>
      <p:guideLst>
        <p:guide orient="horz" pos="550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436"/>
    </p:cViewPr>
  </p:sorterViewPr>
  <p:notesViewPr>
    <p:cSldViewPr snapToGrid="0">
      <p:cViewPr>
        <p:scale>
          <a:sx n="1" d="2"/>
          <a:sy n="1" d="2"/>
        </p:scale>
        <p:origin x="4362" y="1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Lipson" userId="a80f8dde-98b0-4f83-a637-2e7c0a6c7d25" providerId="ADAL" clId="{E6350A1F-CD55-4048-9D41-CE75E839910A}"/>
    <pc:docChg chg="delSld modSld">
      <pc:chgData name="Matthew Lipson" userId="a80f8dde-98b0-4f83-a637-2e7c0a6c7d25" providerId="ADAL" clId="{E6350A1F-CD55-4048-9D41-CE75E839910A}" dt="2018-09-15T09:29:35.651" v="24" actId="6549"/>
      <pc:docMkLst>
        <pc:docMk/>
      </pc:docMkLst>
      <pc:sldChg chg="modNotesTx">
        <pc:chgData name="Matthew Lipson" userId="a80f8dde-98b0-4f83-a637-2e7c0a6c7d25" providerId="ADAL" clId="{E6350A1F-CD55-4048-9D41-CE75E839910A}" dt="2018-09-15T09:28:21.742" v="6" actId="6549"/>
        <pc:sldMkLst>
          <pc:docMk/>
          <pc:sldMk cId="1768600696" sldId="270"/>
        </pc:sldMkLst>
      </pc:sldChg>
      <pc:sldChg chg="modNotesTx">
        <pc:chgData name="Matthew Lipson" userId="a80f8dde-98b0-4f83-a637-2e7c0a6c7d25" providerId="ADAL" clId="{E6350A1F-CD55-4048-9D41-CE75E839910A}" dt="2018-09-15T09:29:10.729" v="17" actId="6549"/>
        <pc:sldMkLst>
          <pc:docMk/>
          <pc:sldMk cId="1479284288" sldId="342"/>
        </pc:sldMkLst>
      </pc:sldChg>
      <pc:sldChg chg="modNotesTx">
        <pc:chgData name="Matthew Lipson" userId="a80f8dde-98b0-4f83-a637-2e7c0a6c7d25" providerId="ADAL" clId="{E6350A1F-CD55-4048-9D41-CE75E839910A}" dt="2018-09-15T09:29:14.982" v="18" actId="6549"/>
        <pc:sldMkLst>
          <pc:docMk/>
          <pc:sldMk cId="1204288221" sldId="343"/>
        </pc:sldMkLst>
      </pc:sldChg>
      <pc:sldChg chg="modNotesTx">
        <pc:chgData name="Matthew Lipson" userId="a80f8dde-98b0-4f83-a637-2e7c0a6c7d25" providerId="ADAL" clId="{E6350A1F-CD55-4048-9D41-CE75E839910A}" dt="2018-09-15T09:29:35.651" v="24" actId="6549"/>
        <pc:sldMkLst>
          <pc:docMk/>
          <pc:sldMk cId="1721289718" sldId="409"/>
        </pc:sldMkLst>
      </pc:sldChg>
      <pc:sldChg chg="modNotesTx">
        <pc:chgData name="Matthew Lipson" userId="a80f8dde-98b0-4f83-a637-2e7c0a6c7d25" providerId="ADAL" clId="{E6350A1F-CD55-4048-9D41-CE75E839910A}" dt="2018-09-15T09:29:31.753" v="23" actId="6549"/>
        <pc:sldMkLst>
          <pc:docMk/>
          <pc:sldMk cId="1588826346" sldId="410"/>
        </pc:sldMkLst>
      </pc:sldChg>
      <pc:sldChg chg="modNotesTx">
        <pc:chgData name="Matthew Lipson" userId="a80f8dde-98b0-4f83-a637-2e7c0a6c7d25" providerId="ADAL" clId="{E6350A1F-CD55-4048-9D41-CE75E839910A}" dt="2018-09-15T09:29:28.006" v="22" actId="6549"/>
        <pc:sldMkLst>
          <pc:docMk/>
          <pc:sldMk cId="2160072284" sldId="411"/>
        </pc:sldMkLst>
      </pc:sldChg>
      <pc:sldChg chg="modNotesTx">
        <pc:chgData name="Matthew Lipson" userId="a80f8dde-98b0-4f83-a637-2e7c0a6c7d25" providerId="ADAL" clId="{E6350A1F-CD55-4048-9D41-CE75E839910A}" dt="2018-09-15T09:29:02.513" v="16" actId="6549"/>
        <pc:sldMkLst>
          <pc:docMk/>
          <pc:sldMk cId="4177358491" sldId="427"/>
        </pc:sldMkLst>
      </pc:sldChg>
      <pc:sldChg chg="modNotesTx">
        <pc:chgData name="Matthew Lipson" userId="a80f8dde-98b0-4f83-a637-2e7c0a6c7d25" providerId="ADAL" clId="{E6350A1F-CD55-4048-9D41-CE75E839910A}" dt="2018-09-15T09:28:58.673" v="15" actId="6549"/>
        <pc:sldMkLst>
          <pc:docMk/>
          <pc:sldMk cId="2886711149" sldId="501"/>
        </pc:sldMkLst>
      </pc:sldChg>
      <pc:sldChg chg="modNotesTx">
        <pc:chgData name="Matthew Lipson" userId="a80f8dde-98b0-4f83-a637-2e7c0a6c7d25" providerId="ADAL" clId="{E6350A1F-CD55-4048-9D41-CE75E839910A}" dt="2018-09-15T09:28:32.771" v="8" actId="6549"/>
        <pc:sldMkLst>
          <pc:docMk/>
          <pc:sldMk cId="1495487376" sldId="530"/>
        </pc:sldMkLst>
      </pc:sldChg>
      <pc:sldChg chg="del">
        <pc:chgData name="Matthew Lipson" userId="a80f8dde-98b0-4f83-a637-2e7c0a6c7d25" providerId="ADAL" clId="{E6350A1F-CD55-4048-9D41-CE75E839910A}" dt="2018-09-15T09:28:15.998" v="5" actId="2696"/>
        <pc:sldMkLst>
          <pc:docMk/>
          <pc:sldMk cId="3687308580" sldId="547"/>
        </pc:sldMkLst>
      </pc:sldChg>
      <pc:sldChg chg="del">
        <pc:chgData name="Matthew Lipson" userId="a80f8dde-98b0-4f83-a637-2e7c0a6c7d25" providerId="ADAL" clId="{E6350A1F-CD55-4048-9D41-CE75E839910A}" dt="2018-09-15T09:28:15.971" v="4" actId="2696"/>
        <pc:sldMkLst>
          <pc:docMk/>
          <pc:sldMk cId="1490468042" sldId="550"/>
        </pc:sldMkLst>
      </pc:sldChg>
      <pc:sldChg chg="modNotesTx">
        <pc:chgData name="Matthew Lipson" userId="a80f8dde-98b0-4f83-a637-2e7c0a6c7d25" providerId="ADAL" clId="{E6350A1F-CD55-4048-9D41-CE75E839910A}" dt="2018-09-15T09:28:45.157" v="12" actId="6549"/>
        <pc:sldMkLst>
          <pc:docMk/>
          <pc:sldMk cId="1014212030" sldId="552"/>
        </pc:sldMkLst>
      </pc:sldChg>
      <pc:sldChg chg="del">
        <pc:chgData name="Matthew Lipson" userId="a80f8dde-98b0-4f83-a637-2e7c0a6c7d25" providerId="ADAL" clId="{E6350A1F-CD55-4048-9D41-CE75E839910A}" dt="2018-09-15T09:28:15.818" v="1" actId="2696"/>
        <pc:sldMkLst>
          <pc:docMk/>
          <pc:sldMk cId="3089703759" sldId="557"/>
        </pc:sldMkLst>
      </pc:sldChg>
      <pc:sldChg chg="modNotesTx">
        <pc:chgData name="Matthew Lipson" userId="a80f8dde-98b0-4f83-a637-2e7c0a6c7d25" providerId="ADAL" clId="{E6350A1F-CD55-4048-9D41-CE75E839910A}" dt="2018-09-15T09:28:28.651" v="7" actId="6549"/>
        <pc:sldMkLst>
          <pc:docMk/>
          <pc:sldMk cId="2916376891" sldId="565"/>
        </pc:sldMkLst>
      </pc:sldChg>
      <pc:sldChg chg="del">
        <pc:chgData name="Matthew Lipson" userId="a80f8dde-98b0-4f83-a637-2e7c0a6c7d25" providerId="ADAL" clId="{E6350A1F-CD55-4048-9D41-CE75E839910A}" dt="2018-09-15T09:28:15.852" v="2" actId="2696"/>
        <pc:sldMkLst>
          <pc:docMk/>
          <pc:sldMk cId="2540136955" sldId="571"/>
        </pc:sldMkLst>
      </pc:sldChg>
      <pc:sldChg chg="del">
        <pc:chgData name="Matthew Lipson" userId="a80f8dde-98b0-4f83-a637-2e7c0a6c7d25" providerId="ADAL" clId="{E6350A1F-CD55-4048-9D41-CE75E839910A}" dt="2018-09-15T09:28:15.786" v="0" actId="2696"/>
        <pc:sldMkLst>
          <pc:docMk/>
          <pc:sldMk cId="1454380685" sldId="573"/>
        </pc:sldMkLst>
      </pc:sldChg>
      <pc:sldChg chg="modNotesTx">
        <pc:chgData name="Matthew Lipson" userId="a80f8dde-98b0-4f83-a637-2e7c0a6c7d25" providerId="ADAL" clId="{E6350A1F-CD55-4048-9D41-CE75E839910A}" dt="2018-09-15T09:28:53.870" v="14" actId="6549"/>
        <pc:sldMkLst>
          <pc:docMk/>
          <pc:sldMk cId="3378003462" sldId="574"/>
        </pc:sldMkLst>
      </pc:sldChg>
      <pc:sldChg chg="modNotesTx">
        <pc:chgData name="Matthew Lipson" userId="a80f8dde-98b0-4f83-a637-2e7c0a6c7d25" providerId="ADAL" clId="{E6350A1F-CD55-4048-9D41-CE75E839910A}" dt="2018-09-15T09:29:24.504" v="21" actId="6549"/>
        <pc:sldMkLst>
          <pc:docMk/>
          <pc:sldMk cId="1099260183" sldId="576"/>
        </pc:sldMkLst>
      </pc:sldChg>
      <pc:sldChg chg="modNotesTx">
        <pc:chgData name="Matthew Lipson" userId="a80f8dde-98b0-4f83-a637-2e7c0a6c7d25" providerId="ADAL" clId="{E6350A1F-CD55-4048-9D41-CE75E839910A}" dt="2018-09-15T09:29:20.712" v="20" actId="6549"/>
        <pc:sldMkLst>
          <pc:docMk/>
          <pc:sldMk cId="3275679663" sldId="577"/>
        </pc:sldMkLst>
      </pc:sldChg>
      <pc:sldChg chg="del">
        <pc:chgData name="Matthew Lipson" userId="a80f8dde-98b0-4f83-a637-2e7c0a6c7d25" providerId="ADAL" clId="{E6350A1F-CD55-4048-9D41-CE75E839910A}" dt="2018-09-15T09:28:15.926" v="3" actId="2696"/>
        <pc:sldMkLst>
          <pc:docMk/>
          <pc:sldMk cId="1508506984" sldId="578"/>
        </pc:sldMkLst>
      </pc:sldChg>
      <pc:sldChg chg="modNotesTx">
        <pc:chgData name="Matthew Lipson" userId="a80f8dde-98b0-4f83-a637-2e7c0a6c7d25" providerId="ADAL" clId="{E6350A1F-CD55-4048-9D41-CE75E839910A}" dt="2018-09-15T09:28:49.657" v="13" actId="6549"/>
        <pc:sldMkLst>
          <pc:docMk/>
          <pc:sldMk cId="1955972250" sldId="580"/>
        </pc:sldMkLst>
      </pc:sldChg>
      <pc:sldChg chg="modNotesTx">
        <pc:chgData name="Matthew Lipson" userId="a80f8dde-98b0-4f83-a637-2e7c0a6c7d25" providerId="ADAL" clId="{E6350A1F-CD55-4048-9D41-CE75E839910A}" dt="2018-09-15T09:28:36.520" v="9" actId="6549"/>
        <pc:sldMkLst>
          <pc:docMk/>
          <pc:sldMk cId="2520237733" sldId="5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nergysystemscatapult-my.sharepoint.com/personal/matthew_lipson_es_catapult_org_uk/Documents/Evidence%20and%20Reports/ONS%20-%20Uptake%20of%20Digital%20Technology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ONS</a:t>
            </a:r>
            <a:r>
              <a:rPr lang="en-US" baseline="0" dirty="0"/>
              <a:t> statistics on internet access and recent use (last three months)</a:t>
            </a:r>
            <a:endParaRPr lang="en-US" dirty="0"/>
          </a:p>
        </c:rich>
      </c:tx>
      <c:layout>
        <c:manualLayout>
          <c:xMode val="edge"/>
          <c:yMode val="edge"/>
          <c:x val="0.19194209891435465"/>
          <c:y val="1.61861380384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Graphs!$D$5</c:f>
              <c:strCache>
                <c:ptCount val="1"/>
                <c:pt idx="0">
                  <c:v>Households with internet access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Graphs!$D$6:$D$25</c:f>
              <c:numCache>
                <c:formatCode>0</c:formatCode>
                <c:ptCount val="20"/>
                <c:pt idx="0">
                  <c:v>9</c:v>
                </c:pt>
                <c:pt idx="1">
                  <c:v>13</c:v>
                </c:pt>
                <c:pt idx="2">
                  <c:v>25</c:v>
                </c:pt>
                <c:pt idx="3">
                  <c:v>36</c:v>
                </c:pt>
                <c:pt idx="4">
                  <c:v>42</c:v>
                </c:pt>
                <c:pt idx="5">
                  <c:v>46</c:v>
                </c:pt>
                <c:pt idx="6">
                  <c:v>49</c:v>
                </c:pt>
                <c:pt idx="7">
                  <c:v>55</c:v>
                </c:pt>
                <c:pt idx="8">
                  <c:v>57</c:v>
                </c:pt>
                <c:pt idx="9">
                  <c:v>61</c:v>
                </c:pt>
                <c:pt idx="10">
                  <c:v>65</c:v>
                </c:pt>
                <c:pt idx="11">
                  <c:v>70</c:v>
                </c:pt>
                <c:pt idx="12">
                  <c:v>73</c:v>
                </c:pt>
                <c:pt idx="13">
                  <c:v>77</c:v>
                </c:pt>
                <c:pt idx="14">
                  <c:v>80</c:v>
                </c:pt>
                <c:pt idx="15">
                  <c:v>83</c:v>
                </c:pt>
                <c:pt idx="16">
                  <c:v>84</c:v>
                </c:pt>
                <c:pt idx="17">
                  <c:v>86</c:v>
                </c:pt>
                <c:pt idx="18">
                  <c:v>89</c:v>
                </c:pt>
                <c:pt idx="19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42-4994-86F5-CEE50173FB3C}"/>
            </c:ext>
          </c:extLst>
        </c:ser>
        <c:ser>
          <c:idx val="1"/>
          <c:order val="1"/>
          <c:tx>
            <c:strRef>
              <c:f>Graphs!$E$5</c:f>
              <c:strCache>
                <c:ptCount val="1"/>
                <c:pt idx="0">
                  <c:v>Accessed the internet away from home/work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Graphs!$E$6:$E$25</c:f>
              <c:numCache>
                <c:formatCode>General</c:formatCode>
                <c:ptCount val="20"/>
                <c:pt idx="15">
                  <c:v>61</c:v>
                </c:pt>
                <c:pt idx="16">
                  <c:v>68</c:v>
                </c:pt>
                <c:pt idx="17">
                  <c:v>74</c:v>
                </c:pt>
                <c:pt idx="18">
                  <c:v>75</c:v>
                </c:pt>
                <c:pt idx="19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42-4994-86F5-CEE50173FB3C}"/>
            </c:ext>
          </c:extLst>
        </c:ser>
        <c:ser>
          <c:idx val="2"/>
          <c:order val="2"/>
          <c:tx>
            <c:strRef>
              <c:f>Graphs!$F$5</c:f>
              <c:strCache>
                <c:ptCount val="1"/>
                <c:pt idx="0">
                  <c:v>Accessed the internet away from home/work using a mobile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Graphs!$F$6:$F$25</c:f>
              <c:numCache>
                <c:formatCode>General</c:formatCode>
                <c:ptCount val="20"/>
                <c:pt idx="15">
                  <c:v>53</c:v>
                </c:pt>
                <c:pt idx="16" formatCode="0">
                  <c:v>58</c:v>
                </c:pt>
                <c:pt idx="17" formatCode="0">
                  <c:v>65</c:v>
                </c:pt>
                <c:pt idx="18" formatCode="0">
                  <c:v>70</c:v>
                </c:pt>
                <c:pt idx="19" formatCode="0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42-4994-86F5-CEE50173FB3C}"/>
            </c:ext>
          </c:extLst>
        </c:ser>
        <c:ser>
          <c:idx val="3"/>
          <c:order val="3"/>
          <c:tx>
            <c:strRef>
              <c:f>Graphs!$G$5</c:f>
              <c:strCache>
                <c:ptCount val="1"/>
                <c:pt idx="0">
                  <c:v>Sending/receiving emails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Graphs!$G$6:$G$25</c:f>
              <c:numCache>
                <c:formatCode>General</c:formatCode>
                <c:ptCount val="20"/>
                <c:pt idx="9" formatCode="0">
                  <c:v>57</c:v>
                </c:pt>
                <c:pt idx="10" formatCode="0">
                  <c:v>62</c:v>
                </c:pt>
                <c:pt idx="11" formatCode="0">
                  <c:v>68</c:v>
                </c:pt>
                <c:pt idx="12" formatCode="0">
                  <c:v>69</c:v>
                </c:pt>
                <c:pt idx="14" formatCode="0">
                  <c:v>73</c:v>
                </c:pt>
                <c:pt idx="15" formatCode="0">
                  <c:v>75</c:v>
                </c:pt>
                <c:pt idx="16" formatCode="0">
                  <c:v>75</c:v>
                </c:pt>
                <c:pt idx="17" formatCode="0">
                  <c:v>75</c:v>
                </c:pt>
                <c:pt idx="18" formatCode="0">
                  <c:v>79</c:v>
                </c:pt>
                <c:pt idx="19" formatCode="0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42-4994-86F5-CEE50173FB3C}"/>
            </c:ext>
          </c:extLst>
        </c:ser>
        <c:ser>
          <c:idx val="4"/>
          <c:order val="4"/>
          <c:tx>
            <c:strRef>
              <c:f>Graphs!$H$5</c:f>
              <c:strCache>
                <c:ptCount val="1"/>
                <c:pt idx="0">
                  <c:v>Finding information about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Graphs!$H$6:$H$25</c:f>
              <c:numCache>
                <c:formatCode>General</c:formatCode>
                <c:ptCount val="20"/>
                <c:pt idx="9" formatCode="0">
                  <c:v>58</c:v>
                </c:pt>
                <c:pt idx="10" formatCode="0">
                  <c:v>59</c:v>
                </c:pt>
                <c:pt idx="11" formatCode="0">
                  <c:v>59</c:v>
                </c:pt>
                <c:pt idx="12" formatCode="0">
                  <c:v>58</c:v>
                </c:pt>
                <c:pt idx="13" formatCode="0">
                  <c:v>62</c:v>
                </c:pt>
                <c:pt idx="14" formatCode="0">
                  <c:v>67</c:v>
                </c:pt>
                <c:pt idx="15" formatCode="0">
                  <c:v>66</c:v>
                </c:pt>
                <c:pt idx="16" formatCode="0">
                  <c:v>73</c:v>
                </c:pt>
                <c:pt idx="17">
                  <c:v>70</c:v>
                </c:pt>
                <c:pt idx="18" formatCode="0">
                  <c:v>76</c:v>
                </c:pt>
                <c:pt idx="19" formatCode="0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442-4994-86F5-CEE50173FB3C}"/>
            </c:ext>
          </c:extLst>
        </c:ser>
        <c:ser>
          <c:idx val="5"/>
          <c:order val="5"/>
          <c:tx>
            <c:strRef>
              <c:f>Graphs!$I$5</c:f>
              <c:strCache>
                <c:ptCount val="1"/>
                <c:pt idx="0">
                  <c:v>Social networking (eg Facebook or Twitter)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Graphs!$I$6:$I$25</c:f>
              <c:numCache>
                <c:formatCode>General</c:formatCode>
                <c:ptCount val="20"/>
                <c:pt idx="13" formatCode="0">
                  <c:v>45</c:v>
                </c:pt>
                <c:pt idx="14" formatCode="0">
                  <c:v>48</c:v>
                </c:pt>
                <c:pt idx="15" formatCode="0">
                  <c:v>53</c:v>
                </c:pt>
                <c:pt idx="16" formatCode="0">
                  <c:v>54</c:v>
                </c:pt>
                <c:pt idx="17">
                  <c:v>57</c:v>
                </c:pt>
                <c:pt idx="18" formatCode="0">
                  <c:v>63</c:v>
                </c:pt>
                <c:pt idx="19" formatCode="0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442-4994-86F5-CEE50173FB3C}"/>
            </c:ext>
          </c:extLst>
        </c:ser>
        <c:ser>
          <c:idx val="6"/>
          <c:order val="6"/>
          <c:tx>
            <c:strRef>
              <c:f>Graphs!$J$5</c:f>
              <c:strCache>
                <c:ptCount val="1"/>
                <c:pt idx="0">
                  <c:v>Reading online news, newspapers or magazines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Graphs!$J$6:$J$25</c:f>
              <c:numCache>
                <c:formatCode>General</c:formatCode>
                <c:ptCount val="20"/>
                <c:pt idx="9" formatCode="0">
                  <c:v>20</c:v>
                </c:pt>
                <c:pt idx="10" formatCode="0">
                  <c:v>34</c:v>
                </c:pt>
                <c:pt idx="11" formatCode="0">
                  <c:v>39</c:v>
                </c:pt>
                <c:pt idx="12" formatCode="0">
                  <c:v>39</c:v>
                </c:pt>
                <c:pt idx="13" formatCode="0">
                  <c:v>42</c:v>
                </c:pt>
                <c:pt idx="14" formatCode="0">
                  <c:v>47</c:v>
                </c:pt>
                <c:pt idx="15" formatCode="0">
                  <c:v>55</c:v>
                </c:pt>
                <c:pt idx="16" formatCode="0">
                  <c:v>55</c:v>
                </c:pt>
                <c:pt idx="17">
                  <c:v>61</c:v>
                </c:pt>
                <c:pt idx="18" formatCode="0">
                  <c:v>60</c:v>
                </c:pt>
                <c:pt idx="19" formatCode="0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442-4994-86F5-CEE50173FB3C}"/>
            </c:ext>
          </c:extLst>
        </c:ser>
        <c:ser>
          <c:idx val="7"/>
          <c:order val="7"/>
          <c:tx>
            <c:strRef>
              <c:f>Graphs!$K$5</c:f>
              <c:strCache>
                <c:ptCount val="1"/>
                <c:pt idx="0">
                  <c:v>Internet banking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Graphs!$C$6:$C$25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Graphs!$K$6:$K$25</c:f>
              <c:numCache>
                <c:formatCode>General</c:formatCode>
                <c:ptCount val="20"/>
                <c:pt idx="9" formatCode="0">
                  <c:v>30</c:v>
                </c:pt>
                <c:pt idx="10" formatCode="0">
                  <c:v>35</c:v>
                </c:pt>
                <c:pt idx="11" formatCode="0">
                  <c:v>41</c:v>
                </c:pt>
                <c:pt idx="12" formatCode="0">
                  <c:v>42</c:v>
                </c:pt>
                <c:pt idx="13" formatCode="0">
                  <c:v>44</c:v>
                </c:pt>
                <c:pt idx="14" formatCode="0">
                  <c:v>47</c:v>
                </c:pt>
                <c:pt idx="15" formatCode="0">
                  <c:v>50</c:v>
                </c:pt>
                <c:pt idx="16" formatCode="0">
                  <c:v>53</c:v>
                </c:pt>
                <c:pt idx="17">
                  <c:v>55</c:v>
                </c:pt>
                <c:pt idx="18" formatCode="0">
                  <c:v>60</c:v>
                </c:pt>
                <c:pt idx="19" formatCode="0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442-4994-86F5-CEE50173F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5335503"/>
        <c:axId val="1622225215"/>
      </c:lineChart>
      <c:catAx>
        <c:axId val="162533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2225215"/>
        <c:crosses val="autoZero"/>
        <c:auto val="1"/>
        <c:lblAlgn val="ctr"/>
        <c:lblOffset val="100"/>
        <c:noMultiLvlLbl val="0"/>
      </c:catAx>
      <c:valAx>
        <c:axId val="1622225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533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86844029900362"/>
          <c:y val="0.10245782895033106"/>
          <c:w val="0.3158939239953269"/>
          <c:h val="0.84996894470628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E8BA04-C9C7-40FD-950D-49E65A588B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822E4-4388-4061-805E-0FE979D8D3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6E20E-AB14-4665-9EF9-89F894124EB8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39740-DCED-425E-8AA5-AE2BCCC69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EA742-CA92-4745-9D1A-B35F6E0289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0EB8C-CE96-4F89-9D6C-0BEBCA687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01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7AD9C-232D-47A8-96BF-DCE2176AAEEE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5FCBA-8029-4D4B-A1DC-4DE57D73D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74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465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289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71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1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0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97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809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57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17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3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8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5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3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31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20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6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7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22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15E8F-478E-FA49-99E8-59D1252FE7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5FCBA-8029-4D4B-A1DC-4DE57D73D9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8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0.jpg"/><Relationship Id="rId4" Type="http://schemas.openxmlformats.org/officeDocument/2006/relationships/image" Target="../media/image4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7.emf"/><Relationship Id="rId4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7.emf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7.emf"/><Relationship Id="rId4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27.emf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jpeg"/><Relationship Id="rId7" Type="http://schemas.openxmlformats.org/officeDocument/2006/relationships/image" Target="../media/image2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jpeg"/><Relationship Id="rId9" Type="http://schemas.openxmlformats.org/officeDocument/2006/relationships/image" Target="../media/image2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7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jpeg"/><Relationship Id="rId9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emf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3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12.jpeg"/><Relationship Id="rId9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3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17.jpeg"/><Relationship Id="rId9" Type="http://schemas.openxmlformats.org/officeDocument/2006/relationships/image" Target="../media/image2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emf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9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jpeg"/><Relationship Id="rId9" Type="http://schemas.openxmlformats.org/officeDocument/2006/relationships/image" Target="../media/image26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jpeg"/><Relationship Id="rId9" Type="http://schemas.openxmlformats.org/officeDocument/2006/relationships/image" Target="../media/image2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jp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jpg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emf"/><Relationship Id="rId7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emf"/><Relationship Id="rId4" Type="http://schemas.openxmlformats.org/officeDocument/2006/relationships/image" Target="../media/image40.jp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emf"/><Relationship Id="rId4" Type="http://schemas.openxmlformats.org/officeDocument/2006/relationships/image" Target="../media/image4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04FCDFF-65B4-41F5-A546-B72257A82EF7}"/>
              </a:ext>
            </a:extLst>
          </p:cNvPr>
          <p:cNvGrpSpPr/>
          <p:nvPr userDrawn="1"/>
        </p:nvGrpSpPr>
        <p:grpSpPr>
          <a:xfrm>
            <a:off x="-2" y="0"/>
            <a:ext cx="12192003" cy="6901578"/>
            <a:chOff x="-2" y="0"/>
            <a:chExt cx="12192003" cy="690157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14CC613-20B9-4BFD-9630-66A5F2DCABEC}"/>
                </a:ext>
              </a:extLst>
            </p:cNvPr>
            <p:cNvGrpSpPr/>
            <p:nvPr userDrawn="1"/>
          </p:nvGrpSpPr>
          <p:grpSpPr>
            <a:xfrm>
              <a:off x="-2" y="0"/>
              <a:ext cx="12192003" cy="6901578"/>
              <a:chOff x="-2" y="0"/>
              <a:chExt cx="12192003" cy="6901578"/>
            </a:xfrm>
          </p:grpSpPr>
          <p:pic>
            <p:nvPicPr>
              <p:cNvPr id="10" name="Picture 9" descr="One_summary_CUTOUT.jpg">
                <a:extLst>
                  <a:ext uri="{FF2B5EF4-FFF2-40B4-BE49-F238E27FC236}">
                    <a16:creationId xmlns:a16="http://schemas.microsoft.com/office/drawing/2014/main" id="{086CB85C-A16C-4C4C-AA1E-B44B9B80AF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42898"/>
                <a:ext cx="12192000" cy="6260592"/>
              </a:xfrm>
              <a:prstGeom prst="rect">
                <a:avLst/>
              </a:prstGeom>
            </p:spPr>
          </p:pic>
          <p:pic>
            <p:nvPicPr>
              <p:cNvPr id="11" name="Picture 10" descr="tear_green_3.png">
                <a:extLst>
                  <a:ext uri="{FF2B5EF4-FFF2-40B4-BE49-F238E27FC236}">
                    <a16:creationId xmlns:a16="http://schemas.microsoft.com/office/drawing/2014/main" id="{296FAA1E-DFD8-4DE6-AD42-99DFA2A773E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0"/>
                <a:ext cx="12192003" cy="2193270"/>
              </a:xfrm>
              <a:prstGeom prst="rect">
                <a:avLst/>
              </a:prstGeom>
            </p:spPr>
          </p:pic>
          <p:pic>
            <p:nvPicPr>
              <p:cNvPr id="16" name="Picture 15" descr="tear_ppt_2pink.png">
                <a:extLst>
                  <a:ext uri="{FF2B5EF4-FFF2-40B4-BE49-F238E27FC236}">
                    <a16:creationId xmlns:a16="http://schemas.microsoft.com/office/drawing/2014/main" id="{667891B6-C495-485C-98B1-921776FA0A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4833293"/>
                <a:ext cx="12192002" cy="2068285"/>
              </a:xfrm>
              <a:prstGeom prst="rect">
                <a:avLst/>
              </a:prstGeom>
            </p:spPr>
          </p:pic>
          <p:pic>
            <p:nvPicPr>
              <p:cNvPr id="17" name="Picture 16" descr="ESC_Logo_RGB_Pink.eps">
                <a:extLst>
                  <a:ext uri="{FF2B5EF4-FFF2-40B4-BE49-F238E27FC236}">
                    <a16:creationId xmlns:a16="http://schemas.microsoft.com/office/drawing/2014/main" id="{50586D27-D432-4A00-B175-46B31C9FFF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05511F-18CC-42EE-8AF2-2B51C0A69218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5D9AD3-FE0F-4605-88F9-C5E77313E9A2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57E9B-E1CC-4CFC-A693-A740AED97804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05E7300-2C12-4502-94D5-12B91F01FB7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348E44-43C7-403D-B9E9-05314D345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672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79482A-4902-47BC-82B5-85F5D12BC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E38DDDE-5E97-458E-A068-B401EB4182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65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solidFill>
              <a:srgbClr val="D5DE06"/>
            </a:solidFill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A8731-EC8B-4F5C-8A06-3EB4417BFE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7685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499" y="283864"/>
            <a:ext cx="9152363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pic>
        <p:nvPicPr>
          <p:cNvPr id="15" name="Picture 14" descr="ESC_Logo_RGB_Pink.eps">
            <a:extLst>
              <a:ext uri="{FF2B5EF4-FFF2-40B4-BE49-F238E27FC236}">
                <a16:creationId xmlns:a16="http://schemas.microsoft.com/office/drawing/2014/main" id="{DDD73CF2-2008-B449-8F7C-C4E6DE7B9E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DEE610-27DB-9F4D-AAA6-95C84322BEF2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5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2DEE610-27DB-9F4D-AAA6-95C84322BEF2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/>
          <a:lstStyle>
            <a:lvl1pPr>
              <a:buClr>
                <a:srgbClr val="FF44B5"/>
              </a:buClr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499" y="543572"/>
            <a:ext cx="9152363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/>
                </a:solidFill>
                <a:cs typeface="Arial"/>
              </a:rPr>
              <a:t>© 2018 Energy Technologies Institute LLP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/>
                </a:solidFill>
                <a:cs typeface="Arial"/>
              </a:rPr>
              <a:t>Confidential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Picture 14" descr="ESC_Logo_RGB_Pink.eps">
            <a:extLst>
              <a:ext uri="{FF2B5EF4-FFF2-40B4-BE49-F238E27FC236}">
                <a16:creationId xmlns:a16="http://schemas.microsoft.com/office/drawing/2014/main" id="{DDD73CF2-2008-B449-8F7C-C4E6DE7B9E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850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499" y="283864"/>
            <a:ext cx="9152363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2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077572-2054-774B-81EA-EBBEB37A60B4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E86BFA9E-FE5B-1445-9ED7-128B06EE59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68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500" y="283864"/>
            <a:ext cx="9196968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5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11F6F-ACC2-7D40-87FE-3500C447FFF8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4433C757-656F-AE48-81BC-2D43E0C918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0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0" name="Picture 9" descr="ESC_Logo_RGB_Pink.eps">
            <a:extLst>
              <a:ext uri="{FF2B5EF4-FFF2-40B4-BE49-F238E27FC236}">
                <a16:creationId xmlns:a16="http://schemas.microsoft.com/office/drawing/2014/main" id="{F602E299-29CA-416E-8371-88E3D9C83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499" y="283864"/>
            <a:ext cx="9152363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4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536A3-DBD2-0746-BD7E-9676B14833B5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7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500" y="283864"/>
            <a:ext cx="8736468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8F690B-9498-7949-B55A-97B6AEFEE0C1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DBFA7AA2-BECE-864B-9F36-3DC47340F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23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3BB9E3-DD18-2644-821C-6F16286A6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82174" y="1649872"/>
            <a:ext cx="11031519" cy="4457700"/>
          </a:xfrm>
        </p:spPr>
        <p:txBody>
          <a:bodyPr>
            <a:normAutofit/>
          </a:bodyPr>
          <a:lstStyle>
            <a:lvl1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rgbClr val="FF44B5"/>
              </a:buCl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1500" y="283864"/>
            <a:ext cx="8736468" cy="49859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chemeClr val="accent6">
                    <a:lumMod val="90000"/>
                    <a:lumOff val="1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451243" y="6496278"/>
            <a:ext cx="2162450" cy="1384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287963" y="6265446"/>
            <a:ext cx="32573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pPr algn="r"/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00BB9-8428-EB43-8AE6-CF93C3394C04}"/>
              </a:ext>
            </a:extLst>
          </p:cNvPr>
          <p:cNvSpPr/>
          <p:nvPr userDrawn="1"/>
        </p:nvSpPr>
        <p:spPr>
          <a:xfrm>
            <a:off x="5791430" y="6496278"/>
            <a:ext cx="60914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Confidential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32FE1-285D-7843-9B24-FE467E45DF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496278"/>
            <a:ext cx="4686300" cy="12465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Breadcrumb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4E2C9B-588D-4E4B-9BB0-D911C78D3314}"/>
              </a:ext>
            </a:extLst>
          </p:cNvPr>
          <p:cNvSpPr/>
          <p:nvPr userDrawn="1"/>
        </p:nvSpPr>
        <p:spPr>
          <a:xfrm>
            <a:off x="0" y="0"/>
            <a:ext cx="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A2EEC5F3-A05D-6C4A-8FA3-2173D5F87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87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B3B30D-BDD9-4336-92D5-008774748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5810"/>
            <a:ext cx="8846016" cy="4457700"/>
          </a:xfrm>
        </p:spPr>
        <p:txBody>
          <a:bodyPr>
            <a:normAutofit/>
          </a:bodyPr>
          <a:lstStyle>
            <a:lvl1pP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3C3C39-C027-420E-9CEA-9F7476E5A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499" y="330030"/>
            <a:ext cx="8851901" cy="498598"/>
          </a:xfr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3600" b="0" i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5D66B-E0B5-4357-AD7B-D64FB24B5C4A}"/>
              </a:ext>
            </a:extLst>
          </p:cNvPr>
          <p:cNvSpPr/>
          <p:nvPr userDrawn="1"/>
        </p:nvSpPr>
        <p:spPr>
          <a:xfrm>
            <a:off x="9914051" y="6496278"/>
            <a:ext cx="23471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3CAE0-7C63-4C22-A4DF-E90BF461F7FE}"/>
              </a:ext>
            </a:extLst>
          </p:cNvPr>
          <p:cNvSpPr/>
          <p:nvPr userDrawn="1"/>
        </p:nvSpPr>
        <p:spPr>
          <a:xfrm>
            <a:off x="11881518" y="6265446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  <p:pic>
        <p:nvPicPr>
          <p:cNvPr id="12" name="Picture 11" descr="ESC_Logo_RGB_Pink.eps">
            <a:extLst>
              <a:ext uri="{FF2B5EF4-FFF2-40B4-BE49-F238E27FC236}">
                <a16:creationId xmlns:a16="http://schemas.microsoft.com/office/drawing/2014/main" id="{8447D9AB-1962-3D42-AF57-7FBF1E81C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675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98EB1E-2A30-442B-8297-886585C7CC05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12" name="Picture 11" descr="tear_ppt_MintBlue.png">
              <a:extLst>
                <a:ext uri="{FF2B5EF4-FFF2-40B4-BE49-F238E27FC236}">
                  <a16:creationId xmlns:a16="http://schemas.microsoft.com/office/drawing/2014/main" id="{6E99A60B-0473-402A-A8F4-B51184078E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4" name="Picture 13" descr="ESC_Logo_RGB_Pink.eps">
              <a:extLst>
                <a:ext uri="{FF2B5EF4-FFF2-40B4-BE49-F238E27FC236}">
                  <a16:creationId xmlns:a16="http://schemas.microsoft.com/office/drawing/2014/main" id="{18AD04EC-60E4-45D0-AC5D-D1C682D58B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5C93A40-438A-4775-80BA-66E6BC1DEA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56FF1C9-1044-46F0-8ED7-DE5350366F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001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SC_Logo_RGB_Pink.eps">
            <a:extLst>
              <a:ext uri="{FF2B5EF4-FFF2-40B4-BE49-F238E27FC236}">
                <a16:creationId xmlns:a16="http://schemas.microsoft.com/office/drawing/2014/main" id="{91D8506E-A7F7-4CB5-9C39-756BBC8C6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7FD28F-6932-4BFE-AC64-F684C5C85AAB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9225E03-1C58-4E27-B7E3-71A6CBA867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8631AA8-F19E-4E72-837B-035B137BF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3384F05-06D6-464B-A33F-0E9F266A1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5934665-914E-46A5-A75D-5311AE010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87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9CF041-0A86-4C5F-9686-1B5A421B76A8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FF44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ESC_Logo_RGB_AcidYellow.eps">
              <a:extLst>
                <a:ext uri="{FF2B5EF4-FFF2-40B4-BE49-F238E27FC236}">
                  <a16:creationId xmlns:a16="http://schemas.microsoft.com/office/drawing/2014/main" id="{1B6971A8-0B9E-43DB-A4E4-08733FE464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9219" y="224425"/>
              <a:ext cx="3077205" cy="154311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DB9BD-A153-4249-9E4D-55FEECDD42FC}"/>
              </a:ext>
            </a:extLst>
          </p:cNvPr>
          <p:cNvSpPr txBox="1"/>
          <p:nvPr userDrawn="1"/>
        </p:nvSpPr>
        <p:spPr>
          <a:xfrm>
            <a:off x="10610850" y="5867845"/>
            <a:ext cx="122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A88649-21B2-49B8-AF39-EBD7888891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060708">
                  <a:alpha val="14902"/>
                </a:srgbClr>
              </a:clrFrom>
              <a:clrTo>
                <a:srgbClr val="0607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267" y="5843943"/>
            <a:ext cx="355582" cy="355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4263A2-32E5-4342-831C-DF1554F12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101" y="6301882"/>
            <a:ext cx="9048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27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1610C87-55DF-473F-A379-C128D965EF02}"/>
              </a:ext>
            </a:extLst>
          </p:cNvPr>
          <p:cNvSpPr/>
          <p:nvPr userDrawn="1"/>
        </p:nvSpPr>
        <p:spPr>
          <a:xfrm>
            <a:off x="0" y="-1"/>
            <a:ext cx="12201525" cy="6858001"/>
          </a:xfrm>
          <a:prstGeom prst="rect">
            <a:avLst/>
          </a:prstGeom>
          <a:solidFill>
            <a:srgbClr val="37F2D5"/>
          </a:solidFill>
          <a:ln>
            <a:solidFill>
              <a:srgbClr val="37F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0ADD2223-3E39-4D15-BA43-098AAACEE43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Any questions/Thank you.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801A0CEC-2267-422A-87B3-B7293D304B0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34B82CFC-0E86-473B-9DE1-326B17F7500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B20FE0D4-D1C9-468A-8F49-84014A799E77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BF87EE23-1F5F-4F98-B212-919BCF6D584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1211B-5558-634D-850E-8A9D1DE78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18" y="5801360"/>
            <a:ext cx="426720" cy="426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3A3251-24BC-3248-9459-C5A38FE35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344" y="6301882"/>
            <a:ext cx="831600" cy="2010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4F0E82-55A5-4F48-B2C8-E7BD96AEA86A}"/>
              </a:ext>
            </a:extLst>
          </p:cNvPr>
          <p:cNvSpPr txBox="1"/>
          <p:nvPr userDrawn="1"/>
        </p:nvSpPr>
        <p:spPr>
          <a:xfrm>
            <a:off x="10424160" y="5898325"/>
            <a:ext cx="11866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400" b="1" dirty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1" dirty="0" err="1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 dirty="0">
              <a:solidFill>
                <a:srgbClr val="172C3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F80720B7-9087-2F48-A925-FC99AFEF89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99" y="219282"/>
            <a:ext cx="3101577" cy="1555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6D515D-2B18-AE49-B4CE-7A3CB1C765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71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9EDEB0C-CFF3-4616-8B4C-1D0D993325F9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9" name="Picture 8" descr="tear_ppt_MintBlue.png">
              <a:extLst>
                <a:ext uri="{FF2B5EF4-FFF2-40B4-BE49-F238E27FC236}">
                  <a16:creationId xmlns:a16="http://schemas.microsoft.com/office/drawing/2014/main" id="{B204EA08-2862-4AA1-8F8E-8B0D886819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0" name="Picture 9" descr="ESC_Logo_RGB_Pink.eps">
              <a:extLst>
                <a:ext uri="{FF2B5EF4-FFF2-40B4-BE49-F238E27FC236}">
                  <a16:creationId xmlns:a16="http://schemas.microsoft.com/office/drawing/2014/main" id="{F602E299-29CA-416E-8371-88E3D9C83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40407-8150-4B25-AD8D-A774AC9D283C}"/>
              </a:ext>
            </a:extLst>
          </p:cNvPr>
          <p:cNvSpPr/>
          <p:nvPr userDrawn="1"/>
        </p:nvSpPr>
        <p:spPr>
          <a:xfrm>
            <a:off x="9914051" y="6496278"/>
            <a:ext cx="23471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Technologies Institute LLP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904ED-2C36-4F0E-9899-E6E79713422B}"/>
              </a:ext>
            </a:extLst>
          </p:cNvPr>
          <p:cNvSpPr/>
          <p:nvPr userDrawn="1"/>
        </p:nvSpPr>
        <p:spPr>
          <a:xfrm>
            <a:off x="11881518" y="6265446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3823A21-CF34-49D5-AD89-94FC138F26A7}" type="slidenum">
              <a:rPr lang="en-GB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/>
              </a:rPr>
              <a:t>‹#›</a:t>
            </a:fld>
            <a:endParaRPr lang="en-GB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19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1F56D-8CB5-4A9C-B5F6-DD81764E6576}"/>
              </a:ext>
            </a:extLst>
          </p:cNvPr>
          <p:cNvGrpSpPr/>
          <p:nvPr userDrawn="1"/>
        </p:nvGrpSpPr>
        <p:grpSpPr>
          <a:xfrm>
            <a:off x="-9525" y="-123042"/>
            <a:ext cx="12213294" cy="1666875"/>
            <a:chOff x="-9525" y="-123042"/>
            <a:chExt cx="12213294" cy="1666875"/>
          </a:xfrm>
        </p:grpSpPr>
        <p:pic>
          <p:nvPicPr>
            <p:cNvPr id="8" name="Picture 7" descr="tear_green_3.png">
              <a:extLst>
                <a:ext uri="{FF2B5EF4-FFF2-40B4-BE49-F238E27FC236}">
                  <a16:creationId xmlns:a16="http://schemas.microsoft.com/office/drawing/2014/main" id="{DA7B0E07-DC76-4215-8E83-352B713D7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-9525" y="-123042"/>
              <a:ext cx="12213294" cy="1666875"/>
            </a:xfrm>
            <a:prstGeom prst="rect">
              <a:avLst/>
            </a:prstGeom>
          </p:spPr>
        </p:pic>
        <p:pic>
          <p:nvPicPr>
            <p:cNvPr id="7" name="Picture 6" descr="ESC_Logo_RGB_Pink.eps">
              <a:extLst>
                <a:ext uri="{FF2B5EF4-FFF2-40B4-BE49-F238E27FC236}">
                  <a16:creationId xmlns:a16="http://schemas.microsoft.com/office/drawing/2014/main" id="{7F4436B1-4AF5-402E-805F-64A8E76CC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8B858-0679-451B-B8FE-C43CB011FC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>
                <a:solidFill>
                  <a:srgbClr val="172C36"/>
                </a:solidFill>
              </a:defRPr>
            </a:lvl1pPr>
            <a:lvl2pPr>
              <a:defRPr>
                <a:solidFill>
                  <a:srgbClr val="172C36"/>
                </a:solidFill>
              </a:defRPr>
            </a:lvl2pPr>
            <a:lvl3pPr marL="914400" indent="0">
              <a:buNone/>
              <a:defRPr>
                <a:solidFill>
                  <a:srgbClr val="172C36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A5DBA-B56B-48DC-9149-1F2A9E06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5002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A43BFC-AFFB-44B2-BA2C-34D88F3D3F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73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_Logo_RGB_Pink.eps">
            <a:extLst>
              <a:ext uri="{FF2B5EF4-FFF2-40B4-BE49-F238E27FC236}">
                <a16:creationId xmlns:a16="http://schemas.microsoft.com/office/drawing/2014/main" id="{F602E299-29CA-416E-8371-88E3D9C83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51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rgbClr val="B9B9B9"/>
                </a:solidFill>
                <a:cs typeface="Arial"/>
              </a:rPr>
              <a:t>© 2018 Energy Systems Catapult </a:t>
            </a:r>
            <a:endParaRPr lang="en-GB" sz="2000" dirty="0">
              <a:solidFill>
                <a:srgbClr val="B9B9B9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B3B30D-BDD9-4336-92D5-008774748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581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98F2217-7296-45C1-916D-6D8013B3E5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8150"/>
            <a:ext cx="8401050" cy="558800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A1D53-7363-4B9B-A013-F1720D4F48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895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C0C86A-FCC6-4A4C-8171-749A95E2A1A4}"/>
              </a:ext>
            </a:extLst>
          </p:cNvPr>
          <p:cNvGrpSpPr/>
          <p:nvPr userDrawn="1"/>
        </p:nvGrpSpPr>
        <p:grpSpPr>
          <a:xfrm>
            <a:off x="-9525" y="-123042"/>
            <a:ext cx="12213294" cy="1666875"/>
            <a:chOff x="-9525" y="-123042"/>
            <a:chExt cx="12213294" cy="1666875"/>
          </a:xfrm>
        </p:grpSpPr>
        <p:pic>
          <p:nvPicPr>
            <p:cNvPr id="11" name="Picture 10" descr="tear_green_3.png">
              <a:extLst>
                <a:ext uri="{FF2B5EF4-FFF2-40B4-BE49-F238E27FC236}">
                  <a16:creationId xmlns:a16="http://schemas.microsoft.com/office/drawing/2014/main" id="{7A15BF0B-2080-4FEE-B13A-67CCB33463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-9525" y="-123042"/>
              <a:ext cx="12213294" cy="1666875"/>
            </a:xfrm>
            <a:prstGeom prst="rect">
              <a:avLst/>
            </a:prstGeom>
          </p:spPr>
        </p:pic>
        <p:pic>
          <p:nvPicPr>
            <p:cNvPr id="12" name="Picture 11" descr="ESC_Logo_RGB_Pink.eps">
              <a:extLst>
                <a:ext uri="{FF2B5EF4-FFF2-40B4-BE49-F238E27FC236}">
                  <a16:creationId xmlns:a16="http://schemas.microsoft.com/office/drawing/2014/main" id="{2857097B-5546-49F2-AD90-9515F2DA7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51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75EBB0F-4BE9-4EB9-A578-0A8D95729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5002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B49A4-F248-4B77-B7CE-F9063E7CEB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135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SC_Logo_RGB_Pink.eps">
            <a:extLst>
              <a:ext uri="{FF2B5EF4-FFF2-40B4-BE49-F238E27FC236}">
                <a16:creationId xmlns:a16="http://schemas.microsoft.com/office/drawing/2014/main" id="{91D8506E-A7F7-4CB5-9C39-756BBC8C6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7FD28F-6932-4BFE-AC64-F684C5C85AAB}"/>
              </a:ext>
            </a:extLst>
          </p:cNvPr>
          <p:cNvSpPr/>
          <p:nvPr userDrawn="1"/>
        </p:nvSpPr>
        <p:spPr>
          <a:xfrm>
            <a:off x="9914051" y="6496278"/>
            <a:ext cx="1951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9225E03-1C58-4E27-B7E3-71A6CBA867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8631AA8-F19E-4E72-837B-035B137BF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8A43B46-F509-4746-811B-4D419198A8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5002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2AEF-8244-41AE-B254-6F0160404D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80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solidFill>
              <a:srgbClr val="D5DE06"/>
            </a:solidFill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849142-534F-4137-8A38-99325BECB0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907EC1E-BF7D-4C6F-A54F-837E56E7E5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B3EFC35-072A-42C0-9B8F-DFEBCED7A1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C1464ED0-925D-4A43-A437-788CDAD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41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>
            <a:noAutofit/>
          </a:bodyPr>
          <a:lstStyle>
            <a:lvl1pPr>
              <a:defRPr lang="en-US" sz="3200">
                <a:solidFill>
                  <a:schemeClr val="tx1"/>
                </a:solidFill>
              </a:defRPr>
            </a:lvl1pPr>
          </a:lstStyle>
          <a:p>
            <a:pPr marL="0" lvl="0" algn="l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numCol="1" spcCol="0" rtlCol="0" anchor="t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buFont typeface="Wingdings" panose="05000000000000000000" pitchFamily="2" charset="2"/>
              <a:buChar char="§"/>
              <a:defRPr lang="en-GB" dirty="0" smtClean="0"/>
            </a:lvl4pPr>
            <a:lvl5pPr>
              <a:defRPr lang="en-US" sz="1467" dirty="0"/>
            </a:lvl5pPr>
          </a:lstStyle>
          <a:p>
            <a:pPr marL="228594" lvl="0" indent="-228594">
              <a:lnSpc>
                <a:spcPct val="120000"/>
              </a:lnSpc>
              <a:spcBef>
                <a:spcPts val="533"/>
              </a:spcBef>
              <a:buClr>
                <a:schemeClr val="bg2"/>
              </a:buClr>
              <a:buSzPct val="120000"/>
            </a:pPr>
            <a:r>
              <a:rPr lang="en-GB"/>
              <a:t>Click to edit Master text styles</a:t>
            </a:r>
          </a:p>
          <a:p>
            <a:pPr marL="1295368" lvl="2" indent="-228594">
              <a:lnSpc>
                <a:spcPct val="120000"/>
              </a:lnSpc>
              <a:spcBef>
                <a:spcPts val="533"/>
              </a:spcBef>
              <a:buClr>
                <a:schemeClr val="bg2"/>
              </a:buClr>
              <a:buSzPct val="120000"/>
              <a:buFont typeface="Arial"/>
              <a:buChar char="•"/>
            </a:pPr>
            <a:r>
              <a:rPr lang="en-GB"/>
              <a:t>Third level</a:t>
            </a:r>
          </a:p>
          <a:p>
            <a:pPr marL="1904952" lvl="3" indent="-228594">
              <a:lnSpc>
                <a:spcPct val="120000"/>
              </a:lnSpc>
              <a:spcBef>
                <a:spcPts val="533"/>
              </a:spcBef>
              <a:buClr>
                <a:schemeClr val="bg2"/>
              </a:buClr>
              <a:buSzPct val="120000"/>
              <a:buFont typeface="Arial"/>
              <a:buChar char="•"/>
            </a:pPr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204" y="401453"/>
            <a:ext cx="1779201" cy="58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971" y="462933"/>
            <a:ext cx="2325167" cy="775056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575969" y="1332144"/>
            <a:ext cx="1107705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96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8EC8B6-2212-8240-ABC8-5E9498AFF307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A429F4-9405-884D-8C02-503935B2E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8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D0368C-1EB2-4A74-A15E-283CC9B9FC8A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4FA6A4-CE47-46E6-8325-1D1BFC46EA8B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10" name="Picture 9" descr="One_summary_CUTOUT.jpg">
                <a:extLst>
                  <a:ext uri="{FF2B5EF4-FFF2-40B4-BE49-F238E27FC236}">
                    <a16:creationId xmlns:a16="http://schemas.microsoft.com/office/drawing/2014/main" id="{086CB85C-A16C-4C4C-AA1E-B44B9B80AF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42898"/>
                <a:ext cx="12192000" cy="6260592"/>
              </a:xfrm>
              <a:prstGeom prst="rect">
                <a:avLst/>
              </a:prstGeom>
            </p:spPr>
          </p:pic>
          <p:pic>
            <p:nvPicPr>
              <p:cNvPr id="18" name="Picture 17" descr="tear_green_3.png">
                <a:extLst>
                  <a:ext uri="{FF2B5EF4-FFF2-40B4-BE49-F238E27FC236}">
                    <a16:creationId xmlns:a16="http://schemas.microsoft.com/office/drawing/2014/main" id="{A633BBED-F5AA-4BE3-99E0-53411788277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796" y="4789715"/>
                <a:ext cx="12191998" cy="2068285"/>
              </a:xfrm>
              <a:prstGeom prst="rect">
                <a:avLst/>
              </a:prstGeom>
            </p:spPr>
          </p:pic>
          <p:pic>
            <p:nvPicPr>
              <p:cNvPr id="20" name="Picture 19" descr="tear_ppt_1pink.png">
                <a:extLst>
                  <a:ext uri="{FF2B5EF4-FFF2-40B4-BE49-F238E27FC236}">
                    <a16:creationId xmlns:a16="http://schemas.microsoft.com/office/drawing/2014/main" id="{1314BB9B-5CE1-46A4-AA84-0E25D6340BD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21" name="Picture 20" descr="ESC_Logo_RGB_AcidYellow.eps">
                <a:extLst>
                  <a:ext uri="{FF2B5EF4-FFF2-40B4-BE49-F238E27FC236}">
                    <a16:creationId xmlns:a16="http://schemas.microsoft.com/office/drawing/2014/main" id="{10F1B605-19DE-4429-90E0-172B6F8751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9219" y="224425"/>
                <a:ext cx="3077205" cy="154311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9656177-21BD-4AA1-9D52-C499750FCEB4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76DA89F-972C-4515-BE97-F78B4964CA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5114AE6-779A-467C-88C5-33FF9DC11B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C10490-F6B8-4927-B312-923BBDB2227D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672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79482A-4902-47BC-82B5-85F5D12BC99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E38DDDE-5E97-458E-A068-B401EB4182F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3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25A37F-3E37-4C57-8E11-576D7221D449}"/>
              </a:ext>
            </a:extLst>
          </p:cNvPr>
          <p:cNvGrpSpPr/>
          <p:nvPr userDrawn="1"/>
        </p:nvGrpSpPr>
        <p:grpSpPr>
          <a:xfrm>
            <a:off x="-2" y="0"/>
            <a:ext cx="12192003" cy="6901578"/>
            <a:chOff x="-2" y="0"/>
            <a:chExt cx="12192003" cy="69015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E4A1DD1-8B16-455F-BCFA-08CB20940D8D}"/>
                </a:ext>
              </a:extLst>
            </p:cNvPr>
            <p:cNvGrpSpPr/>
            <p:nvPr userDrawn="1"/>
          </p:nvGrpSpPr>
          <p:grpSpPr>
            <a:xfrm>
              <a:off x="-2" y="0"/>
              <a:ext cx="12192003" cy="6901578"/>
              <a:chOff x="-2" y="0"/>
              <a:chExt cx="12192003" cy="6901578"/>
            </a:xfrm>
          </p:grpSpPr>
          <p:pic>
            <p:nvPicPr>
              <p:cNvPr id="18" name="Picture 17" descr="third_connection_CUTOUT2.jpg">
                <a:extLst>
                  <a:ext uri="{FF2B5EF4-FFF2-40B4-BE49-F238E27FC236}">
                    <a16:creationId xmlns:a16="http://schemas.microsoft.com/office/drawing/2014/main" id="{760E8095-7C7E-43C9-A00C-02696F53365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262197"/>
                <a:ext cx="12191998" cy="4542518"/>
              </a:xfrm>
              <a:prstGeom prst="rect">
                <a:avLst/>
              </a:prstGeom>
            </p:spPr>
          </p:pic>
          <p:pic>
            <p:nvPicPr>
              <p:cNvPr id="11" name="Picture 10" descr="tear_green_3.png">
                <a:extLst>
                  <a:ext uri="{FF2B5EF4-FFF2-40B4-BE49-F238E27FC236}">
                    <a16:creationId xmlns:a16="http://schemas.microsoft.com/office/drawing/2014/main" id="{296FAA1E-DFD8-4DE6-AD42-99DFA2A773E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0"/>
                <a:ext cx="12192003" cy="2193270"/>
              </a:xfrm>
              <a:prstGeom prst="rect">
                <a:avLst/>
              </a:prstGeom>
            </p:spPr>
          </p:pic>
          <p:pic>
            <p:nvPicPr>
              <p:cNvPr id="16" name="Picture 15" descr="tear_ppt_2pink.png">
                <a:extLst>
                  <a:ext uri="{FF2B5EF4-FFF2-40B4-BE49-F238E27FC236}">
                    <a16:creationId xmlns:a16="http://schemas.microsoft.com/office/drawing/2014/main" id="{667891B6-C495-485C-98B1-921776FA0A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4833293"/>
                <a:ext cx="12192002" cy="2068285"/>
              </a:xfrm>
              <a:prstGeom prst="rect">
                <a:avLst/>
              </a:prstGeom>
            </p:spPr>
          </p:pic>
          <p:pic>
            <p:nvPicPr>
              <p:cNvPr id="17" name="Picture 16" descr="ESC_Logo_RGB_Pink.eps">
                <a:extLst>
                  <a:ext uri="{FF2B5EF4-FFF2-40B4-BE49-F238E27FC236}">
                    <a16:creationId xmlns:a16="http://schemas.microsoft.com/office/drawing/2014/main" id="{50586D27-D432-4A00-B175-46B31C9FFF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05511F-18CC-42EE-8AF2-2B51C0A69218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5D9AD3-FE0F-4605-88F9-C5E77313E9A2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57E9B-E1CC-4CFC-A693-A740AED97804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05E7300-2C12-4502-94D5-12B91F01FB7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348E44-43C7-403D-B9E9-05314D345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672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79482A-4902-47BC-82B5-85F5D12BC99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E38DDDE-5E97-458E-A068-B401EB4182F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958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26A653-9129-4DDC-9C5B-FB36085FF724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3950AF-8F8E-44E3-B5E9-FDD68942AC3C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11" name="Picture 10" descr="third_connection_CUTOUT2.jpg">
                <a:extLst>
                  <a:ext uri="{FF2B5EF4-FFF2-40B4-BE49-F238E27FC236}">
                    <a16:creationId xmlns:a16="http://schemas.microsoft.com/office/drawing/2014/main" id="{F5351BA4-EFFD-43E9-B522-40ACD166404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089025"/>
                <a:ext cx="12191998" cy="4542518"/>
              </a:xfrm>
              <a:prstGeom prst="rect">
                <a:avLst/>
              </a:prstGeom>
            </p:spPr>
          </p:pic>
          <p:pic>
            <p:nvPicPr>
              <p:cNvPr id="12" name="Picture 11" descr="tear_green_3.png">
                <a:extLst>
                  <a:ext uri="{FF2B5EF4-FFF2-40B4-BE49-F238E27FC236}">
                    <a16:creationId xmlns:a16="http://schemas.microsoft.com/office/drawing/2014/main" id="{00C678B5-199E-4BEB-9819-6A141795B57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796" y="4789715"/>
                <a:ext cx="12191998" cy="2068285"/>
              </a:xfrm>
              <a:prstGeom prst="rect">
                <a:avLst/>
              </a:prstGeom>
            </p:spPr>
          </p:pic>
          <p:pic>
            <p:nvPicPr>
              <p:cNvPr id="13" name="Picture 12" descr="tear_ppt_1pink.png">
                <a:extLst>
                  <a:ext uri="{FF2B5EF4-FFF2-40B4-BE49-F238E27FC236}">
                    <a16:creationId xmlns:a16="http://schemas.microsoft.com/office/drawing/2014/main" id="{7BE89C20-05D0-46A1-9E82-9B901C98F4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17" name="Picture 16" descr="ESC_Logo_RGB_AcidYellow.eps">
                <a:extLst>
                  <a:ext uri="{FF2B5EF4-FFF2-40B4-BE49-F238E27FC236}">
                    <a16:creationId xmlns:a16="http://schemas.microsoft.com/office/drawing/2014/main" id="{BE46B653-D538-470B-A70B-48B0971E7E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9219" y="224425"/>
                <a:ext cx="3077205" cy="154311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A9D582-F5F0-4526-82FE-6D7D6043CF46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F50AA6C-2643-4D66-90CA-BCB048442E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9908156-CB98-49A0-A39C-BCEACB5FF4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89ADB8-026E-4EBB-A0BD-F281ADE93178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FF35AFEE-F71F-4CA5-9007-40F0010B2BF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5107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22FA870-922E-4B5C-B015-67CE5942BCC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6C2EFEC-723A-411B-B8CF-5E7C569996F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4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FD40F6-E619-45C3-B030-1D06BF99D5DB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3B1A0C-2405-48E5-98B9-2633F60C8080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20" name="Picture 19" descr="two_domestic_CUTOUT.jpg">
                <a:extLst>
                  <a:ext uri="{FF2B5EF4-FFF2-40B4-BE49-F238E27FC236}">
                    <a16:creationId xmlns:a16="http://schemas.microsoft.com/office/drawing/2014/main" id="{DE99C95F-DF5D-4DE0-A36E-3F224818CA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688975"/>
                <a:ext cx="12203769" cy="5945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AB564DE-4C7C-4AF0-9C8E-38D3C4B02DEC}"/>
                  </a:ext>
                </a:extLst>
              </p:cNvPr>
              <p:cNvGrpSpPr/>
              <p:nvPr userDrawn="1"/>
            </p:nvGrpSpPr>
            <p:grpSpPr>
              <a:xfrm>
                <a:off x="-2796" y="0"/>
                <a:ext cx="12208253" cy="6858000"/>
                <a:chOff x="-2796" y="0"/>
                <a:chExt cx="12208253" cy="6858000"/>
              </a:xfrm>
            </p:grpSpPr>
            <p:pic>
              <p:nvPicPr>
                <p:cNvPr id="29" name="Picture 28" descr="tear_green_3.png">
                  <a:extLst>
                    <a:ext uri="{FF2B5EF4-FFF2-40B4-BE49-F238E27FC236}">
                      <a16:creationId xmlns:a16="http://schemas.microsoft.com/office/drawing/2014/main" id="{11D7D591-AD25-42F1-BD9C-1E6CC9FA632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796" y="4789715"/>
                  <a:ext cx="12191998" cy="2068285"/>
                </a:xfrm>
                <a:prstGeom prst="rect">
                  <a:avLst/>
                </a:prstGeom>
              </p:spPr>
            </p:pic>
            <p:pic>
              <p:nvPicPr>
                <p:cNvPr id="30" name="Picture 29" descr="tear_ppt_1pink.png">
                  <a:extLst>
                    <a:ext uri="{FF2B5EF4-FFF2-40B4-BE49-F238E27FC236}">
                      <a16:creationId xmlns:a16="http://schemas.microsoft.com/office/drawing/2014/main" id="{EE4D6AF3-B1EA-4C3A-9221-7D6D466C38F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ESC_Logo_RGB_AcidYellow.eps">
                  <a:extLst>
                    <a:ext uri="{FF2B5EF4-FFF2-40B4-BE49-F238E27FC236}">
                      <a16:creationId xmlns:a16="http://schemas.microsoft.com/office/drawing/2014/main" id="{2BE9CFFE-70E8-4B03-88DA-8B31815F242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9219" y="224425"/>
                  <a:ext cx="3077205" cy="154311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D479849-E7AD-47F4-85E6-CA77A876AB79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AF8AB90-A9C1-4010-BFB0-F244C2F762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A3A0651-970F-46F8-B35D-3D49E419C3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2BC2C32-0DB1-4352-B8CB-46E7F819846A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A4563A9-A040-4687-AB1D-5BB1B6FD8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107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DF52639E-C85C-40E7-B828-BB6624665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8660DB-4CDC-4978-9BBF-3A1330BB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69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A3F690B-DB22-43AF-A6B1-C47A12308E07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D8F7507-665F-4800-916F-48E2C842952E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15" name="Picture 14" descr="four_cannon_CUTOUT.jpg">
                <a:extLst>
                  <a:ext uri="{FF2B5EF4-FFF2-40B4-BE49-F238E27FC236}">
                    <a16:creationId xmlns:a16="http://schemas.microsoft.com/office/drawing/2014/main" id="{0778A617-5997-4793-844D-B0456F7F31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AB564DE-4C7C-4AF0-9C8E-38D3C4B02DEC}"/>
                  </a:ext>
                </a:extLst>
              </p:cNvPr>
              <p:cNvGrpSpPr/>
              <p:nvPr userDrawn="1"/>
            </p:nvGrpSpPr>
            <p:grpSpPr>
              <a:xfrm>
                <a:off x="-2796" y="0"/>
                <a:ext cx="12208253" cy="6858000"/>
                <a:chOff x="-2796" y="0"/>
                <a:chExt cx="12208253" cy="6858000"/>
              </a:xfrm>
            </p:grpSpPr>
            <p:pic>
              <p:nvPicPr>
                <p:cNvPr id="29" name="Picture 28" descr="tear_green_3.png">
                  <a:extLst>
                    <a:ext uri="{FF2B5EF4-FFF2-40B4-BE49-F238E27FC236}">
                      <a16:creationId xmlns:a16="http://schemas.microsoft.com/office/drawing/2014/main" id="{11D7D591-AD25-42F1-BD9C-1E6CC9FA632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796" y="4789715"/>
                  <a:ext cx="12191998" cy="2068285"/>
                </a:xfrm>
                <a:prstGeom prst="rect">
                  <a:avLst/>
                </a:prstGeom>
              </p:spPr>
            </p:pic>
            <p:pic>
              <p:nvPicPr>
                <p:cNvPr id="30" name="Picture 29" descr="tear_ppt_1pink.png">
                  <a:extLst>
                    <a:ext uri="{FF2B5EF4-FFF2-40B4-BE49-F238E27FC236}">
                      <a16:creationId xmlns:a16="http://schemas.microsoft.com/office/drawing/2014/main" id="{EE4D6AF3-B1EA-4C3A-9221-7D6D466C38F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ESC_Logo_RGB_AcidYellow.eps">
                  <a:extLst>
                    <a:ext uri="{FF2B5EF4-FFF2-40B4-BE49-F238E27FC236}">
                      <a16:creationId xmlns:a16="http://schemas.microsoft.com/office/drawing/2014/main" id="{2BE9CFFE-70E8-4B03-88DA-8B31815F242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9219" y="224425"/>
                  <a:ext cx="3077205" cy="154311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D479849-E7AD-47F4-85E6-CA77A876AB79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AF8AB90-A9C1-4010-BFB0-F244C2F762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A3A0651-970F-46F8-B35D-3D49E419C3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2BC2C32-0DB1-4352-B8CB-46E7F819846A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A4563A9-A040-4687-AB1D-5BB1B6FD8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107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DF52639E-C85C-40E7-B828-BB6624665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8660DB-4CDC-4978-9BBF-3A1330BB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692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463AF0-4E2D-48B8-BDCA-51E0B68C500E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pic>
          <p:nvPicPr>
            <p:cNvPr id="16" name="Picture 15" descr="nine_modernliving_CUTOUT.jpg">
              <a:extLst>
                <a:ext uri="{FF2B5EF4-FFF2-40B4-BE49-F238E27FC236}">
                  <a16:creationId xmlns:a16="http://schemas.microsoft.com/office/drawing/2014/main" id="{25D1E8B8-A0E6-4C25-93FC-07A59C05A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71" y="1632356"/>
              <a:ext cx="3736728" cy="3734860"/>
            </a:xfrm>
            <a:prstGeom prst="rect">
              <a:avLst/>
            </a:prstGeom>
          </p:spPr>
        </p:pic>
        <p:pic>
          <p:nvPicPr>
            <p:cNvPr id="17" name="Picture 16" descr="six2_travel_CUTOUT.jpg">
              <a:extLst>
                <a:ext uri="{FF2B5EF4-FFF2-40B4-BE49-F238E27FC236}">
                  <a16:creationId xmlns:a16="http://schemas.microsoft.com/office/drawing/2014/main" id="{91A232ED-0494-420B-9F82-BEB80A25EA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7392" y="1363056"/>
              <a:ext cx="3370237" cy="4273461"/>
            </a:xfrm>
            <a:prstGeom prst="rect">
              <a:avLst/>
            </a:prstGeom>
          </p:spPr>
        </p:pic>
        <p:pic>
          <p:nvPicPr>
            <p:cNvPr id="18" name="Picture 17" descr="eight_SME_CUTOUT.jpg">
              <a:extLst>
                <a:ext uri="{FF2B5EF4-FFF2-40B4-BE49-F238E27FC236}">
                  <a16:creationId xmlns:a16="http://schemas.microsoft.com/office/drawing/2014/main" id="{62704ABD-A3E2-4F18-9FF5-FD9D3BB33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22" y="1867563"/>
              <a:ext cx="3392562" cy="364191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B564DE-4C7C-4AF0-9C8E-38D3C4B02DEC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29" name="Picture 28" descr="tear_green_3.png">
                <a:extLst>
                  <a:ext uri="{FF2B5EF4-FFF2-40B4-BE49-F238E27FC236}">
                    <a16:creationId xmlns:a16="http://schemas.microsoft.com/office/drawing/2014/main" id="{11D7D591-AD25-42F1-BD9C-1E6CC9FA632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796" y="4789715"/>
                <a:ext cx="12191998" cy="2068285"/>
              </a:xfrm>
              <a:prstGeom prst="rect">
                <a:avLst/>
              </a:prstGeom>
            </p:spPr>
          </p:pic>
          <p:pic>
            <p:nvPicPr>
              <p:cNvPr id="30" name="Picture 29" descr="tear_ppt_1pink.png">
                <a:extLst>
                  <a:ext uri="{FF2B5EF4-FFF2-40B4-BE49-F238E27FC236}">
                    <a16:creationId xmlns:a16="http://schemas.microsoft.com/office/drawing/2014/main" id="{EE4D6AF3-B1EA-4C3A-9221-7D6D466C38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31" name="Picture 30" descr="ESC_Logo_RGB_AcidYellow.eps">
                <a:extLst>
                  <a:ext uri="{FF2B5EF4-FFF2-40B4-BE49-F238E27FC236}">
                    <a16:creationId xmlns:a16="http://schemas.microsoft.com/office/drawing/2014/main" id="{2BE9CFFE-70E8-4B03-88DA-8B31815F24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9219" y="224425"/>
                <a:ext cx="3077205" cy="154311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D479849-E7AD-47F4-85E6-CA77A876AB79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AF8AB90-A9C1-4010-BFB0-F244C2F762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A3A0651-970F-46F8-B35D-3D49E419C3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2BC2C32-0DB1-4352-B8CB-46E7F819846A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A4563A9-A040-4687-AB1D-5BB1B6FD8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107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DF52639E-C85C-40E7-B828-BB6624665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8660DB-4CDC-4978-9BBF-3A1330BB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27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K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75E993-2055-469E-80F6-43D388314FFC}"/>
              </a:ext>
            </a:extLst>
          </p:cNvPr>
          <p:cNvGrpSpPr/>
          <p:nvPr userDrawn="1"/>
        </p:nvGrpSpPr>
        <p:grpSpPr>
          <a:xfrm>
            <a:off x="-2796" y="0"/>
            <a:ext cx="12208253" cy="6858000"/>
            <a:chOff x="-2796" y="0"/>
            <a:chExt cx="12208253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2265388-541E-4A45-A28B-36E03DD9F522}"/>
                </a:ext>
              </a:extLst>
            </p:cNvPr>
            <p:cNvGrpSpPr/>
            <p:nvPr userDrawn="1"/>
          </p:nvGrpSpPr>
          <p:grpSpPr>
            <a:xfrm>
              <a:off x="-2796" y="0"/>
              <a:ext cx="12208253" cy="6858000"/>
              <a:chOff x="-2796" y="0"/>
              <a:chExt cx="12208253" cy="6858000"/>
            </a:xfrm>
          </p:grpSpPr>
          <p:pic>
            <p:nvPicPr>
              <p:cNvPr id="19" name="Picture 18" descr="six2_travel_CUTOUT.jpg">
                <a:extLst>
                  <a:ext uri="{FF2B5EF4-FFF2-40B4-BE49-F238E27FC236}">
                    <a16:creationId xmlns:a16="http://schemas.microsoft.com/office/drawing/2014/main" id="{CB07C91D-4C66-4CB9-827F-DCEB3FD064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0132" y="1587574"/>
                <a:ext cx="2978660" cy="3776941"/>
              </a:xfrm>
              <a:prstGeom prst="rect">
                <a:avLst/>
              </a:prstGeom>
            </p:spPr>
          </p:pic>
          <p:pic>
            <p:nvPicPr>
              <p:cNvPr id="20" name="Picture 19" descr="five_children_CUTOUT.jpg">
                <a:extLst>
                  <a:ext uri="{FF2B5EF4-FFF2-40B4-BE49-F238E27FC236}">
                    <a16:creationId xmlns:a16="http://schemas.microsoft.com/office/drawing/2014/main" id="{F476901D-410B-46CE-BDA5-843FE4EC95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90865" y="1662021"/>
                <a:ext cx="3656060" cy="3756602"/>
              </a:xfrm>
              <a:prstGeom prst="rect">
                <a:avLst/>
              </a:prstGeom>
            </p:spPr>
          </p:pic>
          <p:pic>
            <p:nvPicPr>
              <p:cNvPr id="21" name="Picture 20" descr="Ten_future_CUTOUT.jpg">
                <a:extLst>
                  <a:ext uri="{FF2B5EF4-FFF2-40B4-BE49-F238E27FC236}">
                    <a16:creationId xmlns:a16="http://schemas.microsoft.com/office/drawing/2014/main" id="{B880F138-4A8F-4C04-96DE-F12A4E2439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000" y="1993900"/>
                <a:ext cx="3570695" cy="3565338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AB564DE-4C7C-4AF0-9C8E-38D3C4B02DEC}"/>
                  </a:ext>
                </a:extLst>
              </p:cNvPr>
              <p:cNvGrpSpPr/>
              <p:nvPr userDrawn="1"/>
            </p:nvGrpSpPr>
            <p:grpSpPr>
              <a:xfrm>
                <a:off x="-2796" y="0"/>
                <a:ext cx="12208253" cy="6858000"/>
                <a:chOff x="-2796" y="0"/>
                <a:chExt cx="12208253" cy="6858000"/>
              </a:xfrm>
            </p:grpSpPr>
            <p:pic>
              <p:nvPicPr>
                <p:cNvPr id="29" name="Picture 28" descr="tear_green_3.png">
                  <a:extLst>
                    <a:ext uri="{FF2B5EF4-FFF2-40B4-BE49-F238E27FC236}">
                      <a16:creationId xmlns:a16="http://schemas.microsoft.com/office/drawing/2014/main" id="{11D7D591-AD25-42F1-BD9C-1E6CC9FA632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796" y="4789715"/>
                  <a:ext cx="12191998" cy="2068285"/>
                </a:xfrm>
                <a:prstGeom prst="rect">
                  <a:avLst/>
                </a:prstGeom>
              </p:spPr>
            </p:pic>
            <p:pic>
              <p:nvPicPr>
                <p:cNvPr id="30" name="Picture 29" descr="tear_ppt_1pink.png">
                  <a:extLst>
                    <a:ext uri="{FF2B5EF4-FFF2-40B4-BE49-F238E27FC236}">
                      <a16:creationId xmlns:a16="http://schemas.microsoft.com/office/drawing/2014/main" id="{EE4D6AF3-B1EA-4C3A-9221-7D6D466C38F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ESC_Logo_RGB_AcidYellow.eps">
                  <a:extLst>
                    <a:ext uri="{FF2B5EF4-FFF2-40B4-BE49-F238E27FC236}">
                      <a16:creationId xmlns:a16="http://schemas.microsoft.com/office/drawing/2014/main" id="{2BE9CFFE-70E8-4B03-88DA-8B31815F242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9219" y="224425"/>
                  <a:ext cx="3077205" cy="154311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D479849-E7AD-47F4-85E6-CA77A876AB79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AF8AB90-A9C1-4010-BFB0-F244C2F762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A3A0651-970F-46F8-B35D-3D49E419C3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2BC2C32-0DB1-4352-B8CB-46E7F819846A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A4563A9-A040-4687-AB1D-5BB1B6FD8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107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DF52639E-C85C-40E7-B828-BB6624665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8660DB-4CDC-4978-9BBF-3A1330BB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63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B128F2-5C62-43ED-9F18-CA83880C5071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1" name="Picture 10" descr="ESC_Logo_RGB_AcidYellow.eps">
              <a:extLst>
                <a:ext uri="{FF2B5EF4-FFF2-40B4-BE49-F238E27FC236}">
                  <a16:creationId xmlns:a16="http://schemas.microsoft.com/office/drawing/2014/main" id="{E00AAC46-6201-4F02-B54B-ED718A758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1"/>
              <a:ext cx="2415600" cy="121134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987"/>
            <a:ext cx="797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a Catapult?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B3B09D-3892-43F0-B2E1-A91B93808B23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World-leading network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of technology and innovation </a:t>
            </a:r>
            <a:r>
              <a:rPr lang="en-US" sz="1400" err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Bridge the gap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 long-term investment to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transform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Open up global opportunities for the UK and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Established and overseen by government agency,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Independent</a:t>
            </a:r>
            <a:r>
              <a:rPr lang="en-US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, not-for-profit, private companies.</a:t>
            </a: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27DB28-E829-4C12-B5A8-A75D91FA19AD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6D685C-DC78-4B4F-880E-38DE88291D68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1F8D264-CB4A-4B4C-9270-B94052E07A38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CA3FDD-2B2A-45BB-861B-D143D447C67C}"/>
                  </a:ext>
                </a:extLst>
              </p:cNvPr>
              <p:cNvSpPr txBox="1"/>
              <p:nvPr userDrawn="1"/>
            </p:nvSpPr>
            <p:spPr>
              <a:xfrm>
                <a:off x="8885634" y="1786918"/>
                <a:ext cx="812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EC7DC88-D9D2-4E8D-9D40-5CCF6609D4DB}"/>
                  </a:ext>
                </a:extLst>
              </p:cNvPr>
              <p:cNvSpPr txBox="1"/>
              <p:nvPr userDrawn="1"/>
            </p:nvSpPr>
            <p:spPr>
              <a:xfrm>
                <a:off x="870221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FF44B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Catapults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E4EEBB-DC83-4C60-B9F7-7002A1754DC7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F418980-DD22-4ED8-B4E3-A92E9514F4BF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1E4F4B-A2DF-4686-A670-18A601BF5277}"/>
                  </a:ext>
                </a:extLst>
              </p:cNvPr>
              <p:cNvSpPr txBox="1"/>
              <p:nvPr userDrawn="1"/>
            </p:nvSpPr>
            <p:spPr>
              <a:xfrm>
                <a:off x="9967705" y="3313797"/>
                <a:ext cx="15821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2013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005744-5C7E-4580-873A-251F4BC221F6}"/>
                  </a:ext>
                </a:extLst>
              </p:cNvPr>
              <p:cNvSpPr txBox="1"/>
              <p:nvPr userDrawn="1"/>
            </p:nvSpPr>
            <p:spPr>
              <a:xfrm>
                <a:off x="10155195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FF44B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Launch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BA0F04-2B95-42BD-9D4D-A9B9855EBEF2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72F704D-BF03-4E33-BA8A-C1140A2A4A68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992051-B8EF-436E-9DBE-C5C1712B5661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£1.6bn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703AFE-134A-4063-ADA5-7D82F230C74E}"/>
                  </a:ext>
                </a:extLst>
              </p:cNvPr>
              <p:cNvSpPr txBox="1"/>
              <p:nvPr userDrawn="1"/>
            </p:nvSpPr>
            <p:spPr>
              <a:xfrm>
                <a:off x="7802408" y="527985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>
                    <a:solidFill>
                      <a:srgbClr val="FF44B5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Private and public sector investment</a:t>
                </a:r>
              </a:p>
            </p:txBody>
          </p:sp>
        </p:grp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B3FA0A96-5867-44D7-8B24-FB0B53B69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76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K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B128F2-5C62-43ED-9F18-CA83880C5071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1" name="Picture 10" descr="ESC_Logo_RGB_AcidYellow.eps">
              <a:extLst>
                <a:ext uri="{FF2B5EF4-FFF2-40B4-BE49-F238E27FC236}">
                  <a16:creationId xmlns:a16="http://schemas.microsoft.com/office/drawing/2014/main" id="{E00AAC46-6201-4F02-B54B-ED718A758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1"/>
              <a:ext cx="2415600" cy="121134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987"/>
            <a:ext cx="797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C52781-D76E-494A-B9A3-FF2626512415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95CFED-438E-4C9C-8ACE-B8CD779471D1}"/>
                </a:ext>
              </a:extLst>
            </p:cNvPr>
            <p:cNvSpPr/>
            <p:nvPr userDrawn="1"/>
          </p:nvSpPr>
          <p:spPr>
            <a:xfrm>
              <a:off x="9923306" y="6302728"/>
              <a:ext cx="1688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err="1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Basic License</a:t>
              </a:r>
              <a:endParaRPr lang="en-GB" sz="900" b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0A7EC8EF-D4EA-4C75-B48F-78A2D01A94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1">
                  <a:solidFill>
                    <a:srgbClr val="FF44B5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  <a:endParaRPr lang="en-US" sz="5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FAD8F1-0C76-4C71-8060-91CFE5C756D6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172C36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>
                <a:solidFill>
                  <a:srgbClr val="172C36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140BD98-9BAB-47E0-86A7-173DA989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7D3244D-B899-4AB2-89E5-776AD8E1E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1BFC597-039B-4DE3-B621-F6F96684D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14FFC4E-E690-4B1F-B040-F7D1FD13E2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555D673-F969-4225-95A9-270E688A1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AF21E26-55D1-4E24-A7E7-354EE56773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5EDA8A-A8E2-4562-A586-DC9F20DDAF05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1">
                  <a:solidFill>
                    <a:srgbClr val="172C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5F2E6F1-3376-49A5-8490-A1E45519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771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K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B128F2-5C62-43ED-9F18-CA83880C5071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1" name="Picture 10" descr="ESC_Logo_RGB_AcidYellow.eps">
              <a:extLst>
                <a:ext uri="{FF2B5EF4-FFF2-40B4-BE49-F238E27FC236}">
                  <a16:creationId xmlns:a16="http://schemas.microsoft.com/office/drawing/2014/main" id="{E00AAC46-6201-4F02-B54B-ED718A758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1"/>
              <a:ext cx="2415600" cy="121134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987"/>
            <a:ext cx="797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EB0D48-6207-45BE-BF4C-9BBA5DC9A84B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Whole systems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We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believe that consumers need to be at the 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heart of the energy system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  <a:endParaRPr lang="en-GB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19E5DF-1BB8-46BD-ABAF-3D729E485145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>
              <a:solidFill>
                <a:srgbClr val="172C36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F13AFB1-95ED-4076-A5E6-4759EB3B3522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11A4C1-7F49-4ADB-9023-57D38048D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7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ACF234E-6FA3-4D78-A042-F6DB0E68867C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CB5D2E-491C-4168-A7F7-9330D87DDE2B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FF44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ESC_Logo_RGB_AcidYellow.eps">
              <a:extLst>
                <a:ext uri="{FF2B5EF4-FFF2-40B4-BE49-F238E27FC236}">
                  <a16:creationId xmlns:a16="http://schemas.microsoft.com/office/drawing/2014/main" id="{9EFEB710-0D4A-499A-AF93-A87DB71E01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9219" y="224425"/>
              <a:ext cx="3077205" cy="15431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326E21-4356-4081-9993-BF527A9C4AF3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7D4ED81-A200-4CD1-81ED-7ECEAD2AF160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4B1BE40-C61D-41C9-8151-1FF21BC62A95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C135C6F-0D91-4F74-A2C4-27A95F534C8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34BF77-117D-43CB-A551-3E2E766022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407116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solidFill>
              <a:srgbClr val="D5DE06"/>
            </a:solidFill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371562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5DC29E-5941-440B-9BD7-6FE6F08512AF}"/>
              </a:ext>
            </a:extLst>
          </p:cNvPr>
          <p:cNvGrpSpPr/>
          <p:nvPr userDrawn="1"/>
        </p:nvGrpSpPr>
        <p:grpSpPr>
          <a:xfrm>
            <a:off x="-2" y="0"/>
            <a:ext cx="12203770" cy="6901578"/>
            <a:chOff x="-2" y="0"/>
            <a:chExt cx="12203770" cy="690157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00CC95B-018A-432F-B66F-C781B271E3BA}"/>
                </a:ext>
              </a:extLst>
            </p:cNvPr>
            <p:cNvGrpSpPr/>
            <p:nvPr userDrawn="1"/>
          </p:nvGrpSpPr>
          <p:grpSpPr>
            <a:xfrm>
              <a:off x="-2" y="0"/>
              <a:ext cx="12203770" cy="6901578"/>
              <a:chOff x="-2" y="0"/>
              <a:chExt cx="12203770" cy="6901578"/>
            </a:xfrm>
          </p:grpSpPr>
          <p:pic>
            <p:nvPicPr>
              <p:cNvPr id="20" name="Picture 19" descr="two_domestic_CUTOUT.jpg">
                <a:extLst>
                  <a:ext uri="{FF2B5EF4-FFF2-40B4-BE49-F238E27FC236}">
                    <a16:creationId xmlns:a16="http://schemas.microsoft.com/office/drawing/2014/main" id="{DE99C95F-DF5D-4DE0-A36E-3F224818CA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688975"/>
                <a:ext cx="12203769" cy="594510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E4A1DD1-8B16-455F-BCFA-08CB20940D8D}"/>
                  </a:ext>
                </a:extLst>
              </p:cNvPr>
              <p:cNvGrpSpPr/>
              <p:nvPr userDrawn="1"/>
            </p:nvGrpSpPr>
            <p:grpSpPr>
              <a:xfrm>
                <a:off x="-2" y="0"/>
                <a:ext cx="12192003" cy="6901578"/>
                <a:chOff x="-2" y="0"/>
                <a:chExt cx="12192003" cy="6901578"/>
              </a:xfrm>
            </p:grpSpPr>
            <p:pic>
              <p:nvPicPr>
                <p:cNvPr id="11" name="Picture 10" descr="tear_green_3.png">
                  <a:extLst>
                    <a:ext uri="{FF2B5EF4-FFF2-40B4-BE49-F238E27FC236}">
                      <a16:creationId xmlns:a16="http://schemas.microsoft.com/office/drawing/2014/main" id="{296FAA1E-DFD8-4DE6-AD42-99DFA2A773E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0"/>
                  <a:ext cx="12192003" cy="2193270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ar_ppt_2pink.png">
                  <a:extLst>
                    <a:ext uri="{FF2B5EF4-FFF2-40B4-BE49-F238E27FC236}">
                      <a16:creationId xmlns:a16="http://schemas.microsoft.com/office/drawing/2014/main" id="{667891B6-C495-485C-98B1-921776FA0A1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4833293"/>
                  <a:ext cx="12192002" cy="2068285"/>
                </a:xfrm>
                <a:prstGeom prst="rect">
                  <a:avLst/>
                </a:prstGeom>
              </p:spPr>
            </p:pic>
            <p:pic>
              <p:nvPicPr>
                <p:cNvPr id="17" name="Picture 16" descr="ESC_Logo_RGB_Pink.eps">
                  <a:extLst>
                    <a:ext uri="{FF2B5EF4-FFF2-40B4-BE49-F238E27FC236}">
                      <a16:creationId xmlns:a16="http://schemas.microsoft.com/office/drawing/2014/main" id="{50586D27-D432-4A00-B175-46B31C9FFF0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05511F-18CC-42EE-8AF2-2B51C0A69218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5D9AD3-FE0F-4605-88F9-C5E77313E9A2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57E9B-E1CC-4CFC-A693-A740AED97804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05E7300-2C12-4502-94D5-12B91F01FB7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348E44-43C7-403D-B9E9-05314D345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672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79482A-4902-47BC-82B5-85F5D12BC99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E38DDDE-5E97-458E-A068-B401EB4182F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832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0AB08C9-A776-48C7-90BF-0186BAFBF2B0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10" name="Picture 9" descr="tear_ppt_1pink.png">
              <a:extLst>
                <a:ext uri="{FF2B5EF4-FFF2-40B4-BE49-F238E27FC236}">
                  <a16:creationId xmlns:a16="http://schemas.microsoft.com/office/drawing/2014/main" id="{673C13E9-4372-4BF4-A409-794331DEF4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1" name="Picture 10" descr="ESC_Logo_RGB_AcidYellow.eps">
              <a:extLst>
                <a:ext uri="{FF2B5EF4-FFF2-40B4-BE49-F238E27FC236}">
                  <a16:creationId xmlns:a16="http://schemas.microsoft.com/office/drawing/2014/main" id="{D4A011F7-04A9-44AB-B5A4-4D150F40A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1"/>
              <a:ext cx="2415600" cy="121134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F5C9A65-48E2-49C8-995A-D1E2FA875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5CA988B-E2F6-4D15-B655-0BD7C798B9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1434139-5B16-4E61-A355-253B04942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680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pic>
        <p:nvPicPr>
          <p:cNvPr id="10" name="Picture 9" descr="ESC_Logo_RGB_AcidYellow.eps">
            <a:extLst>
              <a:ext uri="{FF2B5EF4-FFF2-40B4-BE49-F238E27FC236}">
                <a16:creationId xmlns:a16="http://schemas.microsoft.com/office/drawing/2014/main" id="{0DCCB741-7404-4DCF-8CE2-369365088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376" y="104981"/>
            <a:ext cx="2415600" cy="121134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67B56B6-75EF-4A39-8D8A-9ED12C4743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6323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ED0C881-4DC4-4BB0-A2E9-F480C1FF3B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1893108-CDA6-4B34-AB2D-DA4BE8E4E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36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8A174F-B91F-4724-8A03-016D062F0240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16" name="Picture 15" descr="tear_ppt_1pink.png">
              <a:extLst>
                <a:ext uri="{FF2B5EF4-FFF2-40B4-BE49-F238E27FC236}">
                  <a16:creationId xmlns:a16="http://schemas.microsoft.com/office/drawing/2014/main" id="{EE7443C2-308F-4248-8534-981559AE0D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7" name="Picture 16" descr="ESC_Logo_RGB_AcidYellow.eps">
              <a:extLst>
                <a:ext uri="{FF2B5EF4-FFF2-40B4-BE49-F238E27FC236}">
                  <a16:creationId xmlns:a16="http://schemas.microsoft.com/office/drawing/2014/main" id="{CBBE5BEA-73B7-4227-9454-0CA218395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1"/>
              <a:ext cx="2415600" cy="1211342"/>
            </a:xfrm>
            <a:prstGeom prst="rect">
              <a:avLst/>
            </a:prstGeom>
          </p:spPr>
        </p:pic>
      </p:grp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55C631C-0FB1-4BDB-AE80-C7EE17A651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48AACA8-CBB9-47D0-ACC8-862F9998DF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58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C_Logo_RGB_AcidYellow.eps">
            <a:extLst>
              <a:ext uri="{FF2B5EF4-FFF2-40B4-BE49-F238E27FC236}">
                <a16:creationId xmlns:a16="http://schemas.microsoft.com/office/drawing/2014/main" id="{E96E7285-27E4-4985-9424-FFE67D4AC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376" y="104981"/>
            <a:ext cx="2415600" cy="12113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959700-A927-4BB1-90C3-0DB679E7B4D9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0B8195B-EBA5-4BB4-B8C6-D6595899EB4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3A7F76-D97C-49BF-9D8A-6242DB1C0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25439E-C2F9-4406-ACF3-180999E7EA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80F9BD1-38AA-4F7E-A8A3-EE2D63392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246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4C883B-2F16-47B5-9B48-C7B687984CB7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39B7DA-4393-4093-BB99-A798EEF30612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FF44B5"/>
            </a:solidFill>
            <a:ln>
              <a:solidFill>
                <a:srgbClr val="FF44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ESC_Logo_RGB_AcidYellow.eps">
              <a:extLst>
                <a:ext uri="{FF2B5EF4-FFF2-40B4-BE49-F238E27FC236}">
                  <a16:creationId xmlns:a16="http://schemas.microsoft.com/office/drawing/2014/main" id="{B0F3EC27-7B02-43A6-B467-37A1560A8F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9219" y="224425"/>
              <a:ext cx="3077205" cy="154311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F3CBE6-EF3B-431E-8EB0-1D28D82432B0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55E2E96-D48C-4C7D-857E-C08EAFC891F7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0193FA1-4960-4C30-ACAD-661A4B1EB59F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B5801BD-E8AE-40D0-8131-01FC7FE43DA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B4E9770-A787-4B9A-91A3-B3A491E44A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023D8B31-5BE3-437A-82F5-EEA5BC842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BEEE81B8-7461-4B9E-85B0-C0412E13D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31C6B83-382B-4A09-937B-B66A66159E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AF1C65F6-AA54-4EB5-91C0-157C0CDEE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F8BC133B-DD9F-4586-BEF6-19023DADD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5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F8E6A5-288A-4692-82EC-D3C4A16E0C4B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5FAA75-8E8E-41DF-A881-B05C089BDCD9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5" name="Picture 14" descr="One_summary_CUTOUT.jpg">
                <a:extLst>
                  <a:ext uri="{FF2B5EF4-FFF2-40B4-BE49-F238E27FC236}">
                    <a16:creationId xmlns:a16="http://schemas.microsoft.com/office/drawing/2014/main" id="{ADA7CDC0-7D8F-4FC6-A1EE-226A4BB690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42898"/>
                <a:ext cx="12192000" cy="6260592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BF372D-2A18-4314-91FE-D82E00850C60}"/>
                  </a:ext>
                </a:extLst>
              </p:cNvPr>
              <p:cNvGrpSpPr/>
              <p:nvPr userDrawn="1"/>
            </p:nvGrpSpPr>
            <p:grpSpPr>
              <a:xfrm>
                <a:off x="0" y="-2"/>
                <a:ext cx="12207248" cy="6858002"/>
                <a:chOff x="0" y="-2"/>
                <a:chExt cx="12207248" cy="6858002"/>
              </a:xfrm>
            </p:grpSpPr>
            <p:pic>
              <p:nvPicPr>
                <p:cNvPr id="13" name="Picture 12" descr="tear_ppt_MintBlue.png">
                  <a:extLst>
                    <a:ext uri="{FF2B5EF4-FFF2-40B4-BE49-F238E27FC236}">
                      <a16:creationId xmlns:a16="http://schemas.microsoft.com/office/drawing/2014/main" id="{61B4922D-A046-4059-B5E6-301786AF80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0" y="-2"/>
                  <a:ext cx="12207248" cy="2260601"/>
                </a:xfrm>
                <a:prstGeom prst="rect">
                  <a:avLst/>
                </a:prstGeom>
              </p:spPr>
            </p:pic>
            <p:pic>
              <p:nvPicPr>
                <p:cNvPr id="8" name="Picture 7" descr="tear_ppt_2pink.png">
                  <a:extLst>
                    <a:ext uri="{FF2B5EF4-FFF2-40B4-BE49-F238E27FC236}">
                      <a16:creationId xmlns:a16="http://schemas.microsoft.com/office/drawing/2014/main" id="{F49A9E24-6F33-4954-BE16-B01EB90C7E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2268" y="4798785"/>
                  <a:ext cx="12201501" cy="2059215"/>
                </a:xfrm>
                <a:prstGeom prst="rect">
                  <a:avLst/>
                </a:prstGeom>
              </p:spPr>
            </p:pic>
            <p:pic>
              <p:nvPicPr>
                <p:cNvPr id="10" name="Picture 9" descr="ESC_Logo_RGB_Pink.eps">
                  <a:extLst>
                    <a:ext uri="{FF2B5EF4-FFF2-40B4-BE49-F238E27FC236}">
                      <a16:creationId xmlns:a16="http://schemas.microsoft.com/office/drawing/2014/main" id="{9D21AFED-57F3-444A-AEE3-F6F2C57C79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86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8CEAD2-4018-4E34-93C0-F10443624280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pic>
          <p:nvPicPr>
            <p:cNvPr id="15" name="Picture 14" descr="third_connection_CUTOUT2.jpg">
              <a:extLst>
                <a:ext uri="{FF2B5EF4-FFF2-40B4-BE49-F238E27FC236}">
                  <a16:creationId xmlns:a16="http://schemas.microsoft.com/office/drawing/2014/main" id="{D05F25F9-BB06-4BDC-A981-ED0BD69274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89025"/>
              <a:ext cx="12191998" cy="454251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BF372D-2A18-4314-91FE-D82E00850C6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3" name="Picture 12" descr="tear_ppt_MintBlue.png">
                <a:extLst>
                  <a:ext uri="{FF2B5EF4-FFF2-40B4-BE49-F238E27FC236}">
                    <a16:creationId xmlns:a16="http://schemas.microsoft.com/office/drawing/2014/main" id="{61B4922D-A046-4059-B5E6-301786AF8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0" y="-2"/>
                <a:ext cx="12207248" cy="2260601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screen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74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F1018AA-098D-4391-81E4-9053E1EF7CC1}"/>
              </a:ext>
            </a:extLst>
          </p:cNvPr>
          <p:cNvGrpSpPr/>
          <p:nvPr userDrawn="1"/>
        </p:nvGrpSpPr>
        <p:grpSpPr>
          <a:xfrm>
            <a:off x="-1" y="-2"/>
            <a:ext cx="12207249" cy="6858002"/>
            <a:chOff x="-1" y="-2"/>
            <a:chExt cx="12207249" cy="68580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BF372D-2A18-4314-91FE-D82E00850C60}"/>
                </a:ext>
              </a:extLst>
            </p:cNvPr>
            <p:cNvGrpSpPr/>
            <p:nvPr userDrawn="1"/>
          </p:nvGrpSpPr>
          <p:grpSpPr>
            <a:xfrm>
              <a:off x="-1" y="-2"/>
              <a:ext cx="12207249" cy="6858002"/>
              <a:chOff x="-1" y="-2"/>
              <a:chExt cx="12207249" cy="6858002"/>
            </a:xfrm>
          </p:grpSpPr>
          <p:pic>
            <p:nvPicPr>
              <p:cNvPr id="11" name="Picture 10" descr="two_domestic_CUTOUT.jpg">
                <a:extLst>
                  <a:ext uri="{FF2B5EF4-FFF2-40B4-BE49-F238E27FC236}">
                    <a16:creationId xmlns:a16="http://schemas.microsoft.com/office/drawing/2014/main" id="{FF62AAED-D1F3-4236-BB5D-B5DBBF641BB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688975"/>
                <a:ext cx="12203769" cy="5945100"/>
              </a:xfrm>
              <a:prstGeom prst="rect">
                <a:avLst/>
              </a:prstGeom>
            </p:spPr>
          </p:pic>
          <p:pic>
            <p:nvPicPr>
              <p:cNvPr id="13" name="Picture 12" descr="tear_ppt_MintBlue.png">
                <a:extLst>
                  <a:ext uri="{FF2B5EF4-FFF2-40B4-BE49-F238E27FC236}">
                    <a16:creationId xmlns:a16="http://schemas.microsoft.com/office/drawing/2014/main" id="{61B4922D-A046-4059-B5E6-301786AF8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0" y="-2"/>
                <a:ext cx="12207248" cy="2260601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42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CF52F7-3BB8-4F8D-9F86-DE920DE907E9}"/>
              </a:ext>
            </a:extLst>
          </p:cNvPr>
          <p:cNvGrpSpPr/>
          <p:nvPr userDrawn="1"/>
        </p:nvGrpSpPr>
        <p:grpSpPr>
          <a:xfrm>
            <a:off x="-1" y="-2"/>
            <a:ext cx="12207249" cy="6858002"/>
            <a:chOff x="-1" y="-2"/>
            <a:chExt cx="12207249" cy="6858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F8211F6-54A0-4738-B926-5C0C9767D9EF}"/>
                </a:ext>
              </a:extLst>
            </p:cNvPr>
            <p:cNvGrpSpPr/>
            <p:nvPr userDrawn="1"/>
          </p:nvGrpSpPr>
          <p:grpSpPr>
            <a:xfrm>
              <a:off x="-1" y="-2"/>
              <a:ext cx="12207249" cy="6858002"/>
              <a:chOff x="-1" y="-2"/>
              <a:chExt cx="12207249" cy="6858002"/>
            </a:xfrm>
          </p:grpSpPr>
          <p:pic>
            <p:nvPicPr>
              <p:cNvPr id="15" name="Picture 14" descr="four_cannon_CUTOUT.jpg">
                <a:extLst>
                  <a:ext uri="{FF2B5EF4-FFF2-40B4-BE49-F238E27FC236}">
                    <a16:creationId xmlns:a16="http://schemas.microsoft.com/office/drawing/2014/main" id="{481BBB10-AE9F-48AA-9BF0-73588D27B5B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BF372D-2A18-4314-91FE-D82E00850C60}"/>
                  </a:ext>
                </a:extLst>
              </p:cNvPr>
              <p:cNvGrpSpPr/>
              <p:nvPr userDrawn="1"/>
            </p:nvGrpSpPr>
            <p:grpSpPr>
              <a:xfrm>
                <a:off x="0" y="-2"/>
                <a:ext cx="12207248" cy="6858002"/>
                <a:chOff x="0" y="-2"/>
                <a:chExt cx="12207248" cy="6858002"/>
              </a:xfrm>
            </p:grpSpPr>
            <p:pic>
              <p:nvPicPr>
                <p:cNvPr id="13" name="Picture 12" descr="tear_ppt_MintBlue.png">
                  <a:extLst>
                    <a:ext uri="{FF2B5EF4-FFF2-40B4-BE49-F238E27FC236}">
                      <a16:creationId xmlns:a16="http://schemas.microsoft.com/office/drawing/2014/main" id="{61B4922D-A046-4059-B5E6-301786AF80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0" y="-2"/>
                  <a:ext cx="12207248" cy="2260601"/>
                </a:xfrm>
                <a:prstGeom prst="rect">
                  <a:avLst/>
                </a:prstGeom>
              </p:spPr>
            </p:pic>
            <p:pic>
              <p:nvPicPr>
                <p:cNvPr id="8" name="Picture 7" descr="tear_ppt_2pink.png">
                  <a:extLst>
                    <a:ext uri="{FF2B5EF4-FFF2-40B4-BE49-F238E27FC236}">
                      <a16:creationId xmlns:a16="http://schemas.microsoft.com/office/drawing/2014/main" id="{F49A9E24-6F33-4954-BE16-B01EB90C7E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2268" y="4798785"/>
                  <a:ext cx="12201501" cy="2059215"/>
                </a:xfrm>
                <a:prstGeom prst="rect">
                  <a:avLst/>
                </a:prstGeom>
              </p:spPr>
            </p:pic>
            <p:pic>
              <p:nvPicPr>
                <p:cNvPr id="10" name="Picture 9" descr="ESC_Logo_RGB_Pink.eps">
                  <a:extLst>
                    <a:ext uri="{FF2B5EF4-FFF2-40B4-BE49-F238E27FC236}">
                      <a16:creationId xmlns:a16="http://schemas.microsoft.com/office/drawing/2014/main" id="{9D21AFED-57F3-444A-AEE3-F6F2C57C79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11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A8C28D-120E-41B3-9B73-B18597CEB02C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375472-1E19-48D7-AB8C-9DF1FCAF48A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7" name="Picture 16" descr="nine_modernliving_CUTOUT.jpg">
                <a:extLst>
                  <a:ext uri="{FF2B5EF4-FFF2-40B4-BE49-F238E27FC236}">
                    <a16:creationId xmlns:a16="http://schemas.microsoft.com/office/drawing/2014/main" id="{C83333BB-166C-4847-A783-0953BA1645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871" y="1632356"/>
                <a:ext cx="3736728" cy="3734860"/>
              </a:xfrm>
              <a:prstGeom prst="rect">
                <a:avLst/>
              </a:prstGeom>
            </p:spPr>
          </p:pic>
          <p:pic>
            <p:nvPicPr>
              <p:cNvPr id="18" name="Picture 17" descr="six2_travel_CUTOUT.jpg">
                <a:extLst>
                  <a:ext uri="{FF2B5EF4-FFF2-40B4-BE49-F238E27FC236}">
                    <a16:creationId xmlns:a16="http://schemas.microsoft.com/office/drawing/2014/main" id="{8884F98A-9BDB-4FB8-9D4A-A2420B0BD4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392" y="1363056"/>
                <a:ext cx="3370237" cy="4273461"/>
              </a:xfrm>
              <a:prstGeom prst="rect">
                <a:avLst/>
              </a:prstGeom>
            </p:spPr>
          </p:pic>
          <p:pic>
            <p:nvPicPr>
              <p:cNvPr id="22" name="Picture 21" descr="eight_SME_CUTOUT.jpg">
                <a:extLst>
                  <a:ext uri="{FF2B5EF4-FFF2-40B4-BE49-F238E27FC236}">
                    <a16:creationId xmlns:a16="http://schemas.microsoft.com/office/drawing/2014/main" id="{5D550ED0-96D8-4C42-8B48-BD034F02DB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3422" y="1867563"/>
                <a:ext cx="3392562" cy="3641915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BF372D-2A18-4314-91FE-D82E00850C60}"/>
                  </a:ext>
                </a:extLst>
              </p:cNvPr>
              <p:cNvGrpSpPr/>
              <p:nvPr userDrawn="1"/>
            </p:nvGrpSpPr>
            <p:grpSpPr>
              <a:xfrm>
                <a:off x="0" y="-2"/>
                <a:ext cx="12207248" cy="6858002"/>
                <a:chOff x="0" y="-2"/>
                <a:chExt cx="12207248" cy="6858002"/>
              </a:xfrm>
            </p:grpSpPr>
            <p:pic>
              <p:nvPicPr>
                <p:cNvPr id="13" name="Picture 12" descr="tear_ppt_MintBlue.png">
                  <a:extLst>
                    <a:ext uri="{FF2B5EF4-FFF2-40B4-BE49-F238E27FC236}">
                      <a16:creationId xmlns:a16="http://schemas.microsoft.com/office/drawing/2014/main" id="{61B4922D-A046-4059-B5E6-301786AF80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0" y="-2"/>
                  <a:ext cx="12207248" cy="2260601"/>
                </a:xfrm>
                <a:prstGeom prst="rect">
                  <a:avLst/>
                </a:prstGeom>
              </p:spPr>
            </p:pic>
            <p:pic>
              <p:nvPicPr>
                <p:cNvPr id="8" name="Picture 7" descr="tear_ppt_2pink.png">
                  <a:extLst>
                    <a:ext uri="{FF2B5EF4-FFF2-40B4-BE49-F238E27FC236}">
                      <a16:creationId xmlns:a16="http://schemas.microsoft.com/office/drawing/2014/main" id="{F49A9E24-6F33-4954-BE16-B01EB90C7E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2268" y="4798785"/>
                  <a:ext cx="12201501" cy="2059215"/>
                </a:xfrm>
                <a:prstGeom prst="rect">
                  <a:avLst/>
                </a:prstGeom>
              </p:spPr>
            </p:pic>
            <p:pic>
              <p:nvPicPr>
                <p:cNvPr id="10" name="Picture 9" descr="ESC_Logo_RGB_Pink.eps">
                  <a:extLst>
                    <a:ext uri="{FF2B5EF4-FFF2-40B4-BE49-F238E27FC236}">
                      <a16:creationId xmlns:a16="http://schemas.microsoft.com/office/drawing/2014/main" id="{9D21AFED-57F3-444A-AEE3-F6F2C57C79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6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0E9ABE-DD38-43CE-BA78-05F277B5EF9C}"/>
              </a:ext>
            </a:extLst>
          </p:cNvPr>
          <p:cNvGrpSpPr/>
          <p:nvPr userDrawn="1"/>
        </p:nvGrpSpPr>
        <p:grpSpPr>
          <a:xfrm>
            <a:off x="-2" y="0"/>
            <a:ext cx="12192003" cy="6901578"/>
            <a:chOff x="-2" y="0"/>
            <a:chExt cx="12192003" cy="6901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9CF8B1-5A54-4434-89DD-B6D7D5BDBA61}"/>
                </a:ext>
              </a:extLst>
            </p:cNvPr>
            <p:cNvGrpSpPr/>
            <p:nvPr userDrawn="1"/>
          </p:nvGrpSpPr>
          <p:grpSpPr>
            <a:xfrm>
              <a:off x="-2" y="0"/>
              <a:ext cx="12192003" cy="6901578"/>
              <a:chOff x="-2" y="0"/>
              <a:chExt cx="12192003" cy="6901578"/>
            </a:xfrm>
          </p:grpSpPr>
          <p:pic>
            <p:nvPicPr>
              <p:cNvPr id="18" name="Picture 17" descr="four_cannon_CUTOUT.jpg">
                <a:extLst>
                  <a:ext uri="{FF2B5EF4-FFF2-40B4-BE49-F238E27FC236}">
                    <a16:creationId xmlns:a16="http://schemas.microsoft.com/office/drawing/2014/main" id="{5DB1DFC3-E6F0-4E81-B86F-94EC7E2156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E4A1DD1-8B16-455F-BCFA-08CB20940D8D}"/>
                  </a:ext>
                </a:extLst>
              </p:cNvPr>
              <p:cNvGrpSpPr/>
              <p:nvPr userDrawn="1"/>
            </p:nvGrpSpPr>
            <p:grpSpPr>
              <a:xfrm>
                <a:off x="-2" y="0"/>
                <a:ext cx="12192003" cy="6901578"/>
                <a:chOff x="-2" y="0"/>
                <a:chExt cx="12192003" cy="6901578"/>
              </a:xfrm>
            </p:grpSpPr>
            <p:pic>
              <p:nvPicPr>
                <p:cNvPr id="11" name="Picture 10" descr="tear_green_3.png">
                  <a:extLst>
                    <a:ext uri="{FF2B5EF4-FFF2-40B4-BE49-F238E27FC236}">
                      <a16:creationId xmlns:a16="http://schemas.microsoft.com/office/drawing/2014/main" id="{296FAA1E-DFD8-4DE6-AD42-99DFA2A773E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0"/>
                  <a:ext cx="12192003" cy="2193270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ar_ppt_2pink.png">
                  <a:extLst>
                    <a:ext uri="{FF2B5EF4-FFF2-40B4-BE49-F238E27FC236}">
                      <a16:creationId xmlns:a16="http://schemas.microsoft.com/office/drawing/2014/main" id="{667891B6-C495-485C-98B1-921776FA0A1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4833293"/>
                  <a:ext cx="12192002" cy="2068285"/>
                </a:xfrm>
                <a:prstGeom prst="rect">
                  <a:avLst/>
                </a:prstGeom>
              </p:spPr>
            </p:pic>
            <p:pic>
              <p:nvPicPr>
                <p:cNvPr id="17" name="Picture 16" descr="ESC_Logo_RGB_Pink.eps">
                  <a:extLst>
                    <a:ext uri="{FF2B5EF4-FFF2-40B4-BE49-F238E27FC236}">
                      <a16:creationId xmlns:a16="http://schemas.microsoft.com/office/drawing/2014/main" id="{50586D27-D432-4A00-B175-46B31C9FFF0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05511F-18CC-42EE-8AF2-2B51C0A69218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5D9AD3-FE0F-4605-88F9-C5E77313E9A2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57E9B-E1CC-4CFC-A693-A740AED97804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05E7300-2C12-4502-94D5-12B91F01FB7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348E44-43C7-403D-B9E9-05314D345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672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79482A-4902-47BC-82B5-85F5D12BC99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E38DDDE-5E97-458E-A068-B401EB4182F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98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352003-9716-4CF9-B273-F3773343D7D8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pic>
          <p:nvPicPr>
            <p:cNvPr id="27" name="Picture 26" descr="six2_travel_CUTOUT.jpg">
              <a:extLst>
                <a:ext uri="{FF2B5EF4-FFF2-40B4-BE49-F238E27FC236}">
                  <a16:creationId xmlns:a16="http://schemas.microsoft.com/office/drawing/2014/main" id="{A064B2FD-0268-4973-A062-101B663142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132" y="1587574"/>
              <a:ext cx="2978660" cy="3776941"/>
            </a:xfrm>
            <a:prstGeom prst="rect">
              <a:avLst/>
            </a:prstGeom>
          </p:spPr>
        </p:pic>
        <p:pic>
          <p:nvPicPr>
            <p:cNvPr id="28" name="Picture 27" descr="five_children_CUTOUT.jpg">
              <a:extLst>
                <a:ext uri="{FF2B5EF4-FFF2-40B4-BE49-F238E27FC236}">
                  <a16:creationId xmlns:a16="http://schemas.microsoft.com/office/drawing/2014/main" id="{8EC55B89-6786-44CA-A9A4-8C5737547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865" y="1774618"/>
              <a:ext cx="3656060" cy="3756602"/>
            </a:xfrm>
            <a:prstGeom prst="rect">
              <a:avLst/>
            </a:prstGeom>
          </p:spPr>
        </p:pic>
        <p:pic>
          <p:nvPicPr>
            <p:cNvPr id="29" name="Picture 28" descr="Ten_future_CUTOUT.jpg">
              <a:extLst>
                <a:ext uri="{FF2B5EF4-FFF2-40B4-BE49-F238E27FC236}">
                  <a16:creationId xmlns:a16="http://schemas.microsoft.com/office/drawing/2014/main" id="{52BCFB60-DA17-407A-BF04-2E43F914E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0" y="1993900"/>
              <a:ext cx="3570695" cy="356533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BF372D-2A18-4314-91FE-D82E00850C6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3" name="Picture 12" descr="tear_ppt_MintBlue.png">
                <a:extLst>
                  <a:ext uri="{FF2B5EF4-FFF2-40B4-BE49-F238E27FC236}">
                    <a16:creationId xmlns:a16="http://schemas.microsoft.com/office/drawing/2014/main" id="{61B4922D-A046-4059-B5E6-301786AF8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0" y="-2"/>
                <a:ext cx="12207248" cy="2260601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68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71499E-3FF7-4091-B65A-4BFFE00FCDD1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8" name="Picture 7" descr="tear_ppt_MintBlue.png">
              <a:extLst>
                <a:ext uri="{FF2B5EF4-FFF2-40B4-BE49-F238E27FC236}">
                  <a16:creationId xmlns:a16="http://schemas.microsoft.com/office/drawing/2014/main" id="{A3B85CE7-2AFB-4E95-BCEC-967BE20B5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a Catapult?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E7B3EF-A40D-4E95-A923-EEC2274EEAAB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World-leading network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of technology and innovation </a:t>
            </a:r>
            <a:r>
              <a:rPr lang="en-US" sz="1400" err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Bridge the gap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 long-term investment to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transform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Open up global opportunities for the UK and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Established and overseen by government agency,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Independent</a:t>
            </a:r>
            <a:r>
              <a:rPr lang="en-US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, not-for-profit, private companies.</a:t>
            </a: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8011ED-27D9-4C9E-9260-A7FDF8FA8837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1E3BEC-420C-4CFF-8B47-04DC8A30CA39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1E69F80-ECA3-45E4-99A5-D391D6FCA8C6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30BACB-4802-4CAA-AF6F-0459D67718D7}"/>
                  </a:ext>
                </a:extLst>
              </p:cNvPr>
              <p:cNvSpPr txBox="1"/>
              <p:nvPr userDrawn="1"/>
            </p:nvSpPr>
            <p:spPr>
              <a:xfrm>
                <a:off x="8898731" y="1786918"/>
                <a:ext cx="812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93AE5C-BB2B-4163-BD92-6DC4A7C4049D}"/>
                  </a:ext>
                </a:extLst>
              </p:cNvPr>
              <p:cNvSpPr txBox="1"/>
              <p:nvPr userDrawn="1"/>
            </p:nvSpPr>
            <p:spPr>
              <a:xfrm>
                <a:off x="868316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Catapults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BCCA8B-EE23-4135-9663-62137A5161B6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4D3B46F-D27A-40B2-8272-C8408D57CCA8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8C87A0-7DB0-4C6E-B7A9-5C84BA418C87}"/>
                  </a:ext>
                </a:extLst>
              </p:cNvPr>
              <p:cNvSpPr txBox="1"/>
              <p:nvPr userDrawn="1"/>
            </p:nvSpPr>
            <p:spPr>
              <a:xfrm>
                <a:off x="9948655" y="3313797"/>
                <a:ext cx="15099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2013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5F5386-0653-493E-ADD1-D190A43C041F}"/>
                  </a:ext>
                </a:extLst>
              </p:cNvPr>
              <p:cNvSpPr txBox="1"/>
              <p:nvPr userDrawn="1"/>
            </p:nvSpPr>
            <p:spPr>
              <a:xfrm>
                <a:off x="10164720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Launch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A9B8B2-20E9-4375-8384-A85A67A17B14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7A34C33-747A-454D-9234-132CF0FFE777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755DB2-B8DB-4CF0-82FD-5D759E048404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£1.6bn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FDD380-F0F1-4579-AFD4-EF2584864F63}"/>
                  </a:ext>
                </a:extLst>
              </p:cNvPr>
              <p:cNvSpPr txBox="1"/>
              <p:nvPr userDrawn="1"/>
            </p:nvSpPr>
            <p:spPr>
              <a:xfrm>
                <a:off x="7802408" y="526080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Private and public sector investment</a:t>
                </a:r>
              </a:p>
            </p:txBody>
          </p:sp>
        </p:grp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0BF8D76A-D67B-4B13-B382-FFC7D0214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03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71499E-3FF7-4091-B65A-4BFFE00FCDD1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8" name="Picture 7" descr="tear_ppt_MintBlue.png">
              <a:extLst>
                <a:ext uri="{FF2B5EF4-FFF2-40B4-BE49-F238E27FC236}">
                  <a16:creationId xmlns:a16="http://schemas.microsoft.com/office/drawing/2014/main" id="{A3B85CE7-2AFB-4E95-BCEC-967BE20B5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C8CED-46B6-40CF-AA06-9E6C4B3F856A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E16101-25D9-4F5D-A8D1-DDC695AA97D0}"/>
                </a:ext>
              </a:extLst>
            </p:cNvPr>
            <p:cNvSpPr/>
            <p:nvPr userDrawn="1"/>
          </p:nvSpPr>
          <p:spPr>
            <a:xfrm>
              <a:off x="9923306" y="6302728"/>
              <a:ext cx="1688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err="1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Basic License</a:t>
              </a:r>
              <a:endParaRPr lang="en-GB" sz="900" b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227C1C9E-3BE4-4154-88FD-2DFA6A1FFF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1">
                  <a:solidFill>
                    <a:srgbClr val="FF44B5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  <a:endParaRPr lang="en-US" sz="5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CD78FD-E1B9-4869-B7D7-F3C66242CA8D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172C36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>
                <a:solidFill>
                  <a:srgbClr val="172C36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03576A-557E-410A-90C7-73C719895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797D99-6A4A-42B3-B93A-1986DF9A6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A19ED8-0208-4B62-8F41-B48097DB3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D9FAFE-6FB1-4B28-9FFB-495E3964B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EC38FA-8170-4361-8037-5ADC56A149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216F84B-201A-425A-AB3E-7AFCDAF96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CA8AA9-7C42-40B4-B54B-BA115FA8490A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1">
                  <a:solidFill>
                    <a:srgbClr val="172C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740E198-AA1D-42E1-AA23-C7313FED7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923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71499E-3FF7-4091-B65A-4BFFE00FCDD1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8" name="Picture 7" descr="tear_ppt_MintBlue.png">
              <a:extLst>
                <a:ext uri="{FF2B5EF4-FFF2-40B4-BE49-F238E27FC236}">
                  <a16:creationId xmlns:a16="http://schemas.microsoft.com/office/drawing/2014/main" id="{A3B85CE7-2AFB-4E95-BCEC-967BE20B5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F7DEEEA-39E4-42BC-97EC-F882BC302402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Whole systems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We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believe that consumers need to be at the 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heart of the energy system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  <a:endParaRPr lang="en-GB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512B2-9376-4A3F-A6BC-ABF4F80C6803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>
              <a:solidFill>
                <a:srgbClr val="172C3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7BFCC56-CEF9-4632-A489-91E84A0DB237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132693A-2B92-441D-8AD9-EAEE33EC5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9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F290A7-3CAC-4EC4-B57D-E1DC28503D13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80E8F9-5F85-42F1-98FA-9027A80E50DF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37F2D5"/>
            </a:solidFill>
            <a:ln>
              <a:solidFill>
                <a:srgbClr val="37F2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ESC_Logo_RGB_Pink.eps">
              <a:extLst>
                <a:ext uri="{FF2B5EF4-FFF2-40B4-BE49-F238E27FC236}">
                  <a16:creationId xmlns:a16="http://schemas.microsoft.com/office/drawing/2014/main" id="{8D3B478A-DE19-47D8-A5BA-1F9B84A187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1603A2-B19C-4851-B705-0555C1EDA6E9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136A1A-1A16-47FE-968A-35D75D567D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E0C4D3A-5C46-455C-84A9-F99E4EB407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1ED614-592A-4FA5-A6C7-14A23F10413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221063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E117AD-5FC6-4F73-A316-FA71DFE90DA9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9738C6-DBAE-4999-8660-5D9DEB30B6C6}"/>
                </a:ext>
              </a:extLst>
            </p:cNvPr>
            <p:cNvGrpSpPr/>
            <p:nvPr userDrawn="1"/>
          </p:nvGrpSpPr>
          <p:grpSpPr>
            <a:xfrm>
              <a:off x="-9525" y="-1"/>
              <a:ext cx="12201525" cy="6858001"/>
              <a:chOff x="-9525" y="-1"/>
              <a:chExt cx="12201525" cy="6858001"/>
            </a:xfrm>
            <a:solidFill>
              <a:srgbClr val="FF44B5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7F022B-7DFB-441E-99E2-5514A22AB1D8}"/>
                  </a:ext>
                </a:extLst>
              </p:cNvPr>
              <p:cNvSpPr/>
              <p:nvPr userDrawn="1"/>
            </p:nvSpPr>
            <p:spPr>
              <a:xfrm>
                <a:off x="-9525" y="-1"/>
                <a:ext cx="12201525" cy="6858001"/>
              </a:xfrm>
              <a:prstGeom prst="rect">
                <a:avLst/>
              </a:prstGeom>
              <a:grpFill/>
              <a:ln>
                <a:solidFill>
                  <a:srgbClr val="D5DE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79AB36C-7344-4057-ADA9-6CF773F4550F}"/>
                  </a:ext>
                </a:extLst>
              </p:cNvPr>
              <p:cNvGrpSpPr/>
              <p:nvPr userDrawn="1"/>
            </p:nvGrpSpPr>
            <p:grpSpPr>
              <a:xfrm>
                <a:off x="10318068" y="5824839"/>
                <a:ext cx="1519907" cy="671304"/>
                <a:chOff x="10318068" y="5824839"/>
                <a:chExt cx="1519907" cy="671304"/>
              </a:xfrm>
              <a:grpFill/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C781E7F-460E-43D3-974A-8BBC0EDA85C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8068" y="5824839"/>
                  <a:ext cx="402580" cy="4025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3718E16-A03C-4AA5-8D82-B7A2F127020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3100" y="6296118"/>
                  <a:ext cx="904875" cy="200025"/>
                </a:xfrm>
                <a:prstGeom prst="rect">
                  <a:avLst/>
                </a:prstGeom>
                <a:grpFill/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51AEBD-EEEA-4A80-8574-72A6F0A51347}"/>
                    </a:ext>
                  </a:extLst>
                </p:cNvPr>
                <p:cNvSpPr txBox="1"/>
                <p:nvPr userDrawn="1"/>
              </p:nvSpPr>
              <p:spPr>
                <a:xfrm>
                  <a:off x="10620374" y="5862081"/>
                  <a:ext cx="1217601" cy="30777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tx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</p:grpSp>
        </p:grpSp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FC2B1D16-FF6C-4887-9E75-6B80C59297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3703" y="221660"/>
              <a:ext cx="3082721" cy="1545880"/>
            </a:xfrm>
            <a:prstGeom prst="rect">
              <a:avLst/>
            </a:prstGeom>
          </p:spPr>
        </p:pic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450312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9EDEB0C-CFF3-4616-8B4C-1D0D993325F9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9" name="Picture 8" descr="tear_ppt_MintBlue.png">
              <a:extLst>
                <a:ext uri="{FF2B5EF4-FFF2-40B4-BE49-F238E27FC236}">
                  <a16:creationId xmlns:a16="http://schemas.microsoft.com/office/drawing/2014/main" id="{B204EA08-2862-4AA1-8F8E-8B0D886819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0" name="Picture 9" descr="ESC_Logo_RGB_Pink.eps">
              <a:extLst>
                <a:ext uri="{FF2B5EF4-FFF2-40B4-BE49-F238E27FC236}">
                  <a16:creationId xmlns:a16="http://schemas.microsoft.com/office/drawing/2014/main" id="{F602E299-29CA-416E-8371-88E3D9C83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E6B7D4-1B36-4024-9C66-47690F9090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624865-37AC-4F9C-BC9E-775445985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54481D9-13A0-4D38-BC57-877721499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175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_Logo_RGB_Pink.eps">
            <a:extLst>
              <a:ext uri="{FF2B5EF4-FFF2-40B4-BE49-F238E27FC236}">
                <a16:creationId xmlns:a16="http://schemas.microsoft.com/office/drawing/2014/main" id="{F602E299-29CA-416E-8371-88E3D9C83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B3B30D-BDD9-4336-92D5-008774748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581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3C3C39-C027-420E-9CEA-9F7476E5A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1498C7-8E2D-4BFA-95F5-AE3C615B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85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98EB1E-2A30-442B-8297-886585C7CC05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12" name="Picture 11" descr="tear_ppt_MintBlue.png">
              <a:extLst>
                <a:ext uri="{FF2B5EF4-FFF2-40B4-BE49-F238E27FC236}">
                  <a16:creationId xmlns:a16="http://schemas.microsoft.com/office/drawing/2014/main" id="{6E99A60B-0473-402A-A8F4-B51184078E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4" name="Picture 13" descr="ESC_Logo_RGB_Pink.eps">
              <a:extLst>
                <a:ext uri="{FF2B5EF4-FFF2-40B4-BE49-F238E27FC236}">
                  <a16:creationId xmlns:a16="http://schemas.microsoft.com/office/drawing/2014/main" id="{18AD04EC-60E4-45D0-AC5D-D1C682D58B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5C93A40-438A-4775-80BA-66E6BC1DEA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56FF1C9-1044-46F0-8ED7-DE5350366F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940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SC_Logo_RGB_Pink.eps">
            <a:extLst>
              <a:ext uri="{FF2B5EF4-FFF2-40B4-BE49-F238E27FC236}">
                <a16:creationId xmlns:a16="http://schemas.microsoft.com/office/drawing/2014/main" id="{91D8506E-A7F7-4CB5-9C39-756BBC8C6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7FD28F-6932-4BFE-AC64-F684C5C85AAB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9225E03-1C58-4E27-B7E3-71A6CBA867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8631AA8-F19E-4E72-837B-035B137BF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3384F05-06D6-464B-A33F-0E9F266A1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5934665-914E-46A5-A75D-5311AE010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02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D953EA-D6B4-4A2C-BC4A-E35EF045ECDE}"/>
              </a:ext>
            </a:extLst>
          </p:cNvPr>
          <p:cNvGrpSpPr/>
          <p:nvPr userDrawn="1"/>
        </p:nvGrpSpPr>
        <p:grpSpPr>
          <a:xfrm>
            <a:off x="-9525" y="-9525"/>
            <a:ext cx="12213294" cy="6867525"/>
            <a:chOff x="-9525" y="-9525"/>
            <a:chExt cx="12213294" cy="68675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82AC475-FA7D-42E5-B54D-656C1B69EF73}"/>
                </a:ext>
              </a:extLst>
            </p:cNvPr>
            <p:cNvGrpSpPr/>
            <p:nvPr userDrawn="1"/>
          </p:nvGrpSpPr>
          <p:grpSpPr>
            <a:xfrm>
              <a:off x="-9525" y="-9525"/>
              <a:ext cx="12213294" cy="6867525"/>
              <a:chOff x="-9525" y="-9525"/>
              <a:chExt cx="12213294" cy="6867525"/>
            </a:xfrm>
          </p:grpSpPr>
          <p:pic>
            <p:nvPicPr>
              <p:cNvPr id="11" name="Picture 10" descr="nine_modernliving_CUTOUT.jpg">
                <a:extLst>
                  <a:ext uri="{FF2B5EF4-FFF2-40B4-BE49-F238E27FC236}">
                    <a16:creationId xmlns:a16="http://schemas.microsoft.com/office/drawing/2014/main" id="{073508FC-EF63-4F48-8984-6204EFCA11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871" y="1632356"/>
                <a:ext cx="3736728" cy="3734860"/>
              </a:xfrm>
              <a:prstGeom prst="rect">
                <a:avLst/>
              </a:prstGeom>
            </p:spPr>
          </p:pic>
          <p:pic>
            <p:nvPicPr>
              <p:cNvPr id="13" name="Picture 12" descr="six2_travel_CUTOUT.jpg">
                <a:extLst>
                  <a:ext uri="{FF2B5EF4-FFF2-40B4-BE49-F238E27FC236}">
                    <a16:creationId xmlns:a16="http://schemas.microsoft.com/office/drawing/2014/main" id="{2C76F2D2-2BE0-4579-87A2-650694569B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392" y="1363056"/>
                <a:ext cx="3370237" cy="4273461"/>
              </a:xfrm>
              <a:prstGeom prst="rect">
                <a:avLst/>
              </a:prstGeom>
            </p:spPr>
          </p:pic>
          <p:pic>
            <p:nvPicPr>
              <p:cNvPr id="16" name="Picture 15" descr="eight_SME_CUTOUT.jpg">
                <a:extLst>
                  <a:ext uri="{FF2B5EF4-FFF2-40B4-BE49-F238E27FC236}">
                    <a16:creationId xmlns:a16="http://schemas.microsoft.com/office/drawing/2014/main" id="{DF3F341C-A4B6-4739-A565-D90EF4827A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3422" y="1867563"/>
                <a:ext cx="3392562" cy="3641915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9" name="Picture 8" descr="tear_green_3.png">
                <a:extLst>
                  <a:ext uri="{FF2B5EF4-FFF2-40B4-BE49-F238E27FC236}">
                    <a16:creationId xmlns:a16="http://schemas.microsoft.com/office/drawing/2014/main" id="{48FC83AF-6EAD-4FD3-9EFF-6E1E3D986AE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9525" y="-9525"/>
                <a:ext cx="12213294" cy="2197100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0ED710-1CDA-4E29-ACF4-AD174CA0865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3355DFA-84CD-4087-9408-B296AEB4DFB6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F926ACD-1F5A-40C8-9E39-52B73475F4DA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5F70C85-64D7-410F-BC3E-07E1333D910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 cstate="screen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96FAE39-82C9-467F-B12E-4B203E86D7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2822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C832290-B47F-430D-8319-D1FD96D3C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F6C434-C1F0-42ED-B898-A857F56911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05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B4C557-9743-494F-AF64-7CFA2338B375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610C87-55DF-473F-A379-C128D965EF02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37F2D5"/>
            </a:solidFill>
            <a:ln>
              <a:solidFill>
                <a:srgbClr val="37F2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ESC_Logo_RGB_Pink.eps">
              <a:extLst>
                <a:ext uri="{FF2B5EF4-FFF2-40B4-BE49-F238E27FC236}">
                  <a16:creationId xmlns:a16="http://schemas.microsoft.com/office/drawing/2014/main" id="{D8F12F31-99EF-45CA-B752-9432DE0B58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BD09E7-669F-40BB-A107-2D450A0B95CC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954CC6-A34C-4A4A-959A-C25E607304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21F5998-DAA8-44C2-A1A8-765CE60EB4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63D1BA-8A1D-4AF4-845C-5C6946B0B07B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0ADD2223-3E39-4D15-BA43-098AAACEE4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801A0CEC-2267-422A-87B3-B7293D304B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34B82CFC-0E86-473B-9DE1-326B17F75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B20FE0D4-D1C9-468A-8F49-84014A799E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BF87EE23-1F5F-4F98-B212-919BCF6D58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90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77AD3B-0283-43FB-8141-B940E1E306A5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23A61C-17AF-46BF-8B48-D1BDB6441217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19" name="Picture 18" descr="One_summary_CUTOUT.jpg">
                <a:extLst>
                  <a:ext uri="{FF2B5EF4-FFF2-40B4-BE49-F238E27FC236}">
                    <a16:creationId xmlns:a16="http://schemas.microsoft.com/office/drawing/2014/main" id="{2EF922E5-10C8-4BC7-AD47-9667D84C6F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42898"/>
                <a:ext cx="12192000" cy="6260592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3CD5F20-8A1B-4C1A-8203-2464DAB79A32}"/>
                  </a:ext>
                </a:extLst>
              </p:cNvPr>
              <p:cNvGrpSpPr/>
              <p:nvPr userDrawn="1"/>
            </p:nvGrpSpPr>
            <p:grpSpPr>
              <a:xfrm>
                <a:off x="-2" y="0"/>
                <a:ext cx="12205457" cy="6858000"/>
                <a:chOff x="-2" y="0"/>
                <a:chExt cx="12205457" cy="6858000"/>
              </a:xfrm>
            </p:grpSpPr>
            <p:pic>
              <p:nvPicPr>
                <p:cNvPr id="10" name="Picture 9" descr="tear_ppt_MintBlue.png">
                  <a:extLst>
                    <a:ext uri="{FF2B5EF4-FFF2-40B4-BE49-F238E27FC236}">
                      <a16:creationId xmlns:a16="http://schemas.microsoft.com/office/drawing/2014/main" id="{213660A7-19B2-4494-ACC9-62F9A58084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4950984"/>
                  <a:ext cx="12192001" cy="190701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tear_ppt_1pink.png">
                  <a:extLst>
                    <a:ext uri="{FF2B5EF4-FFF2-40B4-BE49-F238E27FC236}">
                      <a16:creationId xmlns:a16="http://schemas.microsoft.com/office/drawing/2014/main" id="{AF640B3B-64FE-4BE8-B16D-FFA0B25BAD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2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ESC_Logo_RGB_MintBlue.eps">
                  <a:extLst>
                    <a:ext uri="{FF2B5EF4-FFF2-40B4-BE49-F238E27FC236}">
                      <a16:creationId xmlns:a16="http://schemas.microsoft.com/office/drawing/2014/main" id="{84FF969B-5EFE-4796-9119-D05FB6494B4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3703" y="221660"/>
                  <a:ext cx="3082721" cy="1545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45BC4F-C4ED-4EC1-9C1D-CC12C934DC4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653FB4-BE88-49BF-82AC-6C601F0E3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F404260-ECD8-410C-85F4-FECE5DE8C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918250-AD8C-4FF7-84CF-F8C435956934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739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7EE8050-3E04-40AA-8ADE-5D55AD184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DEC3D2-1F4C-4798-8785-EB18A8EB8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04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127509-9FBE-4BF2-858F-51C3EE7858BE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283335-AC39-4051-8827-CDAD5920E488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22" name="Picture 21" descr="third_connection_CUTOUT2.jpg">
                <a:extLst>
                  <a:ext uri="{FF2B5EF4-FFF2-40B4-BE49-F238E27FC236}">
                    <a16:creationId xmlns:a16="http://schemas.microsoft.com/office/drawing/2014/main" id="{95F5CB03-949B-4625-A74C-B809D9FC145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089025"/>
                <a:ext cx="12191998" cy="4542518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3CD5F20-8A1B-4C1A-8203-2464DAB79A32}"/>
                  </a:ext>
                </a:extLst>
              </p:cNvPr>
              <p:cNvGrpSpPr/>
              <p:nvPr userDrawn="1"/>
            </p:nvGrpSpPr>
            <p:grpSpPr>
              <a:xfrm>
                <a:off x="-2" y="0"/>
                <a:ext cx="12205457" cy="6858000"/>
                <a:chOff x="-2" y="0"/>
                <a:chExt cx="12205457" cy="6858000"/>
              </a:xfrm>
            </p:grpSpPr>
            <p:pic>
              <p:nvPicPr>
                <p:cNvPr id="10" name="Picture 9" descr="tear_ppt_MintBlue.png">
                  <a:extLst>
                    <a:ext uri="{FF2B5EF4-FFF2-40B4-BE49-F238E27FC236}">
                      <a16:creationId xmlns:a16="http://schemas.microsoft.com/office/drawing/2014/main" id="{213660A7-19B2-4494-ACC9-62F9A58084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4950984"/>
                  <a:ext cx="12192001" cy="190701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tear_ppt_1pink.png">
                  <a:extLst>
                    <a:ext uri="{FF2B5EF4-FFF2-40B4-BE49-F238E27FC236}">
                      <a16:creationId xmlns:a16="http://schemas.microsoft.com/office/drawing/2014/main" id="{AF640B3B-64FE-4BE8-B16D-FFA0B25BAD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2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ESC_Logo_RGB_MintBlue.eps">
                  <a:extLst>
                    <a:ext uri="{FF2B5EF4-FFF2-40B4-BE49-F238E27FC236}">
                      <a16:creationId xmlns:a16="http://schemas.microsoft.com/office/drawing/2014/main" id="{84FF969B-5EFE-4796-9119-D05FB6494B4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3703" y="221660"/>
                  <a:ext cx="3082721" cy="1545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45BC4F-C4ED-4EC1-9C1D-CC12C934DC4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653FB4-BE88-49BF-82AC-6C601F0E3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F404260-ECD8-410C-85F4-FECE5DE8C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918250-AD8C-4FF7-84CF-F8C435956934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739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7EE8050-3E04-40AA-8ADE-5D55AD184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DEC3D2-1F4C-4798-8785-EB18A8EB8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16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6C77B8-3101-45C2-9BD1-4244EC503D19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A7F259-4BD5-4A0E-93C8-6E6084087935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19" name="Picture 18" descr="two_domestic_CUTOUT.jpg">
                <a:extLst>
                  <a:ext uri="{FF2B5EF4-FFF2-40B4-BE49-F238E27FC236}">
                    <a16:creationId xmlns:a16="http://schemas.microsoft.com/office/drawing/2014/main" id="{90CF77FB-556F-4F2A-87CD-001923A93A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688975"/>
                <a:ext cx="12203769" cy="5945100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3CD5F20-8A1B-4C1A-8203-2464DAB79A32}"/>
                  </a:ext>
                </a:extLst>
              </p:cNvPr>
              <p:cNvGrpSpPr/>
              <p:nvPr userDrawn="1"/>
            </p:nvGrpSpPr>
            <p:grpSpPr>
              <a:xfrm>
                <a:off x="-2" y="0"/>
                <a:ext cx="12205457" cy="6858000"/>
                <a:chOff x="-2" y="0"/>
                <a:chExt cx="12205457" cy="6858000"/>
              </a:xfrm>
            </p:grpSpPr>
            <p:pic>
              <p:nvPicPr>
                <p:cNvPr id="10" name="Picture 9" descr="tear_ppt_MintBlue.png">
                  <a:extLst>
                    <a:ext uri="{FF2B5EF4-FFF2-40B4-BE49-F238E27FC236}">
                      <a16:creationId xmlns:a16="http://schemas.microsoft.com/office/drawing/2014/main" id="{213660A7-19B2-4494-ACC9-62F9A58084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-2" y="4950984"/>
                  <a:ext cx="12192001" cy="190701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tear_ppt_1pink.png">
                  <a:extLst>
                    <a:ext uri="{FF2B5EF4-FFF2-40B4-BE49-F238E27FC236}">
                      <a16:creationId xmlns:a16="http://schemas.microsoft.com/office/drawing/2014/main" id="{AF640B3B-64FE-4BE8-B16D-FFA0B25BAD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2" y="0"/>
                  <a:ext cx="12205457" cy="2235200"/>
                </a:xfrm>
                <a:prstGeom prst="rect">
                  <a:avLst/>
                </a:prstGeom>
              </p:spPr>
            </p:pic>
            <p:pic>
              <p:nvPicPr>
                <p:cNvPr id="20" name="Picture 19" descr="ESC_Logo_RGB_MintBlue.eps">
                  <a:extLst>
                    <a:ext uri="{FF2B5EF4-FFF2-40B4-BE49-F238E27FC236}">
                      <a16:creationId xmlns:a16="http://schemas.microsoft.com/office/drawing/2014/main" id="{84FF969B-5EFE-4796-9119-D05FB6494B4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3703" y="221660"/>
                  <a:ext cx="3082721" cy="1545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45BC4F-C4ED-4EC1-9C1D-CC12C934DC4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653FB4-BE88-49BF-82AC-6C601F0E3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F404260-ECD8-410C-85F4-FECE5DE8C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918250-AD8C-4FF7-84CF-F8C435956934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739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7EE8050-3E04-40AA-8ADE-5D55AD184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DEC3D2-1F4C-4798-8785-EB18A8EB8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02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49CC56-A940-4A77-8501-600820398B22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CD5F20-8A1B-4C1A-8203-2464DAB79A32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9" name="Picture 8" descr="four_cannon_CUTOUT.jpg">
                <a:extLst>
                  <a:ext uri="{FF2B5EF4-FFF2-40B4-BE49-F238E27FC236}">
                    <a16:creationId xmlns:a16="http://schemas.microsoft.com/office/drawing/2014/main" id="{171C6C19-2F50-4227-9976-63E873B3036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pic>
            <p:nvPicPr>
              <p:cNvPr id="10" name="Picture 9" descr="tear_ppt_MintBlue.png">
                <a:extLst>
                  <a:ext uri="{FF2B5EF4-FFF2-40B4-BE49-F238E27FC236}">
                    <a16:creationId xmlns:a16="http://schemas.microsoft.com/office/drawing/2014/main" id="{213660A7-19B2-4494-ACC9-62F9A580842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4950984"/>
                <a:ext cx="12192001" cy="1907016"/>
              </a:xfrm>
              <a:prstGeom prst="rect">
                <a:avLst/>
              </a:prstGeom>
            </p:spPr>
          </p:pic>
          <p:pic>
            <p:nvPicPr>
              <p:cNvPr id="14" name="Picture 13" descr="tear_ppt_1pink.png">
                <a:extLst>
                  <a:ext uri="{FF2B5EF4-FFF2-40B4-BE49-F238E27FC236}">
                    <a16:creationId xmlns:a16="http://schemas.microsoft.com/office/drawing/2014/main" id="{AF640B3B-64FE-4BE8-B16D-FFA0B25BAD1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20" name="Picture 19" descr="ESC_Logo_RGB_MintBlue.eps">
                <a:extLst>
                  <a:ext uri="{FF2B5EF4-FFF2-40B4-BE49-F238E27FC236}">
                    <a16:creationId xmlns:a16="http://schemas.microsoft.com/office/drawing/2014/main" id="{84FF969B-5EFE-4796-9119-D05FB6494B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3703" y="221660"/>
                <a:ext cx="3082721" cy="15458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45BC4F-C4ED-4EC1-9C1D-CC12C934DC4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653FB4-BE88-49BF-82AC-6C601F0E3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F404260-ECD8-410C-85F4-FECE5DE8C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918250-AD8C-4FF7-84CF-F8C435956934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739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7EE8050-3E04-40AA-8ADE-5D55AD184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DEC3D2-1F4C-4798-8785-EB18A8EB8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15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1119C1-2AB6-4BBF-836B-1045F7CEACBF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pic>
          <p:nvPicPr>
            <p:cNvPr id="19" name="Picture 18" descr="nine_modernliving_CUTOUT.jpg">
              <a:extLst>
                <a:ext uri="{FF2B5EF4-FFF2-40B4-BE49-F238E27FC236}">
                  <a16:creationId xmlns:a16="http://schemas.microsoft.com/office/drawing/2014/main" id="{D8B638B1-E98E-42F7-B40F-5464FD03AE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71" y="1632356"/>
              <a:ext cx="3736728" cy="3734860"/>
            </a:xfrm>
            <a:prstGeom prst="rect">
              <a:avLst/>
            </a:prstGeom>
          </p:spPr>
        </p:pic>
        <p:pic>
          <p:nvPicPr>
            <p:cNvPr id="22" name="Picture 21" descr="six2_travel_CUTOUT.jpg">
              <a:extLst>
                <a:ext uri="{FF2B5EF4-FFF2-40B4-BE49-F238E27FC236}">
                  <a16:creationId xmlns:a16="http://schemas.microsoft.com/office/drawing/2014/main" id="{CB39A655-951C-4D4A-B9A1-15C0677C3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7392" y="1363056"/>
              <a:ext cx="3370237" cy="4273461"/>
            </a:xfrm>
            <a:prstGeom prst="rect">
              <a:avLst/>
            </a:prstGeom>
          </p:spPr>
        </p:pic>
        <p:pic>
          <p:nvPicPr>
            <p:cNvPr id="23" name="Picture 22" descr="eight_SME_CUTOUT.jpg">
              <a:extLst>
                <a:ext uri="{FF2B5EF4-FFF2-40B4-BE49-F238E27FC236}">
                  <a16:creationId xmlns:a16="http://schemas.microsoft.com/office/drawing/2014/main" id="{038BAD30-BA11-4C38-B0E3-80A0F317B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22" y="1867563"/>
              <a:ext cx="3392562" cy="364191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CD5F20-8A1B-4C1A-8203-2464DAB79A32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10" name="Picture 9" descr="tear_ppt_MintBlue.png">
                <a:extLst>
                  <a:ext uri="{FF2B5EF4-FFF2-40B4-BE49-F238E27FC236}">
                    <a16:creationId xmlns:a16="http://schemas.microsoft.com/office/drawing/2014/main" id="{213660A7-19B2-4494-ACC9-62F9A580842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4950984"/>
                <a:ext cx="12192001" cy="1907016"/>
              </a:xfrm>
              <a:prstGeom prst="rect">
                <a:avLst/>
              </a:prstGeom>
            </p:spPr>
          </p:pic>
          <p:pic>
            <p:nvPicPr>
              <p:cNvPr id="14" name="Picture 13" descr="tear_ppt_1pink.png">
                <a:extLst>
                  <a:ext uri="{FF2B5EF4-FFF2-40B4-BE49-F238E27FC236}">
                    <a16:creationId xmlns:a16="http://schemas.microsoft.com/office/drawing/2014/main" id="{AF640B3B-64FE-4BE8-B16D-FFA0B25BAD1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20" name="Picture 19" descr="ESC_Logo_RGB_MintBlue.eps">
                <a:extLst>
                  <a:ext uri="{FF2B5EF4-FFF2-40B4-BE49-F238E27FC236}">
                    <a16:creationId xmlns:a16="http://schemas.microsoft.com/office/drawing/2014/main" id="{84FF969B-5EFE-4796-9119-D05FB6494B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3703" y="221660"/>
                <a:ext cx="3082721" cy="15458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45BC4F-C4ED-4EC1-9C1D-CC12C934DC4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653FB4-BE88-49BF-82AC-6C601F0E3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F404260-ECD8-410C-85F4-FECE5DE8CB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918250-AD8C-4FF7-84CF-F8C435956934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739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7EE8050-3E04-40AA-8ADE-5D55AD184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3DEC3D2-1F4C-4798-8785-EB18A8EB81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061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F170E0-6D7E-4604-92EF-018CE5658572}"/>
              </a:ext>
            </a:extLst>
          </p:cNvPr>
          <p:cNvGrpSpPr/>
          <p:nvPr userDrawn="1"/>
        </p:nvGrpSpPr>
        <p:grpSpPr>
          <a:xfrm>
            <a:off x="-2" y="0"/>
            <a:ext cx="12205457" cy="6858000"/>
            <a:chOff x="-2" y="0"/>
            <a:chExt cx="12205457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D69BDD-00C0-486E-85FC-BB2FB2DABC37}"/>
                </a:ext>
              </a:extLst>
            </p:cNvPr>
            <p:cNvGrpSpPr/>
            <p:nvPr userDrawn="1"/>
          </p:nvGrpSpPr>
          <p:grpSpPr>
            <a:xfrm>
              <a:off x="-2" y="0"/>
              <a:ext cx="12205457" cy="6858000"/>
              <a:chOff x="-2" y="0"/>
              <a:chExt cx="12205457" cy="6858000"/>
            </a:xfrm>
          </p:grpSpPr>
          <p:pic>
            <p:nvPicPr>
              <p:cNvPr id="11" name="Picture 10" descr="six2_travel_CUTOUT.jpg">
                <a:extLst>
                  <a:ext uri="{FF2B5EF4-FFF2-40B4-BE49-F238E27FC236}">
                    <a16:creationId xmlns:a16="http://schemas.microsoft.com/office/drawing/2014/main" id="{BF5D8E7C-FF08-4D04-9292-BBE8C6054E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0132" y="1587574"/>
                <a:ext cx="2978660" cy="3776941"/>
              </a:xfrm>
              <a:prstGeom prst="rect">
                <a:avLst/>
              </a:prstGeom>
            </p:spPr>
          </p:pic>
          <p:pic>
            <p:nvPicPr>
              <p:cNvPr id="12" name="Picture 11" descr="five_children_CUTOUT.jpg">
                <a:extLst>
                  <a:ext uri="{FF2B5EF4-FFF2-40B4-BE49-F238E27FC236}">
                    <a16:creationId xmlns:a16="http://schemas.microsoft.com/office/drawing/2014/main" id="{D85296F4-9102-4717-8B1B-5F1951CB5B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90865" y="1898268"/>
                <a:ext cx="3656060" cy="3756602"/>
              </a:xfrm>
              <a:prstGeom prst="rect">
                <a:avLst/>
              </a:prstGeom>
            </p:spPr>
          </p:pic>
          <p:pic>
            <p:nvPicPr>
              <p:cNvPr id="13" name="Picture 12" descr="Ten_future_CUTOUT.jpg">
                <a:extLst>
                  <a:ext uri="{FF2B5EF4-FFF2-40B4-BE49-F238E27FC236}">
                    <a16:creationId xmlns:a16="http://schemas.microsoft.com/office/drawing/2014/main" id="{FA6B94B9-9823-499F-943D-BE06979F8C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000" y="1993900"/>
                <a:ext cx="3570695" cy="3565338"/>
              </a:xfrm>
              <a:prstGeom prst="rect">
                <a:avLst/>
              </a:prstGeom>
            </p:spPr>
          </p:pic>
          <p:pic>
            <p:nvPicPr>
              <p:cNvPr id="10" name="Picture 9" descr="tear_ppt_MintBlue.png">
                <a:extLst>
                  <a:ext uri="{FF2B5EF4-FFF2-40B4-BE49-F238E27FC236}">
                    <a16:creationId xmlns:a16="http://schemas.microsoft.com/office/drawing/2014/main" id="{213660A7-19B2-4494-ACC9-62F9A580842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2" y="4950984"/>
                <a:ext cx="12192001" cy="1907016"/>
              </a:xfrm>
              <a:prstGeom prst="rect">
                <a:avLst/>
              </a:prstGeom>
            </p:spPr>
          </p:pic>
          <p:pic>
            <p:nvPicPr>
              <p:cNvPr id="14" name="Picture 13" descr="tear_ppt_1pink.png">
                <a:extLst>
                  <a:ext uri="{FF2B5EF4-FFF2-40B4-BE49-F238E27FC236}">
                    <a16:creationId xmlns:a16="http://schemas.microsoft.com/office/drawing/2014/main" id="{AF640B3B-64FE-4BE8-B16D-FFA0B25BAD1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" y="0"/>
                <a:ext cx="12205457" cy="2235200"/>
              </a:xfrm>
              <a:prstGeom prst="rect">
                <a:avLst/>
              </a:prstGeom>
            </p:spPr>
          </p:pic>
          <p:pic>
            <p:nvPicPr>
              <p:cNvPr id="20" name="Picture 19" descr="ESC_Logo_RGB_MintBlue.eps">
                <a:extLst>
                  <a:ext uri="{FF2B5EF4-FFF2-40B4-BE49-F238E27FC236}">
                    <a16:creationId xmlns:a16="http://schemas.microsoft.com/office/drawing/2014/main" id="{84FF969B-5EFE-4796-9119-D05FB6494B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3703" y="221660"/>
                <a:ext cx="3082721" cy="154588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603F3B-D5E3-4433-9788-38B9B4C5B7A1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D5FDE59-B71C-4362-8097-B5D2F1D547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8A833FD-94B1-4343-811F-96BD4508196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836C9B-57B6-4B59-9BD7-3643D41BB16E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4A993E-D303-4B7E-958D-FE2B5A770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0375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DA6E2A3-DF75-42C3-B7CD-B0C93C8162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9B17C01-F377-4B61-A3CC-5A90C23A89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51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8A0D8A-9621-453C-97F0-E25E99AC80BE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0B7D777E-6D14-4DAC-A6F7-460E01F8A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2"/>
              <a:ext cx="2415600" cy="121134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832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a Catapult?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4E2CDB-DF6A-46D1-8CA4-B5B42501D1B1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95F514-9512-4F5D-A9A5-7A02F66B8748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3CB7B97-0B3F-4912-9ABE-7B44A138F4BC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9220C9-2F99-47B4-9926-128C47551059}"/>
                  </a:ext>
                </a:extLst>
              </p:cNvPr>
              <p:cNvSpPr txBox="1"/>
              <p:nvPr userDrawn="1"/>
            </p:nvSpPr>
            <p:spPr>
              <a:xfrm>
                <a:off x="8898731" y="1786918"/>
                <a:ext cx="812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FA64FE-7B56-47A4-A7A0-3CB7318D6932}"/>
                  </a:ext>
                </a:extLst>
              </p:cNvPr>
              <p:cNvSpPr txBox="1"/>
              <p:nvPr userDrawn="1"/>
            </p:nvSpPr>
            <p:spPr>
              <a:xfrm>
                <a:off x="868316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Catapults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3868FD-BFE6-4AC4-A6B5-B3A916E5AFC6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C146BA2-FAB7-481B-9444-F7B106F89625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5EDF44-6DE6-48F4-8DDC-0B76B9357F64}"/>
                  </a:ext>
                </a:extLst>
              </p:cNvPr>
              <p:cNvSpPr txBox="1"/>
              <p:nvPr userDrawn="1"/>
            </p:nvSpPr>
            <p:spPr>
              <a:xfrm>
                <a:off x="9948655" y="3313797"/>
                <a:ext cx="15099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2013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16E335-5D3D-4C43-837A-C866F88A5302}"/>
                  </a:ext>
                </a:extLst>
              </p:cNvPr>
              <p:cNvSpPr txBox="1"/>
              <p:nvPr userDrawn="1"/>
            </p:nvSpPr>
            <p:spPr>
              <a:xfrm>
                <a:off x="10164720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Launch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266E2E-2145-43D3-B4FA-2512F017F64F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B1C555F-4FF5-496B-A9BA-7C8CDF076D8D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24DA9E-5AA6-45AE-A4DA-8823466FB6EC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172C3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£1.6bn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6A9B0B-980F-4C5E-B1FE-7212A56919F3}"/>
                  </a:ext>
                </a:extLst>
              </p:cNvPr>
              <p:cNvSpPr txBox="1"/>
              <p:nvPr userDrawn="1"/>
            </p:nvSpPr>
            <p:spPr>
              <a:xfrm>
                <a:off x="7802408" y="526080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>
                    <a:solidFill>
                      <a:srgbClr val="172C3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Private and public sector investment</a:t>
                </a:r>
              </a:p>
            </p:txBody>
          </p:sp>
        </p:grpSp>
      </p:grp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410B28C-57D1-4F9D-B3E7-BEB391EDF55F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World-leading network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of technology and innovation </a:t>
            </a:r>
            <a:r>
              <a:rPr lang="en-US" sz="1400" err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Bridge the gap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 long-term investment to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transform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Open up global opportunities for the UK and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Established and overseen by government agency,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Independent</a:t>
            </a:r>
            <a:r>
              <a:rPr lang="en-US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, not-for-profit, private companies.</a:t>
            </a: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E3F038A-C78F-44DB-842C-F5E2883F3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774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8A0D8A-9621-453C-97F0-E25E99AC80BE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0B7D777E-6D14-4DAC-A6F7-460E01F8A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2"/>
              <a:ext cx="2415600" cy="121134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832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819A6-2AB7-4FE1-AA2D-A4FF0BBC5AFE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5B3AAA-7061-4957-A152-FBECFF885313}"/>
                </a:ext>
              </a:extLst>
            </p:cNvPr>
            <p:cNvSpPr/>
            <p:nvPr userDrawn="1"/>
          </p:nvSpPr>
          <p:spPr>
            <a:xfrm>
              <a:off x="9923306" y="6302728"/>
              <a:ext cx="1688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err="1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Basic License</a:t>
              </a:r>
              <a:endParaRPr lang="en-GB" sz="900" b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AA0E4619-6C89-41F8-AA21-1E5D29BAFF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1">
                  <a:solidFill>
                    <a:srgbClr val="37F2D5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FA23DE-48B0-4000-B5F3-661B1D06E6FD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172C36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>
                <a:solidFill>
                  <a:srgbClr val="172C36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FCCF0C-6F47-4BE2-B068-1CC8D93A8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B830DBF-E3B7-43E9-BE14-1816D934C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64F2774-140D-4144-8F59-599F0D607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6A6DF3-4CFB-4976-81F1-4E05A64C5C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616B5B-A12C-47DF-95A6-A4259BE735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AB57D0E-D101-4725-B786-A59ED5B7F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09DE6D-EB34-4EC0-A095-3752A487376A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1">
                  <a:solidFill>
                    <a:srgbClr val="172C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5693D39-4AA0-4188-9654-5C39B2C63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968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8A0D8A-9621-453C-97F0-E25E99AC80BE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C515C9BF-E717-4F6B-B33E-4FEDBD88FA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0B7D777E-6D14-4DAC-A6F7-460E01F8A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2"/>
              <a:ext cx="2415600" cy="121134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832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26D74A-3F2F-4844-8B36-8CBF82D71259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Whole systems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We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believe that consumers need to be at the 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heart of the energy system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  <a:endParaRPr lang="en-GB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952617-B576-41D5-8EA2-9A6072A4164B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>
              <a:solidFill>
                <a:srgbClr val="172C3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D8214B1-E31C-4F3A-BD6C-5ABA71E127A0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C82FCF-716D-47AD-B12D-FFE7B76A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9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Y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86E616-79DF-47A9-B322-A2BD64D902CB}"/>
              </a:ext>
            </a:extLst>
          </p:cNvPr>
          <p:cNvGrpSpPr/>
          <p:nvPr userDrawn="1"/>
        </p:nvGrpSpPr>
        <p:grpSpPr>
          <a:xfrm>
            <a:off x="-9525" y="-9525"/>
            <a:ext cx="12213294" cy="6867525"/>
            <a:chOff x="-9525" y="-9525"/>
            <a:chExt cx="12213294" cy="68675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8A95444-181F-406F-B15A-8983C4288A72}"/>
                </a:ext>
              </a:extLst>
            </p:cNvPr>
            <p:cNvGrpSpPr/>
            <p:nvPr userDrawn="1"/>
          </p:nvGrpSpPr>
          <p:grpSpPr>
            <a:xfrm>
              <a:off x="-9525" y="-9525"/>
              <a:ext cx="12213294" cy="6867525"/>
              <a:chOff x="-9525" y="-9525"/>
              <a:chExt cx="12213294" cy="6867525"/>
            </a:xfrm>
          </p:grpSpPr>
          <p:pic>
            <p:nvPicPr>
              <p:cNvPr id="17" name="Picture 16" descr="six2_travel_CUTOUT.jpg">
                <a:extLst>
                  <a:ext uri="{FF2B5EF4-FFF2-40B4-BE49-F238E27FC236}">
                    <a16:creationId xmlns:a16="http://schemas.microsoft.com/office/drawing/2014/main" id="{25E2A45F-1C7E-438E-A925-2853B77F9C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0132" y="1587574"/>
                <a:ext cx="2978660" cy="3776941"/>
              </a:xfrm>
              <a:prstGeom prst="rect">
                <a:avLst/>
              </a:prstGeom>
            </p:spPr>
          </p:pic>
          <p:pic>
            <p:nvPicPr>
              <p:cNvPr id="18" name="Picture 17" descr="five_children_CUTOUT.jpg">
                <a:extLst>
                  <a:ext uri="{FF2B5EF4-FFF2-40B4-BE49-F238E27FC236}">
                    <a16:creationId xmlns:a16="http://schemas.microsoft.com/office/drawing/2014/main" id="{3061A819-5824-4177-A90B-806AE6850F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90865" y="1802636"/>
                <a:ext cx="3656060" cy="3756602"/>
              </a:xfrm>
              <a:prstGeom prst="rect">
                <a:avLst/>
              </a:prstGeom>
            </p:spPr>
          </p:pic>
          <p:pic>
            <p:nvPicPr>
              <p:cNvPr id="22" name="Picture 21" descr="Ten_future_CUTOUT.jpg">
                <a:extLst>
                  <a:ext uri="{FF2B5EF4-FFF2-40B4-BE49-F238E27FC236}">
                    <a16:creationId xmlns:a16="http://schemas.microsoft.com/office/drawing/2014/main" id="{245B6A8B-8B4F-4FDC-A8F0-84C3C70C5B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000" y="1993900"/>
                <a:ext cx="3570695" cy="3565338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9" name="Picture 8" descr="tear_green_3.png">
                <a:extLst>
                  <a:ext uri="{FF2B5EF4-FFF2-40B4-BE49-F238E27FC236}">
                    <a16:creationId xmlns:a16="http://schemas.microsoft.com/office/drawing/2014/main" id="{48FC83AF-6EAD-4FD3-9EFF-6E1E3D986AE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-9525" y="-9525"/>
                <a:ext cx="12213294" cy="2197100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0ED710-1CDA-4E29-ACF4-AD174CA0865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3355DFA-84CD-4087-9408-B296AEB4DFB6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F926ACD-1F5A-40C8-9E39-52B73475F4DA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5F70C85-64D7-410F-BC3E-07E1333D910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 cstate="screen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96FAE39-82C9-467F-B12E-4B203E86D7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DC73DA-61D6-4AF4-985F-90521243DF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2822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C832290-B47F-430D-8319-D1FD96D3CB0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F6C434-C1F0-42ED-B898-A857F56911F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31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1945EB-7C69-48FB-AEEE-8E80497B3BEF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9738C6-DBAE-4999-8660-5D9DEB30B6C6}"/>
                </a:ext>
              </a:extLst>
            </p:cNvPr>
            <p:cNvGrpSpPr/>
            <p:nvPr userDrawn="1"/>
          </p:nvGrpSpPr>
          <p:grpSpPr>
            <a:xfrm>
              <a:off x="-9525" y="-1"/>
              <a:ext cx="12201525" cy="6858001"/>
              <a:chOff x="-9525" y="-1"/>
              <a:chExt cx="12201525" cy="6858001"/>
            </a:xfrm>
            <a:solidFill>
              <a:srgbClr val="FF44B5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7F022B-7DFB-441E-99E2-5514A22AB1D8}"/>
                  </a:ext>
                </a:extLst>
              </p:cNvPr>
              <p:cNvSpPr/>
              <p:nvPr userDrawn="1"/>
            </p:nvSpPr>
            <p:spPr>
              <a:xfrm>
                <a:off x="-9525" y="-1"/>
                <a:ext cx="12201525" cy="6858001"/>
              </a:xfrm>
              <a:prstGeom prst="rect">
                <a:avLst/>
              </a:prstGeom>
              <a:grpFill/>
              <a:ln>
                <a:solidFill>
                  <a:srgbClr val="D5DE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79AB36C-7344-4057-ADA9-6CF773F4550F}"/>
                  </a:ext>
                </a:extLst>
              </p:cNvPr>
              <p:cNvGrpSpPr/>
              <p:nvPr userDrawn="1"/>
            </p:nvGrpSpPr>
            <p:grpSpPr>
              <a:xfrm>
                <a:off x="10318068" y="5824839"/>
                <a:ext cx="1519907" cy="671304"/>
                <a:chOff x="10318068" y="5824839"/>
                <a:chExt cx="1519907" cy="671304"/>
              </a:xfrm>
              <a:grpFill/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C781E7F-460E-43D3-974A-8BBC0EDA85C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18068" y="5824839"/>
                  <a:ext cx="402580" cy="4025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3718E16-A03C-4AA5-8D82-B7A2F127020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3100" y="6296118"/>
                  <a:ext cx="904875" cy="200025"/>
                </a:xfrm>
                <a:prstGeom prst="rect">
                  <a:avLst/>
                </a:prstGeom>
                <a:grpFill/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51AEBD-EEEA-4A80-8574-72A6F0A51347}"/>
                    </a:ext>
                  </a:extLst>
                </p:cNvPr>
                <p:cNvSpPr txBox="1"/>
                <p:nvPr userDrawn="1"/>
              </p:nvSpPr>
              <p:spPr>
                <a:xfrm>
                  <a:off x="10620374" y="5862081"/>
                  <a:ext cx="1217601" cy="30777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tx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</p:grpSp>
        </p:grpSp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160EC84E-2FDD-47B9-A5A3-A79AE0219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3703" y="221660"/>
              <a:ext cx="3082721" cy="1545880"/>
            </a:xfrm>
            <a:prstGeom prst="rect">
              <a:avLst/>
            </a:prstGeom>
          </p:spPr>
        </p:pic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29388161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  <a:solidFill>
            <a:srgbClr val="37F2D5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grpFill/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  <a:grpFill/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  <a:grpFill/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  <a:grp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  <a:grpFill/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1841755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07346B-D345-419F-B2E2-430AD94455FC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9" name="Picture 8" descr="tear_ppt_1pink.png">
              <a:extLst>
                <a:ext uri="{FF2B5EF4-FFF2-40B4-BE49-F238E27FC236}">
                  <a16:creationId xmlns:a16="http://schemas.microsoft.com/office/drawing/2014/main" id="{4447E1E5-4D20-42A3-B92F-76D8413A92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0" name="Picture 9" descr="ESC_Logo_RGB_MintBlue.eps">
              <a:extLst>
                <a:ext uri="{FF2B5EF4-FFF2-40B4-BE49-F238E27FC236}">
                  <a16:creationId xmlns:a16="http://schemas.microsoft.com/office/drawing/2014/main" id="{3E7E31D8-E28A-46CE-B57A-7DD0A05C80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2"/>
              <a:ext cx="2415600" cy="121134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887321A-DCD0-4AA8-B155-CE908B9956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9092177-D6D4-4C03-A676-6793049EAB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DA1B849-0CF3-4BFE-AC00-DBF1F7A3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860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_Logo_RGB_MintBlue.eps">
            <a:extLst>
              <a:ext uri="{FF2B5EF4-FFF2-40B4-BE49-F238E27FC236}">
                <a16:creationId xmlns:a16="http://schemas.microsoft.com/office/drawing/2014/main" id="{3E7E31D8-E28A-46CE-B57A-7DD0A05C8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376" y="104982"/>
            <a:ext cx="2415600" cy="1211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4222794-73F4-49E1-83C5-A21674273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6323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CD47BB-63B0-4EA1-AA01-E805219FD4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9847BAA-BB6B-48D8-BF13-7D8CB110C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492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880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E5B49E-1260-4A27-9243-DCCDD357AF19}"/>
              </a:ext>
            </a:extLst>
          </p:cNvPr>
          <p:cNvGrpSpPr/>
          <p:nvPr userDrawn="1"/>
        </p:nvGrpSpPr>
        <p:grpSpPr>
          <a:xfrm>
            <a:off x="0" y="0"/>
            <a:ext cx="12205457" cy="1638300"/>
            <a:chOff x="0" y="0"/>
            <a:chExt cx="12205457" cy="1638300"/>
          </a:xfrm>
        </p:grpSpPr>
        <p:pic>
          <p:nvPicPr>
            <p:cNvPr id="16" name="Picture 15" descr="tear_ppt_1pink.png">
              <a:extLst>
                <a:ext uri="{FF2B5EF4-FFF2-40B4-BE49-F238E27FC236}">
                  <a16:creationId xmlns:a16="http://schemas.microsoft.com/office/drawing/2014/main" id="{B47A88CD-DF32-44EC-8CE5-915681D2B3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205457" cy="1638300"/>
            </a:xfrm>
            <a:prstGeom prst="rect">
              <a:avLst/>
            </a:prstGeom>
          </p:spPr>
        </p:pic>
        <p:pic>
          <p:nvPicPr>
            <p:cNvPr id="17" name="Picture 16" descr="ESC_Logo_RGB_MintBlue.eps">
              <a:extLst>
                <a:ext uri="{FF2B5EF4-FFF2-40B4-BE49-F238E27FC236}">
                  <a16:creationId xmlns:a16="http://schemas.microsoft.com/office/drawing/2014/main" id="{06BB184A-FBE3-4538-81E5-B86F3E84E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76" y="104982"/>
              <a:ext cx="2415600" cy="1211341"/>
            </a:xfrm>
            <a:prstGeom prst="rect">
              <a:avLst/>
            </a:prstGeom>
          </p:spPr>
        </p:pic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C2DEFD-2B6D-477B-9E46-080FC7FD4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A0EF876-C573-4A1A-906D-026B188BE3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666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99DE0-538B-4EE4-BDC2-8B0C51CD639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pic>
        <p:nvPicPr>
          <p:cNvPr id="6" name="Picture 5" descr="ESC_Logo_RGB_MintBlue.eps">
            <a:extLst>
              <a:ext uri="{FF2B5EF4-FFF2-40B4-BE49-F238E27FC236}">
                <a16:creationId xmlns:a16="http://schemas.microsoft.com/office/drawing/2014/main" id="{F5FE15C7-4523-42CF-9B10-B8E0841A8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376" y="104982"/>
            <a:ext cx="2415600" cy="12113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8D08F-ACA1-4A31-87B5-3646C4654022}"/>
              </a:ext>
            </a:extLst>
          </p:cNvPr>
          <p:cNvSpPr/>
          <p:nvPr userDrawn="1"/>
        </p:nvSpPr>
        <p:spPr>
          <a:xfrm>
            <a:off x="9914051" y="6496278"/>
            <a:ext cx="19880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EBB322A-809A-4926-851C-4DC49E6A66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474F1E6-5E53-408E-8132-97831D836A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F19CD3C-C0D4-4AB5-8E04-06E20FCEC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474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B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B5BFE1-CEA4-4D78-8A72-5361BB9A445B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39B7DA-4393-4093-BB99-A798EEF30612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FF44B5"/>
            </a:solidFill>
            <a:ln>
              <a:solidFill>
                <a:srgbClr val="FF44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ESC_Logo_RGB_MintBlue.eps">
              <a:extLst>
                <a:ext uri="{FF2B5EF4-FFF2-40B4-BE49-F238E27FC236}">
                  <a16:creationId xmlns:a16="http://schemas.microsoft.com/office/drawing/2014/main" id="{7B1F1EB2-CFC8-481A-9565-9EE0B74D7B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3703" y="221660"/>
              <a:ext cx="3082721" cy="154588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115D26E-BDBA-435E-93B0-1AEA47B28AFF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28DC563-E23E-4065-BEB1-4605529EE845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27571A3-B239-46DA-A2FB-5AA6F2484CB7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0EA331D9-D8AA-4077-BAEE-30A8C071E5A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C994C48-884E-4982-9588-A69AD7F23C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5D4AD47B-6A8F-41F5-9922-1E942CF6D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DAABCC7-FED2-400F-9DFA-557EB62192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B2790253-2E65-4202-A578-E61714E5F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0EAEF6CA-3AB4-4E86-B4FE-E1A619251D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4110D96-8DB0-40CF-8BD7-9C6CBFA4D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742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5C2C52-DB67-4E8F-97A0-99E93561C98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100771-0475-4E8F-AE33-DA36313FDFE3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Picture 15" descr="One_summary_CUTOUT.jpg">
                <a:extLst>
                  <a:ext uri="{FF2B5EF4-FFF2-40B4-BE49-F238E27FC236}">
                    <a16:creationId xmlns:a16="http://schemas.microsoft.com/office/drawing/2014/main" id="{45A00331-9B49-44D6-B1CF-7C453A6A8B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42898"/>
                <a:ext cx="12192000" cy="6260592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121A817-46B7-4045-B2D6-0B65BACEB5EE}"/>
                  </a:ext>
                </a:extLst>
              </p:cNvPr>
              <p:cNvGrpSpPr/>
              <p:nvPr userDrawn="1"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3D3339E-091C-44FA-A79B-225E33C6B01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93488"/>
                  <a:ext cx="12192000" cy="2064512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EB84EA9-C027-4C3D-8BF3-E058441D686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219456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ESC_Logo_RGB_Pink.eps">
                  <a:extLst>
                    <a:ext uri="{FF2B5EF4-FFF2-40B4-BE49-F238E27FC236}">
                      <a16:creationId xmlns:a16="http://schemas.microsoft.com/office/drawing/2014/main" id="{B14AE6B6-D72B-47D8-B2E5-CB77CAECE9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131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AA9AC02-87C4-4982-836D-7808DF1A25C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2FD383-1646-41FC-85B2-8B4A1D80B326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7" name="Picture 16" descr="third_connection_CUTOUT2.jpg">
                <a:extLst>
                  <a:ext uri="{FF2B5EF4-FFF2-40B4-BE49-F238E27FC236}">
                    <a16:creationId xmlns:a16="http://schemas.microsoft.com/office/drawing/2014/main" id="{C7A51324-1698-4B2A-8DCF-83383E0176B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089025"/>
                <a:ext cx="12191998" cy="4542518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121A817-46B7-4045-B2D6-0B65BACEB5EE}"/>
                  </a:ext>
                </a:extLst>
              </p:cNvPr>
              <p:cNvGrpSpPr/>
              <p:nvPr userDrawn="1"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3D3339E-091C-44FA-A79B-225E33C6B01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93488"/>
                  <a:ext cx="12192000" cy="2064512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EB84EA9-C027-4C3D-8BF3-E058441D686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219456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ESC_Logo_RGB_Pink.eps">
                  <a:extLst>
                    <a:ext uri="{FF2B5EF4-FFF2-40B4-BE49-F238E27FC236}">
                      <a16:creationId xmlns:a16="http://schemas.microsoft.com/office/drawing/2014/main" id="{B14AE6B6-D72B-47D8-B2E5-CB77CAECE9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29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A57A546-7F4A-469F-81AB-16688DEA4CCF}"/>
              </a:ext>
            </a:extLst>
          </p:cNvPr>
          <p:cNvGrpSpPr/>
          <p:nvPr userDrawn="1"/>
        </p:nvGrpSpPr>
        <p:grpSpPr>
          <a:xfrm>
            <a:off x="-1" y="0"/>
            <a:ext cx="12203769" cy="6858000"/>
            <a:chOff x="-1" y="0"/>
            <a:chExt cx="12203769" cy="6858000"/>
          </a:xfrm>
        </p:grpSpPr>
        <p:pic>
          <p:nvPicPr>
            <p:cNvPr id="16" name="Picture 15" descr="two_domestic_CUTOUT.jpg">
              <a:extLst>
                <a:ext uri="{FF2B5EF4-FFF2-40B4-BE49-F238E27FC236}">
                  <a16:creationId xmlns:a16="http://schemas.microsoft.com/office/drawing/2014/main" id="{777D112A-3F6D-4F13-8AAA-A692042A67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688975"/>
              <a:ext cx="12203769" cy="594510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121A817-46B7-4045-B2D6-0B65BACEB5EE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3D3339E-091C-44FA-A79B-225E33C6B0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793488"/>
                <a:ext cx="12192000" cy="2064512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B84EA9-C027-4C3D-8BF3-E058441D68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194560"/>
              </a:xfrm>
              <a:prstGeom prst="rect">
                <a:avLst/>
              </a:prstGeom>
            </p:spPr>
          </p:pic>
          <p:pic>
            <p:nvPicPr>
              <p:cNvPr id="11" name="Picture 10" descr="ESC_Logo_RGB_Pink.eps">
                <a:extLst>
                  <a:ext uri="{FF2B5EF4-FFF2-40B4-BE49-F238E27FC236}">
                    <a16:creationId xmlns:a16="http://schemas.microsoft.com/office/drawing/2014/main" id="{B14AE6B6-D72B-47D8-B2E5-CB77CAECE9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4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F8E225-B8BD-4823-B74B-6D3F25E65D03}"/>
              </a:ext>
            </a:extLst>
          </p:cNvPr>
          <p:cNvGrpSpPr/>
          <p:nvPr userDrawn="1"/>
        </p:nvGrpSpPr>
        <p:grpSpPr>
          <a:xfrm>
            <a:off x="-9525" y="-1"/>
            <a:ext cx="12213294" cy="1543833"/>
            <a:chOff x="-9525" y="-1"/>
            <a:chExt cx="12213294" cy="1543833"/>
          </a:xfrm>
        </p:grpSpPr>
        <p:pic>
          <p:nvPicPr>
            <p:cNvPr id="8" name="Picture 7" descr="tear_green_3.png">
              <a:extLst>
                <a:ext uri="{FF2B5EF4-FFF2-40B4-BE49-F238E27FC236}">
                  <a16:creationId xmlns:a16="http://schemas.microsoft.com/office/drawing/2014/main" id="{DA7B0E07-DC76-4215-8E83-352B713D7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382"/>
            <a:stretch/>
          </p:blipFill>
          <p:spPr>
            <a:xfrm flipH="1" flipV="1">
              <a:off x="-9525" y="-1"/>
              <a:ext cx="12213294" cy="1543833"/>
            </a:xfrm>
            <a:prstGeom prst="rect">
              <a:avLst/>
            </a:prstGeom>
          </p:spPr>
        </p:pic>
        <p:pic>
          <p:nvPicPr>
            <p:cNvPr id="7" name="Picture 6" descr="ESC_Logo_RGB_Pink.eps">
              <a:extLst>
                <a:ext uri="{FF2B5EF4-FFF2-40B4-BE49-F238E27FC236}">
                  <a16:creationId xmlns:a16="http://schemas.microsoft.com/office/drawing/2014/main" id="{7F4436B1-4AF5-402E-805F-64A8E76CC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8DB325-E2F5-411E-85AB-03BA61159167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World-leading network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of technology and innovation </a:t>
            </a:r>
            <a:r>
              <a:rPr lang="en-US" sz="1400" err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Bridge the gap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 long-term investment to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transform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Open up global opportunities for the UK and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Established and overseen by government agency,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Independent</a:t>
            </a:r>
            <a:r>
              <a:rPr lang="en-US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, not-for-profit, private companies.</a:t>
            </a: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500" y="217923"/>
            <a:ext cx="80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a Catapult?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BEFDF0-CC7A-46D5-B9E4-F3233FC1D55B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67732F-0338-49C0-916F-0D5469541267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8CBCF38-9BCF-4008-B91F-AE4610B525AE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E40526-78A8-4AF8-9AD2-A095633B8811}"/>
                  </a:ext>
                </a:extLst>
              </p:cNvPr>
              <p:cNvSpPr txBox="1"/>
              <p:nvPr userDrawn="1"/>
            </p:nvSpPr>
            <p:spPr>
              <a:xfrm>
                <a:off x="8898731" y="1786918"/>
                <a:ext cx="786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+mj-lt"/>
                  </a:rPr>
                  <a:t>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27BDB5-3A8C-44C5-88C5-740DD4935561}"/>
                  </a:ext>
                </a:extLst>
              </p:cNvPr>
              <p:cNvSpPr txBox="1"/>
              <p:nvPr userDrawn="1"/>
            </p:nvSpPr>
            <p:spPr>
              <a:xfrm>
                <a:off x="868316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FF44B5"/>
                    </a:solidFill>
                    <a:latin typeface="+mj-lt"/>
                  </a:rPr>
                  <a:t>Catapults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879FEDC-5545-42D3-AE82-E781448D9DD4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533A8F9-C6EA-4C0C-A6B9-34F9D19F28FC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EE0B17-2DFF-44B2-A085-F09C176DAE0C}"/>
                  </a:ext>
                </a:extLst>
              </p:cNvPr>
              <p:cNvSpPr txBox="1"/>
              <p:nvPr userDrawn="1"/>
            </p:nvSpPr>
            <p:spPr>
              <a:xfrm>
                <a:off x="9967705" y="3313797"/>
                <a:ext cx="138311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+mj-lt"/>
                  </a:rPr>
                  <a:t>2013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F25C52-9753-45A9-92F3-417F79CDBA6B}"/>
                  </a:ext>
                </a:extLst>
              </p:cNvPr>
              <p:cNvSpPr txBox="1"/>
              <p:nvPr userDrawn="1"/>
            </p:nvSpPr>
            <p:spPr>
              <a:xfrm>
                <a:off x="10183770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FF44B5"/>
                    </a:solidFill>
                    <a:latin typeface="+mj-lt"/>
                  </a:rPr>
                  <a:t>Launch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01F8EF-C505-4546-8262-FE89AE605879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D1E3690-53B2-4B88-A0BB-6861325AB4C3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6EAB44-9A31-48CE-B2AA-18F17F0F3AFF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4B5"/>
                    </a:solidFill>
                    <a:latin typeface="+mj-lt"/>
                  </a:rPr>
                  <a:t>£1.6bn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9DA4D0-0742-4796-A7DA-7836F4C81A74}"/>
                  </a:ext>
                </a:extLst>
              </p:cNvPr>
              <p:cNvSpPr txBox="1"/>
              <p:nvPr userDrawn="1"/>
            </p:nvSpPr>
            <p:spPr>
              <a:xfrm>
                <a:off x="7802408" y="526080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>
                    <a:solidFill>
                      <a:srgbClr val="FF44B5"/>
                    </a:solidFill>
                    <a:latin typeface="+mj-lt"/>
                  </a:rPr>
                  <a:t>Private and public sector investment</a:t>
                </a:r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CE09A-436E-4E69-BEEA-67587C8E6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437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14A8AD-53A6-454C-B531-94916DD6BE3C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121A817-46B7-4045-B2D6-0B65BACEB5EE}"/>
                </a:ext>
              </a:extLst>
            </p:cNvPr>
            <p:cNvGrpSpPr/>
            <p:nvPr userDrawn="1"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four_cannon_CUTOUT.jpg">
                <a:extLst>
                  <a:ext uri="{FF2B5EF4-FFF2-40B4-BE49-F238E27FC236}">
                    <a16:creationId xmlns:a16="http://schemas.microsoft.com/office/drawing/2014/main" id="{171C6C19-2F50-4227-9976-63E873B3036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3D3339E-091C-44FA-A79B-225E33C6B0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793488"/>
                <a:ext cx="12192000" cy="2064512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B84EA9-C027-4C3D-8BF3-E058441D68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194560"/>
              </a:xfrm>
              <a:prstGeom prst="rect">
                <a:avLst/>
              </a:prstGeom>
            </p:spPr>
          </p:pic>
          <p:pic>
            <p:nvPicPr>
              <p:cNvPr id="11" name="Picture 10" descr="ESC_Logo_RGB_Pink.eps">
                <a:extLst>
                  <a:ext uri="{FF2B5EF4-FFF2-40B4-BE49-F238E27FC236}">
                    <a16:creationId xmlns:a16="http://schemas.microsoft.com/office/drawing/2014/main" id="{B14AE6B6-D72B-47D8-B2E5-CB77CAECE9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D9D70B-4B6E-4B71-B12A-497DC89523B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9AB769-DFE0-41E4-A5B4-2035180EBD2E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Picture 15" descr="nine_modernliving_CUTOUT.jpg">
                <a:extLst>
                  <a:ext uri="{FF2B5EF4-FFF2-40B4-BE49-F238E27FC236}">
                    <a16:creationId xmlns:a16="http://schemas.microsoft.com/office/drawing/2014/main" id="{6BBEE8E6-F6D9-4091-B475-3428F2B4AF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871" y="1632356"/>
                <a:ext cx="3736728" cy="3734860"/>
              </a:xfrm>
              <a:prstGeom prst="rect">
                <a:avLst/>
              </a:prstGeom>
            </p:spPr>
          </p:pic>
          <p:pic>
            <p:nvPicPr>
              <p:cNvPr id="17" name="Picture 16" descr="six2_travel_CUTOUT.jpg">
                <a:extLst>
                  <a:ext uri="{FF2B5EF4-FFF2-40B4-BE49-F238E27FC236}">
                    <a16:creationId xmlns:a16="http://schemas.microsoft.com/office/drawing/2014/main" id="{227737C1-F1C1-4EB2-BC19-F46A08596B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392" y="1363056"/>
                <a:ext cx="3370237" cy="4273461"/>
              </a:xfrm>
              <a:prstGeom prst="rect">
                <a:avLst/>
              </a:prstGeom>
            </p:spPr>
          </p:pic>
          <p:pic>
            <p:nvPicPr>
              <p:cNvPr id="19" name="Picture 18" descr="eight_SME_CUTOUT.jpg">
                <a:extLst>
                  <a:ext uri="{FF2B5EF4-FFF2-40B4-BE49-F238E27FC236}">
                    <a16:creationId xmlns:a16="http://schemas.microsoft.com/office/drawing/2014/main" id="{328D9077-768E-457E-B82F-8CE3AF99C3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3422" y="1867563"/>
                <a:ext cx="3392562" cy="3641915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121A817-46B7-4045-B2D6-0B65BACEB5EE}"/>
                  </a:ext>
                </a:extLst>
              </p:cNvPr>
              <p:cNvGrpSpPr/>
              <p:nvPr userDrawn="1"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3D3339E-091C-44FA-A79B-225E33C6B01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93488"/>
                  <a:ext cx="12192000" cy="2064512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EB84EA9-C027-4C3D-8BF3-E058441D686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219456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ESC_Logo_RGB_Pink.eps">
                  <a:extLst>
                    <a:ext uri="{FF2B5EF4-FFF2-40B4-BE49-F238E27FC236}">
                      <a16:creationId xmlns:a16="http://schemas.microsoft.com/office/drawing/2014/main" id="{B14AE6B6-D72B-47D8-B2E5-CB77CAECE9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9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6D128E-D483-4F45-B9CA-5055A9B59FB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Picture 22" descr="six2_travel_CUTOUT.jpg">
              <a:extLst>
                <a:ext uri="{FF2B5EF4-FFF2-40B4-BE49-F238E27FC236}">
                  <a16:creationId xmlns:a16="http://schemas.microsoft.com/office/drawing/2014/main" id="{B788CE86-5527-441C-A7E3-61DE9A49A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132" y="1587574"/>
              <a:ext cx="2978660" cy="3776941"/>
            </a:xfrm>
            <a:prstGeom prst="rect">
              <a:avLst/>
            </a:prstGeom>
          </p:spPr>
        </p:pic>
        <p:pic>
          <p:nvPicPr>
            <p:cNvPr id="24" name="Picture 23" descr="five_children_CUTOUT.jpg">
              <a:extLst>
                <a:ext uri="{FF2B5EF4-FFF2-40B4-BE49-F238E27FC236}">
                  <a16:creationId xmlns:a16="http://schemas.microsoft.com/office/drawing/2014/main" id="{B1B8FEE0-EFF7-455B-9580-9691682DB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865" y="1698527"/>
              <a:ext cx="3656060" cy="3756602"/>
            </a:xfrm>
            <a:prstGeom prst="rect">
              <a:avLst/>
            </a:prstGeom>
          </p:spPr>
        </p:pic>
        <p:pic>
          <p:nvPicPr>
            <p:cNvPr id="25" name="Picture 24" descr="Ten_future_CUTOUT.jpg">
              <a:extLst>
                <a:ext uri="{FF2B5EF4-FFF2-40B4-BE49-F238E27FC236}">
                  <a16:creationId xmlns:a16="http://schemas.microsoft.com/office/drawing/2014/main" id="{C18F4CC7-B11E-452C-BBB0-451718A3BD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0" y="1993900"/>
              <a:ext cx="3570695" cy="356533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121A817-46B7-4045-B2D6-0B65BACEB5EE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3D3339E-091C-44FA-A79B-225E33C6B0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793488"/>
                <a:ext cx="12192000" cy="2064512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B84EA9-C027-4C3D-8BF3-E058441D68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194560"/>
              </a:xfrm>
              <a:prstGeom prst="rect">
                <a:avLst/>
              </a:prstGeom>
            </p:spPr>
          </p:pic>
          <p:pic>
            <p:nvPicPr>
              <p:cNvPr id="11" name="Picture 10" descr="ESC_Logo_RGB_Pink.eps">
                <a:extLst>
                  <a:ext uri="{FF2B5EF4-FFF2-40B4-BE49-F238E27FC236}">
                    <a16:creationId xmlns:a16="http://schemas.microsoft.com/office/drawing/2014/main" id="{B14AE6B6-D72B-47D8-B2E5-CB77CAECE9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0241C5-0186-44E2-AABA-F98F49B38B10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307DF5-4C8A-4AEB-AFF9-9971F38DEC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A6C684-5C32-4D4F-8B0D-8345A08F76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C0366-2BFF-4E51-B5EB-276D99729EEC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060D535-2D54-48A7-808F-77547EDA0F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72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9A78980-C2F9-44AA-B218-AD43590A0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Presenter name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8D2468-4FDE-4619-8AB3-D1FF743A8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172C36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230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C6339B-C9C2-4FE8-83BE-11E2C08690DA}"/>
              </a:ext>
            </a:extLst>
          </p:cNvPr>
          <p:cNvGrpSpPr/>
          <p:nvPr userDrawn="1"/>
        </p:nvGrpSpPr>
        <p:grpSpPr>
          <a:xfrm>
            <a:off x="0" y="-1"/>
            <a:ext cx="12192000" cy="1562099"/>
            <a:chOff x="0" y="-1"/>
            <a:chExt cx="12192000" cy="1562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ACD56F-E3AF-48E6-BFA5-24DA4A110A51}"/>
                </a:ext>
              </a:extLst>
            </p:cNvPr>
            <p:cNvGrpSpPr/>
            <p:nvPr userDrawn="1"/>
          </p:nvGrpSpPr>
          <p:grpSpPr>
            <a:xfrm>
              <a:off x="0" y="-1"/>
              <a:ext cx="12192000" cy="1562099"/>
              <a:chOff x="0" y="-1"/>
              <a:chExt cx="12192000" cy="15620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347AFE8-4555-4D0E-8663-CE2D0463EB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820"/>
              <a:stretch/>
            </p:blipFill>
            <p:spPr>
              <a:xfrm>
                <a:off x="0" y="-1"/>
                <a:ext cx="12192000" cy="1562099"/>
              </a:xfrm>
              <a:prstGeom prst="rect">
                <a:avLst/>
              </a:prstGeom>
            </p:spPr>
          </p:pic>
          <p:pic>
            <p:nvPicPr>
              <p:cNvPr id="12" name="Picture 11" descr="ESC_Logo_RGB_Pink.eps">
                <a:extLst>
                  <a:ext uri="{FF2B5EF4-FFF2-40B4-BE49-F238E27FC236}">
                    <a16:creationId xmlns:a16="http://schemas.microsoft.com/office/drawing/2014/main" id="{7F8784CD-0CEE-447B-9B5D-AB27EC3A70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3400" y="104982"/>
                <a:ext cx="2414576" cy="1210828"/>
              </a:xfrm>
              <a:prstGeom prst="rect">
                <a:avLst/>
              </a:prstGeom>
            </p:spPr>
          </p:pic>
        </p:grpSp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a Catapult?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396876-ACBD-4649-9BE4-557F23D90249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World-leading network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of technology and innovation </a:t>
            </a:r>
            <a:r>
              <a:rPr lang="en-US" sz="1400" err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Bridge the gap 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 long-term investment to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transform</a:t>
            </a: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Open up global opportunities for the UK and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Established and overseen by government agency, </a:t>
            </a: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Independent</a:t>
            </a:r>
            <a:r>
              <a:rPr lang="en-US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, not-for-profit, private companies.</a:t>
            </a:r>
            <a:endParaRPr lang="en-US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24BD58-183F-417E-8AD2-1F14AF0430A1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377A3F-D5DB-4D85-AF9D-74C66A44D11B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C605AB4-DECB-46A9-82DD-1A3B7DC6EE9D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FF44B5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F5D3B5-8D50-4A42-88D9-8B93D30DC2ED}"/>
                  </a:ext>
                </a:extLst>
              </p:cNvPr>
              <p:cNvSpPr txBox="1"/>
              <p:nvPr userDrawn="1"/>
            </p:nvSpPr>
            <p:spPr>
              <a:xfrm>
                <a:off x="8898731" y="1786918"/>
                <a:ext cx="812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D5DE0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5E04A9-2D41-4914-A727-0454800B9556}"/>
                  </a:ext>
                </a:extLst>
              </p:cNvPr>
              <p:cNvSpPr txBox="1"/>
              <p:nvPr userDrawn="1"/>
            </p:nvSpPr>
            <p:spPr>
              <a:xfrm>
                <a:off x="868316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D5DE0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Catapults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E6FF55-6016-4571-8EA1-C246706ED34C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CD86CC8-FC08-437C-A196-67144701D2BA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FF44B5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C10492-749D-4B69-9A05-56E94CD1A11B}"/>
                  </a:ext>
                </a:extLst>
              </p:cNvPr>
              <p:cNvSpPr txBox="1"/>
              <p:nvPr userDrawn="1"/>
            </p:nvSpPr>
            <p:spPr>
              <a:xfrm>
                <a:off x="9948655" y="3313797"/>
                <a:ext cx="15099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D5DE0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2013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96D54A-FB41-4605-817D-0108A704BA37}"/>
                  </a:ext>
                </a:extLst>
              </p:cNvPr>
              <p:cNvSpPr txBox="1"/>
              <p:nvPr userDrawn="1"/>
            </p:nvSpPr>
            <p:spPr>
              <a:xfrm>
                <a:off x="10164720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>
                    <a:solidFill>
                      <a:srgbClr val="D5DE0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Launch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C24250-C8F6-40AA-B168-068D4DE777E2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356F51-4065-4988-B995-C678F982058A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FF44B5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67169F-C65D-4A02-B630-4B630739A1E9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D5DE0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£1.6bn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D37A8C-DF38-43AA-9B40-FC07FFF82B11}"/>
                  </a:ext>
                </a:extLst>
              </p:cNvPr>
              <p:cNvSpPr txBox="1"/>
              <p:nvPr userDrawn="1"/>
            </p:nvSpPr>
            <p:spPr>
              <a:xfrm>
                <a:off x="7802408" y="526080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>
                    <a:solidFill>
                      <a:srgbClr val="D5DE0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Private and public sector investment</a:t>
                </a:r>
              </a:p>
            </p:txBody>
          </p:sp>
        </p:grpSp>
      </p:grp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8FE8949-8201-4351-8AE4-6C3053118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164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C6339B-C9C2-4FE8-83BE-11E2C08690DA}"/>
              </a:ext>
            </a:extLst>
          </p:cNvPr>
          <p:cNvGrpSpPr/>
          <p:nvPr userDrawn="1"/>
        </p:nvGrpSpPr>
        <p:grpSpPr>
          <a:xfrm>
            <a:off x="0" y="-1"/>
            <a:ext cx="12192000" cy="1562099"/>
            <a:chOff x="0" y="-1"/>
            <a:chExt cx="12192000" cy="1562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ACD56F-E3AF-48E6-BFA5-24DA4A110A51}"/>
                </a:ext>
              </a:extLst>
            </p:cNvPr>
            <p:cNvGrpSpPr/>
            <p:nvPr userDrawn="1"/>
          </p:nvGrpSpPr>
          <p:grpSpPr>
            <a:xfrm>
              <a:off x="0" y="-1"/>
              <a:ext cx="12192000" cy="1562099"/>
              <a:chOff x="0" y="-1"/>
              <a:chExt cx="12192000" cy="15620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347AFE8-4555-4D0E-8663-CE2D0463EB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820"/>
              <a:stretch/>
            </p:blipFill>
            <p:spPr>
              <a:xfrm>
                <a:off x="0" y="-1"/>
                <a:ext cx="12192000" cy="1562099"/>
              </a:xfrm>
              <a:prstGeom prst="rect">
                <a:avLst/>
              </a:prstGeom>
            </p:spPr>
          </p:pic>
          <p:pic>
            <p:nvPicPr>
              <p:cNvPr id="12" name="Picture 11" descr="ESC_Logo_RGB_Pink.eps">
                <a:extLst>
                  <a:ext uri="{FF2B5EF4-FFF2-40B4-BE49-F238E27FC236}">
                    <a16:creationId xmlns:a16="http://schemas.microsoft.com/office/drawing/2014/main" id="{7F8784CD-0CEE-447B-9B5D-AB27EC3A70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3400" y="104982"/>
                <a:ext cx="2414576" cy="1210828"/>
              </a:xfrm>
              <a:prstGeom prst="rect">
                <a:avLst/>
              </a:prstGeom>
            </p:spPr>
          </p:pic>
        </p:grpSp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1C2EE6-BBAB-4D93-9852-FFD9A0FD7BAA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516717-38C0-483C-B20D-E7D44B4EB937}"/>
                </a:ext>
              </a:extLst>
            </p:cNvPr>
            <p:cNvSpPr/>
            <p:nvPr userDrawn="1"/>
          </p:nvSpPr>
          <p:spPr>
            <a:xfrm>
              <a:off x="9923306" y="6302728"/>
              <a:ext cx="1688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err="1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Basic License</a:t>
              </a:r>
              <a:endParaRPr lang="en-GB" sz="900" b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6543CBBF-B6AB-4118-996A-A51ED13C6E7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1">
                  <a:solidFill>
                    <a:srgbClr val="FF44B5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  <a:endParaRPr lang="en-US" sz="5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B5ACC91-3B8E-4178-BF17-92DC2C7DFD4D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172C36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>
                <a:solidFill>
                  <a:srgbClr val="172C36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BB28B8D-69C2-4D4D-81C3-561938243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54D80BE-2050-4E90-A603-D5786AC0C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61A534-36D9-4EBD-890B-32D41BE566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2B63F8-BAF4-4E5B-A1C2-B9985C640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F28FAA3-A777-4492-B6AA-FFB4B6C62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D56633A-8BBA-46AD-A593-1DA030B98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801C91-F9E3-48EB-A1CA-4310616DEABB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1">
                  <a:solidFill>
                    <a:srgbClr val="172C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A99DD8D9-92FF-43F5-A13C-33DE8A34C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793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C6339B-C9C2-4FE8-83BE-11E2C08690DA}"/>
              </a:ext>
            </a:extLst>
          </p:cNvPr>
          <p:cNvGrpSpPr/>
          <p:nvPr userDrawn="1"/>
        </p:nvGrpSpPr>
        <p:grpSpPr>
          <a:xfrm>
            <a:off x="0" y="-1"/>
            <a:ext cx="12192000" cy="1562099"/>
            <a:chOff x="0" y="-1"/>
            <a:chExt cx="12192000" cy="1562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ACD56F-E3AF-48E6-BFA5-24DA4A110A51}"/>
                </a:ext>
              </a:extLst>
            </p:cNvPr>
            <p:cNvGrpSpPr/>
            <p:nvPr userDrawn="1"/>
          </p:nvGrpSpPr>
          <p:grpSpPr>
            <a:xfrm>
              <a:off x="0" y="-1"/>
              <a:ext cx="12192000" cy="1562099"/>
              <a:chOff x="0" y="-1"/>
              <a:chExt cx="12192000" cy="15620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347AFE8-4555-4D0E-8663-CE2D0463EB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820"/>
              <a:stretch/>
            </p:blipFill>
            <p:spPr>
              <a:xfrm>
                <a:off x="0" y="-1"/>
                <a:ext cx="12192000" cy="1562099"/>
              </a:xfrm>
              <a:prstGeom prst="rect">
                <a:avLst/>
              </a:prstGeom>
            </p:spPr>
          </p:pic>
          <p:pic>
            <p:nvPicPr>
              <p:cNvPr id="12" name="Picture 11" descr="ESC_Logo_RGB_Pink.eps">
                <a:extLst>
                  <a:ext uri="{FF2B5EF4-FFF2-40B4-BE49-F238E27FC236}">
                    <a16:creationId xmlns:a16="http://schemas.microsoft.com/office/drawing/2014/main" id="{7F8784CD-0CEE-447B-9B5D-AB27EC3A70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3400" y="104982"/>
                <a:ext cx="2414576" cy="1210828"/>
              </a:xfrm>
              <a:prstGeom prst="rect">
                <a:avLst/>
              </a:prstGeom>
            </p:spPr>
          </p:pic>
        </p:grpSp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381000"/>
            <a:ext cx="389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87633B9-99D1-453F-845B-A1AAC64A1814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Whole systems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We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believe that consumers need to be at the 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heart of the energy system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  <a:endParaRPr lang="en-GB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CBA4EA-2F29-48E3-A422-EA01CE68C814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>
              <a:solidFill>
                <a:srgbClr val="172C36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8E7C078-CDA1-4624-84E0-E4E6D83C1445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66886EC-0089-4772-A0D6-8B183C286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4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  <a:solidFill>
            <a:srgbClr val="172C36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grpFill/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  <a:grpFill/>
          </p:spPr>
        </p:pic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DEF7B-0735-4D8E-A761-70684605889E}"/>
              </a:ext>
            </a:extLst>
          </p:cNvPr>
          <p:cNvSpPr txBox="1"/>
          <p:nvPr userDrawn="1"/>
        </p:nvSpPr>
        <p:spPr>
          <a:xfrm>
            <a:off x="10610850" y="5867845"/>
            <a:ext cx="122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82F26C-8981-415C-B512-FA4FC6E841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60708">
                  <a:alpha val="14902"/>
                </a:srgbClr>
              </a:clrFrom>
              <a:clrTo>
                <a:srgbClr val="0607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67" y="5843943"/>
            <a:ext cx="355582" cy="355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BEFF7D-0793-4FD3-810F-EE11ED3E67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01" y="6301882"/>
            <a:ext cx="9048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6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9738C6-DBAE-4999-8660-5D9DEB30B6C6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solidFill>
              <a:srgbClr val="D5DE06"/>
            </a:solidFill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168649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Enter new chapter title.</a:t>
            </a:r>
          </a:p>
        </p:txBody>
      </p:sp>
    </p:spTree>
    <p:extLst>
      <p:ext uri="{BB962C8B-B14F-4D97-AF65-F5344CB8AC3E}">
        <p14:creationId xmlns:p14="http://schemas.microsoft.com/office/powerpoint/2010/main" val="41350920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EA0AA9-1058-4706-A6B6-3C0340620CAA}"/>
              </a:ext>
            </a:extLst>
          </p:cNvPr>
          <p:cNvGrpSpPr/>
          <p:nvPr userDrawn="1"/>
        </p:nvGrpSpPr>
        <p:grpSpPr>
          <a:xfrm>
            <a:off x="0" y="-1"/>
            <a:ext cx="12192000" cy="1562099"/>
            <a:chOff x="0" y="-1"/>
            <a:chExt cx="12192000" cy="15620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B94DE0-9446-4F96-873E-83024C3810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820"/>
            <a:stretch/>
          </p:blipFill>
          <p:spPr>
            <a:xfrm>
              <a:off x="0" y="-1"/>
              <a:ext cx="12192000" cy="1562099"/>
            </a:xfrm>
            <a:prstGeom prst="rect">
              <a:avLst/>
            </a:prstGeom>
          </p:spPr>
        </p:pic>
        <p:pic>
          <p:nvPicPr>
            <p:cNvPr id="10" name="Picture 9" descr="ESC_Logo_RGB_Pink.eps">
              <a:extLst>
                <a:ext uri="{FF2B5EF4-FFF2-40B4-BE49-F238E27FC236}">
                  <a16:creationId xmlns:a16="http://schemas.microsoft.com/office/drawing/2014/main" id="{F602E299-29CA-416E-8371-88E3D9C83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46712E-C7F2-4928-A07C-031B5B2DB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E4EF8D0-BA73-447E-BA14-42F33AD43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C71CB3-800E-463D-8BE3-AFBA34E45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053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_Logo_RGB_Pink.eps">
            <a:extLst>
              <a:ext uri="{FF2B5EF4-FFF2-40B4-BE49-F238E27FC236}">
                <a16:creationId xmlns:a16="http://schemas.microsoft.com/office/drawing/2014/main" id="{F602E299-29CA-416E-8371-88E3D9C83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B3B30D-BDD9-4336-92D5-008774748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5810"/>
            <a:ext cx="8846016" cy="445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22A1BB6-FDBE-4475-8E67-B26D676CAD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60350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F034665-D270-43A8-BFC7-46CBF6A69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5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Y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F8E225-B8BD-4823-B74B-6D3F25E65D03}"/>
              </a:ext>
            </a:extLst>
          </p:cNvPr>
          <p:cNvGrpSpPr/>
          <p:nvPr userDrawn="1"/>
        </p:nvGrpSpPr>
        <p:grpSpPr>
          <a:xfrm>
            <a:off x="-9525" y="-1"/>
            <a:ext cx="12213294" cy="1543833"/>
            <a:chOff x="-9525" y="-1"/>
            <a:chExt cx="12213294" cy="1543833"/>
          </a:xfrm>
        </p:grpSpPr>
        <p:pic>
          <p:nvPicPr>
            <p:cNvPr id="8" name="Picture 7" descr="tear_green_3.png">
              <a:extLst>
                <a:ext uri="{FF2B5EF4-FFF2-40B4-BE49-F238E27FC236}">
                  <a16:creationId xmlns:a16="http://schemas.microsoft.com/office/drawing/2014/main" id="{DA7B0E07-DC76-4215-8E83-352B713D7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382"/>
            <a:stretch/>
          </p:blipFill>
          <p:spPr>
            <a:xfrm flipH="1" flipV="1">
              <a:off x="-9525" y="-1"/>
              <a:ext cx="12213294" cy="1543833"/>
            </a:xfrm>
            <a:prstGeom prst="rect">
              <a:avLst/>
            </a:prstGeom>
          </p:spPr>
        </p:pic>
        <p:pic>
          <p:nvPicPr>
            <p:cNvPr id="7" name="Picture 6" descr="ESC_Logo_RGB_Pink.eps">
              <a:extLst>
                <a:ext uri="{FF2B5EF4-FFF2-40B4-BE49-F238E27FC236}">
                  <a16:creationId xmlns:a16="http://schemas.microsoft.com/office/drawing/2014/main" id="{7F4436B1-4AF5-402E-805F-64A8E76CC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500" y="217923"/>
            <a:ext cx="80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AFFA03-42DF-461F-998A-A868D289FD52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520814C-FD01-4E7C-A88E-9F6EB4841A8C}"/>
                </a:ext>
              </a:extLst>
            </p:cNvPr>
            <p:cNvSpPr/>
            <p:nvPr userDrawn="1"/>
          </p:nvSpPr>
          <p:spPr>
            <a:xfrm>
              <a:off x="9923306" y="6302728"/>
              <a:ext cx="1688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err="1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>
                  <a:solidFill>
                    <a:schemeClr val="bg2">
                      <a:lumMod val="50000"/>
                    </a:schemeClr>
                  </a:solidFill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Basic License</a:t>
              </a:r>
              <a:endParaRPr lang="en-GB" sz="900" b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7" name="Text Placeholder 3">
              <a:extLst>
                <a:ext uri="{FF2B5EF4-FFF2-40B4-BE49-F238E27FC236}">
                  <a16:creationId xmlns:a16="http://schemas.microsoft.com/office/drawing/2014/main" id="{A8B14A50-928A-4235-8C5D-B3D89645CBA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1">
                  <a:solidFill>
                    <a:srgbClr val="FF44B5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  <a:endParaRPr lang="en-US" sz="5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94DC08C-248C-4937-9B61-FD3C6CE95186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172C36"/>
                  </a:solidFill>
                  <a:latin typeface="Segoe UI" panose="020B0502040204020203" pitchFamily="34" charset="0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>
                <a:solidFill>
                  <a:srgbClr val="172C36"/>
                </a:solidFill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1DED82B-0D38-4265-A008-4A571DB21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222A716-B8EF-41D1-A41C-2D5FF97A8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80767C-238B-451B-AA32-16531DA2C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7B2A42B-5F7A-4641-AB34-6B41EB651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03DBBD0-D5E4-4D8F-86C5-D2B2FDA25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90BC390-0B04-4A57-9A10-6F8C935C4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E80AC24-84A3-4736-9F18-E54418E49033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1">
                  <a:solidFill>
                    <a:srgbClr val="172C3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C5D7E-B50C-4D45-96DF-84B7BAD1A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0833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F3DA-58FA-4B7E-988E-14E1191064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574B-55A2-4F83-BC77-B7AF7B2AE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C9B0A-73B0-4A8F-8E3B-05A0A84EE9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rgbClr val="172C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1299-3588-40B7-85D9-037D9BD5A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25A76-C12F-4D8A-81FC-9602E6B43E01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92203-2564-469B-ACDE-E7F7437A04EA}"/>
              </a:ext>
            </a:extLst>
          </p:cNvPr>
          <p:cNvGrpSpPr/>
          <p:nvPr userDrawn="1"/>
        </p:nvGrpSpPr>
        <p:grpSpPr>
          <a:xfrm>
            <a:off x="0" y="-1"/>
            <a:ext cx="12192000" cy="1562099"/>
            <a:chOff x="0" y="-1"/>
            <a:chExt cx="12192000" cy="15620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D38F6A-EEF7-4C77-982B-7C1887A837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820"/>
            <a:stretch/>
          </p:blipFill>
          <p:spPr>
            <a:xfrm>
              <a:off x="0" y="-1"/>
              <a:ext cx="12192000" cy="1562099"/>
            </a:xfrm>
            <a:prstGeom prst="rect">
              <a:avLst/>
            </a:prstGeom>
          </p:spPr>
        </p:pic>
        <p:pic>
          <p:nvPicPr>
            <p:cNvPr id="14" name="Picture 13" descr="ESC_Logo_RGB_Pink.eps">
              <a:extLst>
                <a:ext uri="{FF2B5EF4-FFF2-40B4-BE49-F238E27FC236}">
                  <a16:creationId xmlns:a16="http://schemas.microsoft.com/office/drawing/2014/main" id="{7076FD67-9388-4F8C-A2B6-D18502C4E1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411A777-5D63-4C13-B1BC-DA17FE735A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B0B8D5A-BB79-46D5-9125-70A4DB1D25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293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SC_Logo_RGB_Pink.eps">
            <a:extLst>
              <a:ext uri="{FF2B5EF4-FFF2-40B4-BE49-F238E27FC236}">
                <a16:creationId xmlns:a16="http://schemas.microsoft.com/office/drawing/2014/main" id="{91D8506E-A7F7-4CB5-9C39-756BBC8C6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7FD28F-6932-4BFE-AC64-F684C5C85AAB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C2D007B-F584-4609-9010-80D706C880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30995"/>
            <a:ext cx="8401050" cy="5588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9225E03-1C58-4E27-B7E3-71A6CBA867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781680"/>
            <a:ext cx="6172200" cy="4304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Picture/graph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8631AA8-F19E-4E72-837B-035B137BF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81680"/>
            <a:ext cx="4134315" cy="4492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A81EE79-2339-43F3-912B-745188ABE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76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5BF0322-F6DF-49FA-9507-3931E724F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7901B9-7BC4-4517-8526-63B7AC3BF761}"/>
              </a:ext>
            </a:extLst>
          </p:cNvPr>
          <p:cNvGrpSpPr/>
          <p:nvPr userDrawn="1"/>
        </p:nvGrpSpPr>
        <p:grpSpPr>
          <a:xfrm>
            <a:off x="8736399" y="219282"/>
            <a:ext cx="3101577" cy="6276861"/>
            <a:chOff x="8736399" y="219282"/>
            <a:chExt cx="3101577" cy="6276861"/>
          </a:xfrm>
        </p:grpSpPr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0DD6BE39-424D-4030-BB45-EAF0D2882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E100B7-1EA2-47D7-99FA-4EFCA934F90A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F7A0A8B-7DCC-487C-8CC0-521AB03E29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4933757-4380-4E1E-BD79-D65B771544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CDF3A6-F2C5-4483-91CB-071E9FC45C95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C54A305-65D0-4B97-8C8A-913E4BFE12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798C3C51-6CC7-40B6-83D9-C762122982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8C995F22-F896-4252-8776-03806839E8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A46E55D2-61FF-4DB4-8A36-68B5F4A7CC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499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DA2EB4-BE10-437A-9164-1BAFB9388C5E}"/>
              </a:ext>
            </a:extLst>
          </p:cNvPr>
          <p:cNvGrpSpPr/>
          <p:nvPr userDrawn="1"/>
        </p:nvGrpSpPr>
        <p:grpSpPr>
          <a:xfrm>
            <a:off x="-9525" y="-1"/>
            <a:ext cx="12201525" cy="6858001"/>
            <a:chOff x="-9525" y="-1"/>
            <a:chExt cx="12201525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F022B-7DFB-441E-99E2-5514A22AB1D8}"/>
                </a:ext>
              </a:extLst>
            </p:cNvPr>
            <p:cNvSpPr/>
            <p:nvPr userDrawn="1"/>
          </p:nvSpPr>
          <p:spPr>
            <a:xfrm>
              <a:off x="-9525" y="-1"/>
              <a:ext cx="12201525" cy="6858001"/>
            </a:xfrm>
            <a:prstGeom prst="rect">
              <a:avLst/>
            </a:prstGeom>
            <a:solidFill>
              <a:srgbClr val="D5DE06"/>
            </a:solidFill>
            <a:ln>
              <a:solidFill>
                <a:srgbClr val="D5D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ESC_Logo_RGB_Pink.eps">
              <a:extLst>
                <a:ext uri="{FF2B5EF4-FFF2-40B4-BE49-F238E27FC236}">
                  <a16:creationId xmlns:a16="http://schemas.microsoft.com/office/drawing/2014/main" id="{1B63212D-1753-4BAA-847F-33408F759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B36C-7344-4057-ADA9-6CF773F4550F}"/>
                </a:ext>
              </a:extLst>
            </p:cNvPr>
            <p:cNvGrpSpPr/>
            <p:nvPr userDrawn="1"/>
          </p:nvGrpSpPr>
          <p:grpSpPr>
            <a:xfrm>
              <a:off x="10318068" y="5824839"/>
              <a:ext cx="1519907" cy="671304"/>
              <a:chOff x="10318068" y="5824839"/>
              <a:chExt cx="1519907" cy="6713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81E7F-460E-43D3-974A-8BBC0EDA8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068" y="5824839"/>
                <a:ext cx="402580" cy="402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8E16-A03C-4AA5-8D82-B7A2F12702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0" y="6296118"/>
                <a:ext cx="904875" cy="2000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51AEBD-EEEA-4A80-8574-72A6F0A51347}"/>
                  </a:ext>
                </a:extLst>
              </p:cNvPr>
              <p:cNvSpPr txBox="1"/>
              <p:nvPr userDrawn="1"/>
            </p:nvSpPr>
            <p:spPr>
              <a:xfrm>
                <a:off x="10620374" y="5862081"/>
                <a:ext cx="1217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tx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211150E3-0BB1-4312-AA5F-F600CBE2D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849142-534F-4137-8A38-99325BECB0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907EC1E-BF7D-4C6F-A54F-837E56E7E5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B3EFC35-072A-42C0-9B8F-DFEBCED7A1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C1464ED0-925D-4A43-A437-788CDAD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9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EC1965-BA25-4961-99CF-694565FAB2E1}"/>
              </a:ext>
            </a:extLst>
          </p:cNvPr>
          <p:cNvGrpSpPr/>
          <p:nvPr userDrawn="1"/>
        </p:nvGrpSpPr>
        <p:grpSpPr>
          <a:xfrm>
            <a:off x="0" y="-1"/>
            <a:ext cx="12201525" cy="6858001"/>
            <a:chOff x="0" y="-1"/>
            <a:chExt cx="12201525" cy="68580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39B7DA-4393-4093-BB99-A798EEF30612}"/>
                </a:ext>
              </a:extLst>
            </p:cNvPr>
            <p:cNvSpPr/>
            <p:nvPr userDrawn="1"/>
          </p:nvSpPr>
          <p:spPr>
            <a:xfrm>
              <a:off x="0" y="-1"/>
              <a:ext cx="12201525" cy="6858001"/>
            </a:xfrm>
            <a:prstGeom prst="rect">
              <a:avLst/>
            </a:prstGeom>
            <a:solidFill>
              <a:srgbClr val="FF44B5"/>
            </a:solidFill>
            <a:ln>
              <a:solidFill>
                <a:srgbClr val="FF44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ESC_Logo_RGB_AcidYellow.eps">
              <a:extLst>
                <a:ext uri="{FF2B5EF4-FFF2-40B4-BE49-F238E27FC236}">
                  <a16:creationId xmlns:a16="http://schemas.microsoft.com/office/drawing/2014/main" id="{B0F3EC27-7B02-43A6-B467-37A1560A8F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9219" y="224425"/>
              <a:ext cx="3077205" cy="154311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F3CBE6-EF3B-431E-8EB0-1D28D82432B0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55E2E96-D48C-4C7D-857E-C08EAFC891F7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0193FA1-4960-4C30-ACAD-661A4B1EB59F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B5801BD-E8AE-40D0-8131-01FC7FE43DA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B4E9770-A787-4B9A-91A3-B3A491E44A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023D8B31-5BE3-437A-82F5-EEA5BC842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73660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Any questions/Thank you.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BEEE81B8-7461-4B9E-85B0-C0412E13D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24" y="2714625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31C6B83-382B-4A09-937B-B66A66159E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23" y="3230681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AF1C65F6-AA54-4EB5-91C0-157C0CDEE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22" y="3978038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first.last@es.catapult.org.uk (or use info@)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F8BC133B-DD9F-4586-BEF6-19023DADD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322" y="4487982"/>
            <a:ext cx="8258175" cy="393700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07777 000 000 (add number if wish to or delete)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3206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ne_summary_CUTOUT.jpg">
            <a:extLst>
              <a:ext uri="{FF2B5EF4-FFF2-40B4-BE49-F238E27FC236}">
                <a16:creationId xmlns:a16="http://schemas.microsoft.com/office/drawing/2014/main" id="{ADA7CDC0-7D8F-4FC6-A1EE-226A4BB69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98"/>
            <a:ext cx="12192000" cy="6260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BF372D-2A18-4314-91FE-D82E00850C60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pic>
          <p:nvPicPr>
            <p:cNvPr id="13" name="Picture 12" descr="tear_ppt_MintBlue.png">
              <a:extLst>
                <a:ext uri="{FF2B5EF4-FFF2-40B4-BE49-F238E27FC236}">
                  <a16:creationId xmlns:a16="http://schemas.microsoft.com/office/drawing/2014/main" id="{61B4922D-A046-4059-B5E6-301786AF80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2"/>
              <a:ext cx="12207248" cy="2260601"/>
            </a:xfrm>
            <a:prstGeom prst="rect">
              <a:avLst/>
            </a:prstGeom>
          </p:spPr>
        </p:pic>
        <p:pic>
          <p:nvPicPr>
            <p:cNvPr id="8" name="Picture 7" descr="tear_ppt_2pink.png">
              <a:extLst>
                <a:ext uri="{FF2B5EF4-FFF2-40B4-BE49-F238E27FC236}">
                  <a16:creationId xmlns:a16="http://schemas.microsoft.com/office/drawing/2014/main" id="{F49A9E24-6F33-4954-BE16-B01EB90C7E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2268" y="4798785"/>
              <a:ext cx="12201501" cy="2059215"/>
            </a:xfrm>
            <a:prstGeom prst="rect">
              <a:avLst/>
            </a:prstGeom>
          </p:spPr>
        </p:pic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  <p:pic>
        <p:nvPicPr>
          <p:cNvPr id="18" name="Picture 17" descr="ESC_Logo_RGB_Pink.eps">
            <a:extLst>
              <a:ext uri="{FF2B5EF4-FFF2-40B4-BE49-F238E27FC236}">
                <a16:creationId xmlns:a16="http://schemas.microsoft.com/office/drawing/2014/main" id="{B36D1AB8-C52B-C346-8478-92F23A7D9F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68" y="110316"/>
            <a:ext cx="2414576" cy="1210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99DD7E-AE6F-054A-99FF-1FCCEE3C56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9C8EEA-14E3-5941-BC27-10059EEEA7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18" y="5801360"/>
            <a:ext cx="426720" cy="426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999FF7-5D46-A048-96FB-83E2D6B0C3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45" y="6301882"/>
            <a:ext cx="831598" cy="2010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2FD69E-10CD-A44A-B580-7F60EA3146E7}"/>
              </a:ext>
            </a:extLst>
          </p:cNvPr>
          <p:cNvSpPr txBox="1"/>
          <p:nvPr userDrawn="1"/>
        </p:nvSpPr>
        <p:spPr>
          <a:xfrm>
            <a:off x="10424160" y="5898325"/>
            <a:ext cx="11866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366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8CEAD2-4018-4E34-93C0-F10443624280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pic>
          <p:nvPicPr>
            <p:cNvPr id="15" name="Picture 14" descr="third_connection_CUTOUT2.jpg">
              <a:extLst>
                <a:ext uri="{FF2B5EF4-FFF2-40B4-BE49-F238E27FC236}">
                  <a16:creationId xmlns:a16="http://schemas.microsoft.com/office/drawing/2014/main" id="{D05F25F9-BB06-4BDC-A981-ED0BD69274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89025"/>
              <a:ext cx="12191998" cy="454251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BF372D-2A18-4314-91FE-D82E00850C6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3" name="Picture 12" descr="tear_ppt_MintBlue.png">
                <a:extLst>
                  <a:ext uri="{FF2B5EF4-FFF2-40B4-BE49-F238E27FC236}">
                    <a16:creationId xmlns:a16="http://schemas.microsoft.com/office/drawing/2014/main" id="{61B4922D-A046-4059-B5E6-301786AF8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0" y="-2"/>
                <a:ext cx="12207248" cy="2260601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screen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134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C_Logo_RGB_Pink.eps">
            <a:extLst>
              <a:ext uri="{FF2B5EF4-FFF2-40B4-BE49-F238E27FC236}">
                <a16:creationId xmlns:a16="http://schemas.microsoft.com/office/drawing/2014/main" id="{9D21AFED-57F3-444A-AEE3-F6F2C57C7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99" y="219282"/>
            <a:ext cx="3101577" cy="1555336"/>
          </a:xfrm>
          <a:prstGeom prst="rect">
            <a:avLst/>
          </a:prstGeom>
        </p:spPr>
      </p:pic>
      <p:pic>
        <p:nvPicPr>
          <p:cNvPr id="15" name="Picture 14" descr="third_connection_CUTOUT2.jpg">
            <a:extLst>
              <a:ext uri="{FF2B5EF4-FFF2-40B4-BE49-F238E27FC236}">
                <a16:creationId xmlns:a16="http://schemas.microsoft.com/office/drawing/2014/main" id="{D05F25F9-BB06-4BDC-A981-ED0BD6927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89025"/>
            <a:ext cx="12191998" cy="4542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B4922D-A046-4059-B5E6-301786AF80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3"/>
            <a:ext cx="12207248" cy="2250711"/>
          </a:xfrm>
          <a:prstGeom prst="rect">
            <a:avLst/>
          </a:prstGeom>
        </p:spPr>
      </p:pic>
      <p:pic>
        <p:nvPicPr>
          <p:cNvPr id="8" name="Picture 7" descr="tear_ppt_2pink.png">
            <a:extLst>
              <a:ext uri="{FF2B5EF4-FFF2-40B4-BE49-F238E27FC236}">
                <a16:creationId xmlns:a16="http://schemas.microsoft.com/office/drawing/2014/main" id="{F49A9E24-6F33-4954-BE16-B01EB90C7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268" y="4798785"/>
            <a:ext cx="12201501" cy="2059215"/>
          </a:xfrm>
          <a:prstGeom prst="rect">
            <a:avLst/>
          </a:prstGeom>
        </p:spPr>
      </p:pic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1AF8F9-6C4B-0149-A985-84AB8918F1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BEF44A-18E1-0D4B-AB59-860D2AE2D4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08" y="5801360"/>
            <a:ext cx="426720" cy="426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165E60-CAF6-5A4A-943C-4A95E11D7A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45" y="6301882"/>
            <a:ext cx="831598" cy="2010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B480E88-E9E7-8B4B-B537-537964F03E49}"/>
              </a:ext>
            </a:extLst>
          </p:cNvPr>
          <p:cNvSpPr txBox="1"/>
          <p:nvPr userDrawn="1"/>
        </p:nvSpPr>
        <p:spPr>
          <a:xfrm>
            <a:off x="10410199" y="5898325"/>
            <a:ext cx="120058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b="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0" i="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0" i="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313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F372D-2A18-4314-91FE-D82E00850C60}"/>
              </a:ext>
            </a:extLst>
          </p:cNvPr>
          <p:cNvGrpSpPr/>
          <p:nvPr userDrawn="1"/>
        </p:nvGrpSpPr>
        <p:grpSpPr>
          <a:xfrm>
            <a:off x="-1" y="-2"/>
            <a:ext cx="12207249" cy="6858002"/>
            <a:chOff x="-1" y="-2"/>
            <a:chExt cx="12207249" cy="6858002"/>
          </a:xfrm>
        </p:grpSpPr>
        <p:pic>
          <p:nvPicPr>
            <p:cNvPr id="11" name="Picture 10" descr="two_domestic_CUTOUT.jpg">
              <a:extLst>
                <a:ext uri="{FF2B5EF4-FFF2-40B4-BE49-F238E27FC236}">
                  <a16:creationId xmlns:a16="http://schemas.microsoft.com/office/drawing/2014/main" id="{FF62AAED-D1F3-4236-BB5D-B5DBBF641B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688975"/>
              <a:ext cx="12203769" cy="5945100"/>
            </a:xfrm>
            <a:prstGeom prst="rect">
              <a:avLst/>
            </a:prstGeom>
          </p:spPr>
        </p:pic>
        <p:pic>
          <p:nvPicPr>
            <p:cNvPr id="13" name="Picture 12" descr="tear_ppt_MintBlue.png">
              <a:extLst>
                <a:ext uri="{FF2B5EF4-FFF2-40B4-BE49-F238E27FC236}">
                  <a16:creationId xmlns:a16="http://schemas.microsoft.com/office/drawing/2014/main" id="{61B4922D-A046-4059-B5E6-301786AF80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2"/>
              <a:ext cx="12207248" cy="2260601"/>
            </a:xfrm>
            <a:prstGeom prst="rect">
              <a:avLst/>
            </a:prstGeom>
          </p:spPr>
        </p:pic>
        <p:pic>
          <p:nvPicPr>
            <p:cNvPr id="8" name="Picture 7" descr="tear_ppt_2pink.png">
              <a:extLst>
                <a:ext uri="{FF2B5EF4-FFF2-40B4-BE49-F238E27FC236}">
                  <a16:creationId xmlns:a16="http://schemas.microsoft.com/office/drawing/2014/main" id="{F49A9E24-6F33-4954-BE16-B01EB90C7E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2268" y="4798785"/>
              <a:ext cx="12201501" cy="2059215"/>
            </a:xfrm>
            <a:prstGeom prst="rect">
              <a:avLst/>
            </a:prstGeom>
          </p:spPr>
        </p:pic>
        <p:pic>
          <p:nvPicPr>
            <p:cNvPr id="10" name="Picture 9" descr="ESC_Logo_RGB_Pink.eps">
              <a:extLst>
                <a:ext uri="{FF2B5EF4-FFF2-40B4-BE49-F238E27FC236}">
                  <a16:creationId xmlns:a16="http://schemas.microsoft.com/office/drawing/2014/main" id="{9D21AFED-57F3-444A-AEE3-F6F2C57C7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6399" y="219282"/>
              <a:ext cx="3101577" cy="15553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7F69C1-4C49-4B41-8722-DBDF3956DB35}"/>
              </a:ext>
            </a:extLst>
          </p:cNvPr>
          <p:cNvGrpSpPr/>
          <p:nvPr userDrawn="1"/>
        </p:nvGrpSpPr>
        <p:grpSpPr>
          <a:xfrm>
            <a:off x="10255267" y="5843943"/>
            <a:ext cx="1582709" cy="657964"/>
            <a:chOff x="10255267" y="5934559"/>
            <a:chExt cx="1582709" cy="6579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B14A41-D957-4913-A217-30CC05F99788}"/>
                </a:ext>
              </a:extLst>
            </p:cNvPr>
            <p:cNvGrpSpPr/>
            <p:nvPr userDrawn="1"/>
          </p:nvGrpSpPr>
          <p:grpSpPr>
            <a:xfrm>
              <a:off x="10255267" y="5934559"/>
              <a:ext cx="1582709" cy="355582"/>
              <a:chOff x="9523441" y="6067444"/>
              <a:chExt cx="1582709" cy="35558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C6D09B-5F50-41F1-B1B4-DA731E0DF7C2}"/>
                  </a:ext>
                </a:extLst>
              </p:cNvPr>
              <p:cNvSpPr txBox="1"/>
              <p:nvPr userDrawn="1"/>
            </p:nvSpPr>
            <p:spPr>
              <a:xfrm>
                <a:off x="9879024" y="6091346"/>
                <a:ext cx="12271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err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EnergySysCat</a:t>
                </a:r>
                <a:endParaRPr lang="en-GB" sz="1400" b="1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ACDCBDF-3E08-4CD4-83ED-7E84EBDC04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clrChange>
                  <a:clrFrom>
                    <a:srgbClr val="060708">
                      <a:alpha val="14902"/>
                    </a:srgbClr>
                  </a:clrFrom>
                  <a:clrTo>
                    <a:srgbClr val="06070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441" y="6067444"/>
                <a:ext cx="355582" cy="35558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00CD7A-E222-44F5-A1B4-6662C31D1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101" y="6392498"/>
              <a:ext cx="904875" cy="200025"/>
            </a:xfrm>
            <a:prstGeom prst="rect">
              <a:avLst/>
            </a:prstGeom>
          </p:spPr>
        </p:pic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822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CF52F7-3BB8-4F8D-9F86-DE920DE907E9}"/>
              </a:ext>
            </a:extLst>
          </p:cNvPr>
          <p:cNvGrpSpPr/>
          <p:nvPr userDrawn="1"/>
        </p:nvGrpSpPr>
        <p:grpSpPr>
          <a:xfrm>
            <a:off x="-1" y="-2"/>
            <a:ext cx="12207249" cy="6858002"/>
            <a:chOff x="-1" y="-2"/>
            <a:chExt cx="12207249" cy="6858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F8211F6-54A0-4738-B926-5C0C9767D9EF}"/>
                </a:ext>
              </a:extLst>
            </p:cNvPr>
            <p:cNvGrpSpPr/>
            <p:nvPr userDrawn="1"/>
          </p:nvGrpSpPr>
          <p:grpSpPr>
            <a:xfrm>
              <a:off x="-1" y="-2"/>
              <a:ext cx="12207249" cy="6858002"/>
              <a:chOff x="-1" y="-2"/>
              <a:chExt cx="12207249" cy="6858002"/>
            </a:xfrm>
          </p:grpSpPr>
          <p:pic>
            <p:nvPicPr>
              <p:cNvPr id="15" name="Picture 14" descr="four_cannon_CUTOUT.jpg">
                <a:extLst>
                  <a:ext uri="{FF2B5EF4-FFF2-40B4-BE49-F238E27FC236}">
                    <a16:creationId xmlns:a16="http://schemas.microsoft.com/office/drawing/2014/main" id="{481BBB10-AE9F-48AA-9BF0-73588D27B5B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238125"/>
                <a:ext cx="12191999" cy="6540499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BF372D-2A18-4314-91FE-D82E00850C60}"/>
                  </a:ext>
                </a:extLst>
              </p:cNvPr>
              <p:cNvGrpSpPr/>
              <p:nvPr userDrawn="1"/>
            </p:nvGrpSpPr>
            <p:grpSpPr>
              <a:xfrm>
                <a:off x="0" y="-2"/>
                <a:ext cx="12207248" cy="6858002"/>
                <a:chOff x="0" y="-2"/>
                <a:chExt cx="12207248" cy="6858002"/>
              </a:xfrm>
            </p:grpSpPr>
            <p:pic>
              <p:nvPicPr>
                <p:cNvPr id="13" name="Picture 12" descr="tear_ppt_MintBlue.png">
                  <a:extLst>
                    <a:ext uri="{FF2B5EF4-FFF2-40B4-BE49-F238E27FC236}">
                      <a16:creationId xmlns:a16="http://schemas.microsoft.com/office/drawing/2014/main" id="{61B4922D-A046-4059-B5E6-301786AF80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0" y="-2"/>
                  <a:ext cx="12207248" cy="2260601"/>
                </a:xfrm>
                <a:prstGeom prst="rect">
                  <a:avLst/>
                </a:prstGeom>
              </p:spPr>
            </p:pic>
            <p:pic>
              <p:nvPicPr>
                <p:cNvPr id="8" name="Picture 7" descr="tear_ppt_2pink.png">
                  <a:extLst>
                    <a:ext uri="{FF2B5EF4-FFF2-40B4-BE49-F238E27FC236}">
                      <a16:creationId xmlns:a16="http://schemas.microsoft.com/office/drawing/2014/main" id="{F49A9E24-6F33-4954-BE16-B01EB90C7E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2268" y="4798785"/>
                  <a:ext cx="12201501" cy="2059215"/>
                </a:xfrm>
                <a:prstGeom prst="rect">
                  <a:avLst/>
                </a:prstGeom>
              </p:spPr>
            </p:pic>
            <p:pic>
              <p:nvPicPr>
                <p:cNvPr id="10" name="Picture 9" descr="ESC_Logo_RGB_Pink.eps">
                  <a:extLst>
                    <a:ext uri="{FF2B5EF4-FFF2-40B4-BE49-F238E27FC236}">
                      <a16:creationId xmlns:a16="http://schemas.microsoft.com/office/drawing/2014/main" id="{9D21AFED-57F3-444A-AEE3-F6F2C57C79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8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Y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F8E225-B8BD-4823-B74B-6D3F25E65D03}"/>
              </a:ext>
            </a:extLst>
          </p:cNvPr>
          <p:cNvGrpSpPr/>
          <p:nvPr userDrawn="1"/>
        </p:nvGrpSpPr>
        <p:grpSpPr>
          <a:xfrm>
            <a:off x="-9525" y="-1"/>
            <a:ext cx="12213294" cy="1543833"/>
            <a:chOff x="-9525" y="-1"/>
            <a:chExt cx="12213294" cy="1543833"/>
          </a:xfrm>
        </p:grpSpPr>
        <p:pic>
          <p:nvPicPr>
            <p:cNvPr id="8" name="Picture 7" descr="tear_green_3.png">
              <a:extLst>
                <a:ext uri="{FF2B5EF4-FFF2-40B4-BE49-F238E27FC236}">
                  <a16:creationId xmlns:a16="http://schemas.microsoft.com/office/drawing/2014/main" id="{DA7B0E07-DC76-4215-8E83-352B713D7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382"/>
            <a:stretch/>
          </p:blipFill>
          <p:spPr>
            <a:xfrm flipH="1" flipV="1">
              <a:off x="-9525" y="-1"/>
              <a:ext cx="12213294" cy="1543833"/>
            </a:xfrm>
            <a:prstGeom prst="rect">
              <a:avLst/>
            </a:prstGeom>
          </p:spPr>
        </p:pic>
        <p:pic>
          <p:nvPicPr>
            <p:cNvPr id="7" name="Picture 6" descr="ESC_Logo_RGB_Pink.eps">
              <a:extLst>
                <a:ext uri="{FF2B5EF4-FFF2-40B4-BE49-F238E27FC236}">
                  <a16:creationId xmlns:a16="http://schemas.microsoft.com/office/drawing/2014/main" id="{7F4436B1-4AF5-402E-805F-64A8E76CC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888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500" y="217923"/>
            <a:ext cx="80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172C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5220DA3-4EBB-48A4-B0C1-298BF41CA2D5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Whole systems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We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believe that consumers need to be at the </a:t>
            </a:r>
            <a:r>
              <a:rPr lang="en-GB" sz="14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heart of the energy system</a:t>
            </a:r>
            <a:r>
              <a:rPr lang="en-GB" sz="1400" b="0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  <a:endParaRPr lang="en-GB" sz="1400" b="1">
              <a:solidFill>
                <a:srgbClr val="172C3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C50A64-1F9C-4C5B-9A65-7576DE01BDE1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172C3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>
              <a:solidFill>
                <a:srgbClr val="172C36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47C429F-D2D7-4E62-8468-5D3F5AB3CD08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+mj-lt"/>
                <a:ea typeface="Arial"/>
                <a:cs typeface="Segoe UI" panose="020B05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+mj-lt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+mj-lt"/>
                <a:ea typeface="Arial"/>
                <a:cs typeface="Segoe UI" panose="020B05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0">
              <a:solidFill>
                <a:srgbClr val="172C36"/>
              </a:solidFill>
              <a:latin typeface="+mj-lt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rgbClr val="172C36"/>
                </a:solidFill>
                <a:latin typeface="+mj-lt"/>
                <a:ea typeface="Arial"/>
                <a:cs typeface="Segoe UI" panose="020B05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D24EA-3D48-4EF0-9A8D-21CF98DA9F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2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A8C28D-120E-41B3-9B73-B18597CEB02C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375472-1E19-48D7-AB8C-9DF1FCAF48A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7" name="Picture 16" descr="nine_modernliving_CUTOUT.jpg">
                <a:extLst>
                  <a:ext uri="{FF2B5EF4-FFF2-40B4-BE49-F238E27FC236}">
                    <a16:creationId xmlns:a16="http://schemas.microsoft.com/office/drawing/2014/main" id="{C83333BB-166C-4847-A783-0953BA1645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871" y="1632356"/>
                <a:ext cx="3736728" cy="3734860"/>
              </a:xfrm>
              <a:prstGeom prst="rect">
                <a:avLst/>
              </a:prstGeom>
            </p:spPr>
          </p:pic>
          <p:pic>
            <p:nvPicPr>
              <p:cNvPr id="18" name="Picture 17" descr="six2_travel_CUTOUT.jpg">
                <a:extLst>
                  <a:ext uri="{FF2B5EF4-FFF2-40B4-BE49-F238E27FC236}">
                    <a16:creationId xmlns:a16="http://schemas.microsoft.com/office/drawing/2014/main" id="{8884F98A-9BDB-4FB8-9D4A-A2420B0BD4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7392" y="1363056"/>
                <a:ext cx="3370237" cy="4273461"/>
              </a:xfrm>
              <a:prstGeom prst="rect">
                <a:avLst/>
              </a:prstGeom>
            </p:spPr>
          </p:pic>
          <p:pic>
            <p:nvPicPr>
              <p:cNvPr id="22" name="Picture 21" descr="eight_SME_CUTOUT.jpg">
                <a:extLst>
                  <a:ext uri="{FF2B5EF4-FFF2-40B4-BE49-F238E27FC236}">
                    <a16:creationId xmlns:a16="http://schemas.microsoft.com/office/drawing/2014/main" id="{5D550ED0-96D8-4C42-8B48-BD034F02DB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3422" y="1867563"/>
                <a:ext cx="3392562" cy="3641915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BF372D-2A18-4314-91FE-D82E00850C60}"/>
                  </a:ext>
                </a:extLst>
              </p:cNvPr>
              <p:cNvGrpSpPr/>
              <p:nvPr userDrawn="1"/>
            </p:nvGrpSpPr>
            <p:grpSpPr>
              <a:xfrm>
                <a:off x="0" y="-2"/>
                <a:ext cx="12207248" cy="6858002"/>
                <a:chOff x="0" y="-2"/>
                <a:chExt cx="12207248" cy="6858002"/>
              </a:xfrm>
            </p:grpSpPr>
            <p:pic>
              <p:nvPicPr>
                <p:cNvPr id="13" name="Picture 12" descr="tear_ppt_MintBlue.png">
                  <a:extLst>
                    <a:ext uri="{FF2B5EF4-FFF2-40B4-BE49-F238E27FC236}">
                      <a16:creationId xmlns:a16="http://schemas.microsoft.com/office/drawing/2014/main" id="{61B4922D-A046-4059-B5E6-301786AF807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0" y="-2"/>
                  <a:ext cx="12207248" cy="2260601"/>
                </a:xfrm>
                <a:prstGeom prst="rect">
                  <a:avLst/>
                </a:prstGeom>
              </p:spPr>
            </p:pic>
            <p:pic>
              <p:nvPicPr>
                <p:cNvPr id="8" name="Picture 7" descr="tear_ppt_2pink.png">
                  <a:extLst>
                    <a:ext uri="{FF2B5EF4-FFF2-40B4-BE49-F238E27FC236}">
                      <a16:creationId xmlns:a16="http://schemas.microsoft.com/office/drawing/2014/main" id="{F49A9E24-6F33-4954-BE16-B01EB90C7E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 flipV="1">
                  <a:off x="2268" y="4798785"/>
                  <a:ext cx="12201501" cy="2059215"/>
                </a:xfrm>
                <a:prstGeom prst="rect">
                  <a:avLst/>
                </a:prstGeom>
              </p:spPr>
            </p:pic>
            <p:pic>
              <p:nvPicPr>
                <p:cNvPr id="10" name="Picture 9" descr="ESC_Logo_RGB_Pink.eps">
                  <a:extLst>
                    <a:ext uri="{FF2B5EF4-FFF2-40B4-BE49-F238E27FC236}">
                      <a16:creationId xmlns:a16="http://schemas.microsoft.com/office/drawing/2014/main" id="{9D21AFED-57F3-444A-AEE3-F6F2C57C79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6399" y="219282"/>
                  <a:ext cx="3101577" cy="15553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3090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352003-9716-4CF9-B273-F3773343D7D8}"/>
              </a:ext>
            </a:extLst>
          </p:cNvPr>
          <p:cNvGrpSpPr/>
          <p:nvPr userDrawn="1"/>
        </p:nvGrpSpPr>
        <p:grpSpPr>
          <a:xfrm>
            <a:off x="0" y="-2"/>
            <a:ext cx="12207248" cy="6858002"/>
            <a:chOff x="0" y="-2"/>
            <a:chExt cx="12207248" cy="6858002"/>
          </a:xfrm>
        </p:grpSpPr>
        <p:pic>
          <p:nvPicPr>
            <p:cNvPr id="27" name="Picture 26" descr="six2_travel_CUTOUT.jpg">
              <a:extLst>
                <a:ext uri="{FF2B5EF4-FFF2-40B4-BE49-F238E27FC236}">
                  <a16:creationId xmlns:a16="http://schemas.microsoft.com/office/drawing/2014/main" id="{A064B2FD-0268-4973-A062-101B663142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132" y="1587574"/>
              <a:ext cx="2978660" cy="3776941"/>
            </a:xfrm>
            <a:prstGeom prst="rect">
              <a:avLst/>
            </a:prstGeom>
          </p:spPr>
        </p:pic>
        <p:pic>
          <p:nvPicPr>
            <p:cNvPr id="28" name="Picture 27" descr="five_children_CUTOUT.jpg">
              <a:extLst>
                <a:ext uri="{FF2B5EF4-FFF2-40B4-BE49-F238E27FC236}">
                  <a16:creationId xmlns:a16="http://schemas.microsoft.com/office/drawing/2014/main" id="{8EC55B89-6786-44CA-A9A4-8C5737547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865" y="1774618"/>
              <a:ext cx="3656060" cy="3756602"/>
            </a:xfrm>
            <a:prstGeom prst="rect">
              <a:avLst/>
            </a:prstGeom>
          </p:spPr>
        </p:pic>
        <p:pic>
          <p:nvPicPr>
            <p:cNvPr id="29" name="Picture 28" descr="Ten_future_CUTOUT.jpg">
              <a:extLst>
                <a:ext uri="{FF2B5EF4-FFF2-40B4-BE49-F238E27FC236}">
                  <a16:creationId xmlns:a16="http://schemas.microsoft.com/office/drawing/2014/main" id="{52BCFB60-DA17-407A-BF04-2E43F914E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0" y="1993900"/>
              <a:ext cx="3570695" cy="356533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BF372D-2A18-4314-91FE-D82E00850C60}"/>
                </a:ext>
              </a:extLst>
            </p:cNvPr>
            <p:cNvGrpSpPr/>
            <p:nvPr userDrawn="1"/>
          </p:nvGrpSpPr>
          <p:grpSpPr>
            <a:xfrm>
              <a:off x="0" y="-2"/>
              <a:ext cx="12207248" cy="6858002"/>
              <a:chOff x="0" y="-2"/>
              <a:chExt cx="12207248" cy="6858002"/>
            </a:xfrm>
          </p:grpSpPr>
          <p:pic>
            <p:nvPicPr>
              <p:cNvPr id="13" name="Picture 12" descr="tear_ppt_MintBlue.png">
                <a:extLst>
                  <a:ext uri="{FF2B5EF4-FFF2-40B4-BE49-F238E27FC236}">
                    <a16:creationId xmlns:a16="http://schemas.microsoft.com/office/drawing/2014/main" id="{61B4922D-A046-4059-B5E6-301786AF80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0" y="-2"/>
                <a:ext cx="12207248" cy="2260601"/>
              </a:xfrm>
              <a:prstGeom prst="rect">
                <a:avLst/>
              </a:prstGeom>
            </p:spPr>
          </p:pic>
          <p:pic>
            <p:nvPicPr>
              <p:cNvPr id="8" name="Picture 7" descr="tear_ppt_2pink.png">
                <a:extLst>
                  <a:ext uri="{FF2B5EF4-FFF2-40B4-BE49-F238E27FC236}">
                    <a16:creationId xmlns:a16="http://schemas.microsoft.com/office/drawing/2014/main" id="{F49A9E24-6F33-4954-BE16-B01EB90C7E5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2268" y="4798785"/>
                <a:ext cx="12201501" cy="2059215"/>
              </a:xfrm>
              <a:prstGeom prst="rect">
                <a:avLst/>
              </a:prstGeom>
            </p:spPr>
          </p:pic>
          <p:pic>
            <p:nvPicPr>
              <p:cNvPr id="10" name="Picture 9" descr="ESC_Logo_RGB_Pink.eps">
                <a:extLst>
                  <a:ext uri="{FF2B5EF4-FFF2-40B4-BE49-F238E27FC236}">
                    <a16:creationId xmlns:a16="http://schemas.microsoft.com/office/drawing/2014/main" id="{9D21AFED-57F3-444A-AEE3-F6F2C57C7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36399" y="219282"/>
                <a:ext cx="3101577" cy="1555336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7F69C1-4C49-4B41-8722-DBDF3956DB35}"/>
                </a:ext>
              </a:extLst>
            </p:cNvPr>
            <p:cNvGrpSpPr/>
            <p:nvPr userDrawn="1"/>
          </p:nvGrpSpPr>
          <p:grpSpPr>
            <a:xfrm>
              <a:off x="10255267" y="5843943"/>
              <a:ext cx="1582709" cy="657964"/>
              <a:chOff x="10255267" y="5934559"/>
              <a:chExt cx="1582709" cy="65796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B14A41-D957-4913-A217-30CC05F99788}"/>
                  </a:ext>
                </a:extLst>
              </p:cNvPr>
              <p:cNvGrpSpPr/>
              <p:nvPr userDrawn="1"/>
            </p:nvGrpSpPr>
            <p:grpSpPr>
              <a:xfrm>
                <a:off x="10255267" y="5934559"/>
                <a:ext cx="1582709" cy="355582"/>
                <a:chOff x="9523441" y="6067444"/>
                <a:chExt cx="1582709" cy="355582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C6D09B-5F50-41F1-B1B4-DA731E0DF7C2}"/>
                    </a:ext>
                  </a:extLst>
                </p:cNvPr>
                <p:cNvSpPr txBox="1"/>
                <p:nvPr userDrawn="1"/>
              </p:nvSpPr>
              <p:spPr>
                <a:xfrm>
                  <a:off x="9879024" y="6091346"/>
                  <a:ext cx="1227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err="1">
                      <a:solidFill>
                        <a:schemeClr val="bg1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EnergySysCat</a:t>
                  </a:r>
                  <a:endParaRPr lang="en-GB" sz="1400" b="1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ACDCBDF-3E08-4CD4-83ED-7E84EBDC04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clrChange>
                    <a:clrFrom>
                      <a:srgbClr val="060708">
                        <a:alpha val="14902"/>
                      </a:srgbClr>
                    </a:clrFrom>
                    <a:clrTo>
                      <a:srgbClr val="06070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3441" y="6067444"/>
                  <a:ext cx="355582" cy="355582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300CD7A-E222-44F5-A1B4-6662C31D1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3101" y="6392498"/>
                <a:ext cx="904875" cy="200025"/>
              </a:xfrm>
              <a:prstGeom prst="rect">
                <a:avLst/>
              </a:prstGeom>
            </p:spPr>
          </p:pic>
        </p:grpSp>
      </p:grp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B991F302-26C6-4B7F-A0E1-9387CF8918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65050"/>
            <a:ext cx="7696200" cy="5207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172C36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A034CDC-B4C9-4F4D-8866-549E1BF7F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737225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08BCA77-2C3E-4E4B-AEF3-587523ACB1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100793"/>
            <a:ext cx="4140200" cy="39370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59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4D84E31-E07B-A24B-A6EF-B9F4EC7B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8" cy="1627633"/>
          </a:xfrm>
          <a:prstGeom prst="rect">
            <a:avLst/>
          </a:prstGeom>
        </p:spPr>
      </p:pic>
      <p:pic>
        <p:nvPicPr>
          <p:cNvPr id="11" name="Picture 10" descr="ESC_Logo_RGB_Pink.eps">
            <a:extLst>
              <a:ext uri="{FF2B5EF4-FFF2-40B4-BE49-F238E27FC236}">
                <a16:creationId xmlns:a16="http://schemas.microsoft.com/office/drawing/2014/main" id="{D1EFF844-983E-4574-B4CD-906B3153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00" y="104982"/>
            <a:ext cx="2414576" cy="12108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chemeClr val="tx1"/>
                </a:solidFill>
                <a:latin typeface="Arial Bold"/>
                <a:cs typeface="Segoe UI Semibold" panose="020B0702040204020203" pitchFamily="34" charset="0"/>
              </a:rPr>
              <a:t>What is a Catapult?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E7B3EF-A40D-4E95-A923-EEC2274EEAAB}"/>
              </a:ext>
            </a:extLst>
          </p:cNvPr>
          <p:cNvSpPr txBox="1">
            <a:spLocks/>
          </p:cNvSpPr>
          <p:nvPr userDrawn="1"/>
        </p:nvSpPr>
        <p:spPr>
          <a:xfrm>
            <a:off x="571500" y="1747033"/>
            <a:ext cx="10786255" cy="417843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World-leading network of technology and innovation </a:t>
            </a:r>
            <a:r>
              <a:rPr lang="en-US" sz="1400" b="0" i="0" dirty="0" err="1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centres</a:t>
            </a:r>
            <a:endParaRPr lang="en-US" sz="20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Bridge the gap between businesses, academia, research and government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A long-term investment to transform the UK’s ability to create new products and services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Open up global opportunities for the UK and generate sustained economic growth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Established and overseen by government agency, Innovate UK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Independent, not-for-profit, private companies.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8011ED-27D9-4C9E-9260-A7FDF8FA8837}"/>
              </a:ext>
            </a:extLst>
          </p:cNvPr>
          <p:cNvGrpSpPr/>
          <p:nvPr userDrawn="1"/>
        </p:nvGrpSpPr>
        <p:grpSpPr>
          <a:xfrm>
            <a:off x="7541030" y="1648815"/>
            <a:ext cx="4008820" cy="4881588"/>
            <a:chOff x="7541030" y="1648815"/>
            <a:chExt cx="4008820" cy="4881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1E3BEC-420C-4CFF-8B47-04DC8A30CA39}"/>
                </a:ext>
              </a:extLst>
            </p:cNvPr>
            <p:cNvGrpSpPr/>
            <p:nvPr userDrawn="1"/>
          </p:nvGrpSpPr>
          <p:grpSpPr>
            <a:xfrm>
              <a:off x="8591550" y="1648815"/>
              <a:ext cx="1400963" cy="1400963"/>
              <a:chOff x="8591550" y="1648815"/>
              <a:chExt cx="1400963" cy="140096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1E69F80-ECA3-45E4-99A5-D391D6FCA8C6}"/>
                  </a:ext>
                </a:extLst>
              </p:cNvPr>
              <p:cNvSpPr/>
              <p:nvPr userDrawn="1"/>
            </p:nvSpPr>
            <p:spPr>
              <a:xfrm>
                <a:off x="8591550" y="1648815"/>
                <a:ext cx="1400963" cy="1400963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30BACB-4802-4CAA-AF6F-0459D67718D7}"/>
                  </a:ext>
                </a:extLst>
              </p:cNvPr>
              <p:cNvSpPr txBox="1"/>
              <p:nvPr userDrawn="1"/>
            </p:nvSpPr>
            <p:spPr>
              <a:xfrm>
                <a:off x="8898731" y="1786918"/>
                <a:ext cx="812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b="1" i="0" dirty="0">
                    <a:solidFill>
                      <a:srgbClr val="172C36"/>
                    </a:solidFill>
                    <a:latin typeface="Arial Bold"/>
                    <a:cs typeface="Segoe UI Semibold" panose="020B0702040204020203" pitchFamily="34" charset="0"/>
                  </a:rPr>
                  <a:t>10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93AE5C-BB2B-4163-BD92-6DC4A7C4049D}"/>
                  </a:ext>
                </a:extLst>
              </p:cNvPr>
              <p:cNvSpPr txBox="1"/>
              <p:nvPr userDrawn="1"/>
            </p:nvSpPr>
            <p:spPr>
              <a:xfrm>
                <a:off x="8683163" y="2383570"/>
                <a:ext cx="1217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0" i="0" dirty="0">
                    <a:solidFill>
                      <a:srgbClr val="172C36"/>
                    </a:solidFill>
                    <a:latin typeface="Arial Regular"/>
                    <a:cs typeface="Segoe UI" panose="020B0502040204020203" pitchFamily="34" charset="0"/>
                  </a:rPr>
                  <a:t>Catapults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BCCA8B-EE23-4135-9663-62137A5161B6}"/>
                </a:ext>
              </a:extLst>
            </p:cNvPr>
            <p:cNvGrpSpPr/>
            <p:nvPr userDrawn="1"/>
          </p:nvGrpSpPr>
          <p:grpSpPr>
            <a:xfrm>
              <a:off x="9711525" y="2917088"/>
              <a:ext cx="1838325" cy="1838325"/>
              <a:chOff x="9711525" y="2917088"/>
              <a:chExt cx="1838325" cy="183832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4D3B46F-D27A-40B2-8272-C8408D57CCA8}"/>
                  </a:ext>
                </a:extLst>
              </p:cNvPr>
              <p:cNvSpPr/>
              <p:nvPr userDrawn="1"/>
            </p:nvSpPr>
            <p:spPr>
              <a:xfrm>
                <a:off x="9711525" y="2917088"/>
                <a:ext cx="1838325" cy="1838325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8C87A0-7DB0-4C6E-B7A9-5C84BA418C87}"/>
                  </a:ext>
                </a:extLst>
              </p:cNvPr>
              <p:cNvSpPr txBox="1"/>
              <p:nvPr userDrawn="1"/>
            </p:nvSpPr>
            <p:spPr>
              <a:xfrm>
                <a:off x="9948655" y="3313797"/>
                <a:ext cx="15099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b="1" i="0" dirty="0">
                    <a:solidFill>
                      <a:srgbClr val="172C36"/>
                    </a:solidFill>
                    <a:latin typeface="Arial Bold"/>
                    <a:cs typeface="Segoe UI Semibold" panose="020B0702040204020203" pitchFamily="34" charset="0"/>
                  </a:rPr>
                  <a:t>2013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5F5386-0653-493E-ADD1-D190A43C041F}"/>
                  </a:ext>
                </a:extLst>
              </p:cNvPr>
              <p:cNvSpPr txBox="1"/>
              <p:nvPr userDrawn="1"/>
            </p:nvSpPr>
            <p:spPr>
              <a:xfrm>
                <a:off x="10164720" y="3920590"/>
                <a:ext cx="950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0" i="0" dirty="0">
                    <a:solidFill>
                      <a:srgbClr val="172C36"/>
                    </a:solidFill>
                    <a:latin typeface="Arial Regular"/>
                    <a:cs typeface="Segoe UI" panose="020B0502040204020203" pitchFamily="34" charset="0"/>
                  </a:rPr>
                  <a:t>Launch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A9B8B2-20E9-4375-8384-A85A67A17B14}"/>
                </a:ext>
              </a:extLst>
            </p:cNvPr>
            <p:cNvGrpSpPr/>
            <p:nvPr userDrawn="1"/>
          </p:nvGrpSpPr>
          <p:grpSpPr>
            <a:xfrm>
              <a:off x="7541030" y="4219833"/>
              <a:ext cx="2310570" cy="2310570"/>
              <a:chOff x="7541030" y="4219833"/>
              <a:chExt cx="2310570" cy="23105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7A34C33-747A-454D-9234-132CF0FFE777}"/>
                  </a:ext>
                </a:extLst>
              </p:cNvPr>
              <p:cNvSpPr/>
              <p:nvPr userDrawn="1"/>
            </p:nvSpPr>
            <p:spPr>
              <a:xfrm>
                <a:off x="7541030" y="4219833"/>
                <a:ext cx="2310570" cy="2310570"/>
              </a:xfrm>
              <a:prstGeom prst="ellipse">
                <a:avLst/>
              </a:prstGeom>
              <a:solidFill>
                <a:srgbClr val="D5DE06"/>
              </a:solidFill>
              <a:ln w="57150">
                <a:solidFill>
                  <a:srgbClr val="172C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755DB2-B8DB-4CF0-82FD-5D759E048404}"/>
                  </a:ext>
                </a:extLst>
              </p:cNvPr>
              <p:cNvSpPr txBox="1"/>
              <p:nvPr userDrawn="1"/>
            </p:nvSpPr>
            <p:spPr>
              <a:xfrm>
                <a:off x="7767307" y="4638695"/>
                <a:ext cx="19092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b="1" i="0" dirty="0">
                    <a:solidFill>
                      <a:srgbClr val="172C36"/>
                    </a:solidFill>
                    <a:latin typeface="Arial Bold"/>
                    <a:cs typeface="Segoe UI Semibold" panose="020B0702040204020203" pitchFamily="34" charset="0"/>
                  </a:rPr>
                  <a:t>£1.6bn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FDD380-F0F1-4579-AFD4-EF2584864F63}"/>
                  </a:ext>
                </a:extLst>
              </p:cNvPr>
              <p:cNvSpPr txBox="1"/>
              <p:nvPr userDrawn="1"/>
            </p:nvSpPr>
            <p:spPr>
              <a:xfrm>
                <a:off x="7802408" y="5260806"/>
                <a:ext cx="17878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0" i="0" dirty="0">
                    <a:solidFill>
                      <a:srgbClr val="172C36"/>
                    </a:solidFill>
                    <a:latin typeface="Arial Regular"/>
                    <a:cs typeface="Segoe UI" panose="020B0502040204020203" pitchFamily="34" charset="0"/>
                  </a:rPr>
                  <a:t>Private and public sector investment</a:t>
                </a:r>
              </a:p>
            </p:txBody>
          </p:sp>
        </p:grp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0BF8D76A-D67B-4B13-B382-FFC7D0214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7911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71499E-3FF7-4091-B65A-4BFFE00FCDD1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8" name="Picture 7" descr="tear_ppt_MintBlue.png">
              <a:extLst>
                <a:ext uri="{FF2B5EF4-FFF2-40B4-BE49-F238E27FC236}">
                  <a16:creationId xmlns:a16="http://schemas.microsoft.com/office/drawing/2014/main" id="{A3B85CE7-2AFB-4E95-BCEC-967BE20B5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chemeClr val="tx1"/>
                </a:solidFill>
                <a:latin typeface="Arial Bold"/>
                <a:cs typeface="Segoe UI Semibold" panose="020B0702040204020203" pitchFamily="34" charset="0"/>
              </a:rPr>
              <a:t>Who are we?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C8CED-46B6-40CF-AA06-9E6C4B3F856A}"/>
              </a:ext>
            </a:extLst>
          </p:cNvPr>
          <p:cNvGrpSpPr/>
          <p:nvPr userDrawn="1"/>
        </p:nvGrpSpPr>
        <p:grpSpPr>
          <a:xfrm>
            <a:off x="546100" y="1648815"/>
            <a:ext cx="11506199" cy="4884745"/>
            <a:chOff x="546100" y="1648815"/>
            <a:chExt cx="11506199" cy="488474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E16101-25D9-4F5D-A8D1-DDC695AA97D0}"/>
                </a:ext>
              </a:extLst>
            </p:cNvPr>
            <p:cNvSpPr/>
            <p:nvPr userDrawn="1"/>
          </p:nvSpPr>
          <p:spPr>
            <a:xfrm>
              <a:off x="9923306" y="6302728"/>
              <a:ext cx="182614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b="0" i="0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Arial Regular"/>
                  <a:cs typeface="Segoe UI Light" panose="020B0502040204020203" pitchFamily="34" charset="0"/>
                </a:rPr>
                <a:t>Attribute: </a:t>
              </a:r>
              <a:r>
                <a:rPr lang="en-GB" sz="900" b="0" i="0" u="none" strike="noStrike" dirty="0" err="1">
                  <a:solidFill>
                    <a:schemeClr val="bg2">
                      <a:lumMod val="50000"/>
                    </a:schemeClr>
                  </a:solidFill>
                  <a:effectLst/>
                  <a:latin typeface="Arial Regular"/>
                  <a:cs typeface="Segoe UI Light" panose="020B0502040204020203" pitchFamily="34" charset="0"/>
                </a:rPr>
                <a:t>Flaticon</a:t>
              </a:r>
              <a:r>
                <a:rPr lang="en-GB" sz="900" b="0" i="0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Arial Regular"/>
                  <a:cs typeface="Segoe UI Light" panose="020B0502040204020203" pitchFamily="34" charset="0"/>
                </a:rPr>
                <a:t> Basic License</a:t>
              </a:r>
              <a:endParaRPr lang="en-GB" sz="900" b="0" i="0" dirty="0">
                <a:solidFill>
                  <a:schemeClr val="bg2">
                    <a:lumMod val="50000"/>
                  </a:schemeClr>
                </a:solidFill>
                <a:latin typeface="Arial Regular"/>
                <a:cs typeface="Segoe UI Light" panose="020B0502040204020203" pitchFamily="34" charset="0"/>
              </a:endParaRPr>
            </a:p>
          </p:txBody>
        </p:sp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227C1C9E-3BE4-4154-88FD-2DFA6A1FFF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46100" y="1833481"/>
              <a:ext cx="11506199" cy="849024"/>
            </a:xfrm>
            <a:prstGeom prst="rect">
              <a:avLst/>
            </a:prstGeom>
            <a:noFill/>
          </p:spPr>
          <p:txBody>
            <a:bodyPr vert="horz" lIns="91440" tIns="45720" rIns="91440" bIns="45720" numCol="1" spcCol="0" rtlCol="0" anchor="t">
              <a:no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ct val="120000"/>
                </a:lnSpc>
                <a:spcBef>
                  <a:spcPts val="400"/>
                </a:spcBef>
                <a:buClr>
                  <a:srgbClr val="FF44B5"/>
                </a:buClr>
                <a:buSzPct val="120000"/>
                <a:buFont typeface="Arial" panose="020B0604020202020204" pitchFamily="34" charset="0"/>
                <a:buNone/>
              </a:pPr>
              <a:r>
                <a:rPr lang="en-US" sz="5400" b="0" i="0" dirty="0">
                  <a:solidFill>
                    <a:srgbClr val="FF44B5"/>
                  </a:solidFill>
                  <a:latin typeface="Arial Regular"/>
                  <a:ea typeface="Arial"/>
                  <a:cs typeface="Segoe UI" panose="020B0502040204020203" pitchFamily="34" charset="0"/>
                  <a:sym typeface="Arial"/>
                </a:rPr>
                <a:t>Unleash energy innovation…</a:t>
              </a:r>
              <a:endParaRPr lang="en-US" sz="5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CD78FD-E1B9-4869-B7D7-F3C66242CA8D}"/>
                </a:ext>
              </a:extLst>
            </p:cNvPr>
            <p:cNvSpPr/>
            <p:nvPr userDrawn="1"/>
          </p:nvSpPr>
          <p:spPr>
            <a:xfrm>
              <a:off x="571500" y="1648815"/>
              <a:ext cx="1233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0" i="0" dirty="0">
                  <a:solidFill>
                    <a:srgbClr val="172C36"/>
                  </a:solidFill>
                  <a:latin typeface="Arial Regular"/>
                  <a:ea typeface="Arial"/>
                  <a:cs typeface="Segoe UI" panose="020B0502040204020203" pitchFamily="34" charset="0"/>
                  <a:sym typeface="Arial"/>
                </a:rPr>
                <a:t>MISSION:</a:t>
              </a:r>
              <a:endParaRPr lang="en-GB" dirty="0">
                <a:solidFill>
                  <a:srgbClr val="172C36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03576A-557E-410A-90C7-73C719895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961" y="3863215"/>
              <a:ext cx="1539786" cy="17913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797D99-6A4A-42B3-B93A-1986DF9A6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675" y="3815389"/>
              <a:ext cx="1543750" cy="18537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A19ED8-0208-4B62-8F41-B48097DB3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877738"/>
              <a:ext cx="1529506" cy="17914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D9FAFE-6FB1-4B28-9FFB-495E3964B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720" y="3815389"/>
              <a:ext cx="1528781" cy="185379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EC38FA-8170-4361-8037-5ADC56A149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84" y="3848611"/>
              <a:ext cx="1535642" cy="18205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216F84B-201A-425A-AB3E-7AFCDAF96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39" y="3743362"/>
              <a:ext cx="1680554" cy="192582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CA8AA9-7C42-40B4-B54B-BA115FA8490A}"/>
                </a:ext>
              </a:extLst>
            </p:cNvPr>
            <p:cNvSpPr/>
            <p:nvPr userDrawn="1"/>
          </p:nvSpPr>
          <p:spPr>
            <a:xfrm>
              <a:off x="571500" y="3260652"/>
              <a:ext cx="7442199" cy="456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Clr>
                  <a:schemeClr val="bg2"/>
                </a:buClr>
                <a:buSzPct val="120000"/>
                <a:buFont typeface="Arial" panose="020B0604020202020204" pitchFamily="34" charset="0"/>
                <a:buNone/>
                <a:defRPr/>
              </a:pPr>
              <a:r>
                <a:rPr lang="en-GB" sz="1800" b="0" i="0" dirty="0">
                  <a:solidFill>
                    <a:srgbClr val="172C36"/>
                  </a:solidFill>
                  <a:latin typeface="Arial Regular"/>
                  <a:cs typeface="Segoe UI" panose="020B0502040204020203" pitchFamily="34" charset="0"/>
                </a:rPr>
                <a:t>Knowledge and expertise across the whole energy sector…</a:t>
              </a: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740E198-AA1D-42E1-AA23-C7313FED7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3853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71499E-3FF7-4091-B65A-4BFFE00FCDD1}"/>
              </a:ext>
            </a:extLst>
          </p:cNvPr>
          <p:cNvGrpSpPr/>
          <p:nvPr userDrawn="1"/>
        </p:nvGrpSpPr>
        <p:grpSpPr>
          <a:xfrm>
            <a:off x="0" y="-1"/>
            <a:ext cx="12207248" cy="1638300"/>
            <a:chOff x="0" y="-1"/>
            <a:chExt cx="12207248" cy="1638300"/>
          </a:xfrm>
        </p:grpSpPr>
        <p:pic>
          <p:nvPicPr>
            <p:cNvPr id="8" name="Picture 7" descr="tear_ppt_MintBlue.png">
              <a:extLst>
                <a:ext uri="{FF2B5EF4-FFF2-40B4-BE49-F238E27FC236}">
                  <a16:creationId xmlns:a16="http://schemas.microsoft.com/office/drawing/2014/main" id="{A3B85CE7-2AFB-4E95-BCEC-967BE20B5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0" y="-1"/>
              <a:ext cx="12207248" cy="1638300"/>
            </a:xfrm>
            <a:prstGeom prst="rect">
              <a:avLst/>
            </a:prstGeom>
          </p:spPr>
        </p:pic>
        <p:pic>
          <p:nvPicPr>
            <p:cNvPr id="11" name="Picture 10" descr="ESC_Logo_RGB_Pink.eps">
              <a:extLst>
                <a:ext uri="{FF2B5EF4-FFF2-40B4-BE49-F238E27FC236}">
                  <a16:creationId xmlns:a16="http://schemas.microsoft.com/office/drawing/2014/main" id="{D1EFF844-983E-4574-B4CD-906B31539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400" y="104982"/>
              <a:ext cx="2414576" cy="121082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31EEA-45C2-45CB-B493-473AFF00C434}"/>
              </a:ext>
            </a:extLst>
          </p:cNvPr>
          <p:cNvSpPr/>
          <p:nvPr userDrawn="1"/>
        </p:nvSpPr>
        <p:spPr>
          <a:xfrm>
            <a:off x="9914051" y="6496278"/>
            <a:ext cx="19239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2018 Energy Systems Catapult 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E1CC0-13AD-4434-AFF5-84E7766530BB}"/>
              </a:ext>
            </a:extLst>
          </p:cNvPr>
          <p:cNvSpPr txBox="1"/>
          <p:nvPr userDrawn="1"/>
        </p:nvSpPr>
        <p:spPr>
          <a:xfrm>
            <a:off x="571499" y="248731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chemeClr val="tx1"/>
                </a:solidFill>
                <a:latin typeface="Arial Bold"/>
                <a:cs typeface="Segoe UI Semibold" panose="020B0702040204020203" pitchFamily="34" charset="0"/>
              </a:rPr>
              <a:t>Who are we?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F7DEEEA-39E4-42BC-97EC-F882BC302402}"/>
              </a:ext>
            </a:extLst>
          </p:cNvPr>
          <p:cNvSpPr txBox="1">
            <a:spLocks/>
          </p:cNvSpPr>
          <p:nvPr userDrawn="1"/>
        </p:nvSpPr>
        <p:spPr>
          <a:xfrm>
            <a:off x="571501" y="1747033"/>
            <a:ext cx="8943974" cy="1348592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Whole systems approach to identify innovation priorities, gaps in the market and barriers to accelerating the decarbonisation of the energy system at least cost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172C36"/>
              </a:solidFill>
              <a:latin typeface="Arial Regular"/>
              <a:ea typeface="Arial"/>
              <a:cs typeface="Segoe UI" panose="020B05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We believe that consumers need to be at the heart of the energy system.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512B2-9376-4A3F-A6BC-ABF4F80C6803}"/>
              </a:ext>
            </a:extLst>
          </p:cNvPr>
          <p:cNvSpPr/>
          <p:nvPr userDrawn="1"/>
        </p:nvSpPr>
        <p:spPr>
          <a:xfrm>
            <a:off x="571500" y="3298826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172C36"/>
                </a:solidFill>
                <a:latin typeface="Arial Regular"/>
                <a:ea typeface="Arial"/>
                <a:cs typeface="Segoe UI" panose="020B0502040204020203" pitchFamily="34" charset="0"/>
                <a:sym typeface="Arial"/>
              </a:rPr>
              <a:t>In practice, we:</a:t>
            </a:r>
            <a:endParaRPr lang="en-GB" dirty="0">
              <a:solidFill>
                <a:srgbClr val="172C3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7BFCC56-CEF9-4632-A489-91E84A0DB237}"/>
              </a:ext>
            </a:extLst>
          </p:cNvPr>
          <p:cNvSpPr txBox="1">
            <a:spLocks/>
          </p:cNvSpPr>
          <p:nvPr userDrawn="1"/>
        </p:nvSpPr>
        <p:spPr>
          <a:xfrm>
            <a:off x="571501" y="3871359"/>
            <a:ext cx="8943974" cy="2234166"/>
          </a:xfrm>
          <a:prstGeom prst="rect">
            <a:avLst/>
          </a:prstGeom>
          <a:noFill/>
        </p:spPr>
        <p:txBody>
          <a:bodyPr vert="horz" lIns="91440" tIns="45720" rIns="91440" bIns="45720" numCol="1" spcCol="0" rtlCol="0" anchor="t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rgbClr val="172C36"/>
                </a:solidFill>
                <a:latin typeface="Arial Bold"/>
                <a:ea typeface="Arial"/>
                <a:cs typeface="Segoe UI Semibold" panose="020B0702040204020203" pitchFamily="34" charset="0"/>
                <a:sym typeface="Arial"/>
              </a:rPr>
              <a:t>Develop knowledge and evidence to build policy, investor and consumer confidence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1" i="0" dirty="0">
              <a:solidFill>
                <a:srgbClr val="172C36"/>
              </a:solidFill>
              <a:latin typeface="Arial Bold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rgbClr val="172C36"/>
                </a:solidFill>
                <a:latin typeface="Arial Bold"/>
                <a:ea typeface="Arial"/>
                <a:cs typeface="Segoe UI Semibold" panose="020B0702040204020203" pitchFamily="34" charset="0"/>
                <a:sym typeface="Arial"/>
              </a:rPr>
              <a:t>Help innovators integrate new products, services and business models into the clean energy transition </a:t>
            </a: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endParaRPr lang="en-GB" sz="1400" b="1" i="0" dirty="0">
              <a:solidFill>
                <a:srgbClr val="172C36"/>
              </a:solidFill>
              <a:latin typeface="Arial Bold"/>
              <a:ea typeface="Arial"/>
              <a:cs typeface="Segoe UI Semibold" panose="020B0702040204020203" pitchFamily="34" charset="0"/>
              <a:sym typeface="Arial"/>
            </a:endParaRPr>
          </a:p>
          <a:p>
            <a:pPr marL="285750" lvl="0" indent="-285750" algn="l">
              <a:lnSpc>
                <a:spcPct val="120000"/>
              </a:lnSpc>
              <a:spcBef>
                <a:spcPts val="400"/>
              </a:spcBef>
              <a:buClr>
                <a:srgbClr val="FF44B5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rgbClr val="172C36"/>
                </a:solidFill>
                <a:latin typeface="Arial Bold"/>
                <a:ea typeface="Arial"/>
                <a:cs typeface="Segoe UI Semibold" panose="020B0702040204020203" pitchFamily="34" charset="0"/>
                <a:sym typeface="Arial"/>
              </a:rPr>
              <a:t>Offer unique capabilities and assets, including test and demonstration, to help innovators accelerate routes to market at scale.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132693A-2B92-441D-8AD9-EAEE33EC5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5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4491F4-9093-3144-9527-6D0372D6387C}"/>
              </a:ext>
            </a:extLst>
          </p:cNvPr>
          <p:cNvSpPr/>
          <p:nvPr userDrawn="1"/>
        </p:nvSpPr>
        <p:spPr>
          <a:xfrm>
            <a:off x="-9525" y="-1"/>
            <a:ext cx="12201525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0F724-4030-6D42-8EDC-44FE6D427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18" y="5801360"/>
            <a:ext cx="426720" cy="4267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94B4A7-504D-0342-8D6F-FCD35D95F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344" y="6301882"/>
            <a:ext cx="831600" cy="201073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F198FDFD-9310-C24D-8F81-F73807FF86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082752"/>
            <a:ext cx="9073066" cy="692497"/>
          </a:xfr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5000" b="0" i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Enter new chapter title.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62A9F-B9C1-1147-81AB-0380630E88D6}"/>
              </a:ext>
            </a:extLst>
          </p:cNvPr>
          <p:cNvSpPr txBox="1"/>
          <p:nvPr userDrawn="1"/>
        </p:nvSpPr>
        <p:spPr>
          <a:xfrm>
            <a:off x="10424160" y="5898325"/>
            <a:ext cx="1186624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00" b="1" i="0" dirty="0">
                <a:solidFill>
                  <a:srgbClr val="172C3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@</a:t>
            </a:r>
            <a:r>
              <a:rPr lang="en-GB" sz="1300" b="1" i="0" dirty="0" err="1">
                <a:solidFill>
                  <a:srgbClr val="172C3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EnergySysCat</a:t>
            </a:r>
            <a:endParaRPr lang="en-GB" sz="1300" b="1" i="0" dirty="0">
              <a:solidFill>
                <a:srgbClr val="172C36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F24352-9A49-1D4E-95C7-EFF1026E40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9" name="Picture 8" descr="ESC_Logo_RGB_Pink.eps">
            <a:extLst>
              <a:ext uri="{FF2B5EF4-FFF2-40B4-BE49-F238E27FC236}">
                <a16:creationId xmlns:a16="http://schemas.microsoft.com/office/drawing/2014/main" id="{EAF29115-D10D-1540-9186-2F7D7C9EDF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19CD1-88A6-FF41-B7B5-52413D4E2EA9}"/>
              </a:ext>
            </a:extLst>
          </p:cNvPr>
          <p:cNvSpPr/>
          <p:nvPr userDrawn="1"/>
        </p:nvSpPr>
        <p:spPr>
          <a:xfrm>
            <a:off x="-9525" y="-1"/>
            <a:ext cx="12201525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48534404-ACB9-3A4B-9E17-D11254240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3082752"/>
            <a:ext cx="9006159" cy="692497"/>
          </a:xfr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5000" b="0" i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Enter new chapter title.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AF9BF8-8315-9842-9E06-0E82FF3D1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1" name="Picture 10" descr="ESC_Logo_RGB_Pink.eps">
            <a:extLst>
              <a:ext uri="{FF2B5EF4-FFF2-40B4-BE49-F238E27FC236}">
                <a16:creationId xmlns:a16="http://schemas.microsoft.com/office/drawing/2014/main" id="{0CF7507C-926F-DB4E-B474-A3C14D24C7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68A235-AB2A-D045-8C50-C205D11101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08" y="5801360"/>
            <a:ext cx="426720" cy="426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6F1EF6-3FBF-3B48-9946-39A3A75D76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89344" y="6301882"/>
            <a:ext cx="831600" cy="2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DD127C-82CC-9547-AEC7-08CAAC552C84}"/>
              </a:ext>
            </a:extLst>
          </p:cNvPr>
          <p:cNvSpPr txBox="1"/>
          <p:nvPr userDrawn="1"/>
        </p:nvSpPr>
        <p:spPr>
          <a:xfrm>
            <a:off x="10410199" y="5898325"/>
            <a:ext cx="120058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b="0" i="0" dirty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0" i="0" dirty="0" err="1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0" i="0" dirty="0">
              <a:solidFill>
                <a:srgbClr val="172C3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917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19CD1-88A6-FF41-B7B5-52413D4E2EA9}"/>
              </a:ext>
            </a:extLst>
          </p:cNvPr>
          <p:cNvSpPr/>
          <p:nvPr userDrawn="1"/>
        </p:nvSpPr>
        <p:spPr>
          <a:xfrm>
            <a:off x="-9525" y="-1"/>
            <a:ext cx="12201525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48534404-ACB9-3A4B-9E17-D11254240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3082752"/>
            <a:ext cx="9050763" cy="692497"/>
          </a:xfr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Enter new chapter title.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AF9BF8-8315-9842-9E06-0E82FF3D1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3137FD-EC9A-8B42-9284-91AA89DE5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08" y="5801360"/>
            <a:ext cx="426720" cy="426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2649B7-049A-6D42-B8AA-202A6AEA6C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45" y="6301882"/>
            <a:ext cx="831598" cy="2010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0A914D-55A9-DC4D-98A1-3ED4A278A4F4}"/>
              </a:ext>
            </a:extLst>
          </p:cNvPr>
          <p:cNvSpPr txBox="1"/>
          <p:nvPr userDrawn="1"/>
        </p:nvSpPr>
        <p:spPr>
          <a:xfrm>
            <a:off x="10405389" y="5898325"/>
            <a:ext cx="12053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 descr="ESC_Logo_RGB_Pink.eps">
            <a:extLst>
              <a:ext uri="{FF2B5EF4-FFF2-40B4-BE49-F238E27FC236}">
                <a16:creationId xmlns:a16="http://schemas.microsoft.com/office/drawing/2014/main" id="{A54C42BF-1893-BF47-9E5C-6F034ABA26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53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19CD1-88A6-FF41-B7B5-52413D4E2EA9}"/>
              </a:ext>
            </a:extLst>
          </p:cNvPr>
          <p:cNvSpPr/>
          <p:nvPr userDrawn="1"/>
        </p:nvSpPr>
        <p:spPr>
          <a:xfrm>
            <a:off x="-9525" y="-1"/>
            <a:ext cx="12201525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48534404-ACB9-3A4B-9E17-D11254240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3082752"/>
            <a:ext cx="9095368" cy="692497"/>
          </a:xfrm>
        </p:spPr>
        <p:txBody>
          <a:bodyPr lIns="0" tIns="0" rIns="0" bIns="0" anchor="ctr" anchorCtr="0">
            <a:spAutoFit/>
          </a:bodyPr>
          <a:lstStyle>
            <a:lvl1pPr marL="0" indent="0">
              <a:buNone/>
              <a:defRPr sz="5000" b="0" i="0">
                <a:solidFill>
                  <a:srgbClr val="172C3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Enter new chapter title.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AF9BF8-8315-9842-9E06-0E82FF3D1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1" name="Picture 10" descr="ESC_Logo_RGB_Pink.eps">
            <a:extLst>
              <a:ext uri="{FF2B5EF4-FFF2-40B4-BE49-F238E27FC236}">
                <a16:creationId xmlns:a16="http://schemas.microsoft.com/office/drawing/2014/main" id="{902590B1-6594-7C4E-A191-C0DE04F927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ECFFE-19D4-2643-805E-3FCF2825CE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08" y="5801360"/>
            <a:ext cx="426720" cy="426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04E5D-E63A-D442-B27E-9805A6B6C9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89344" y="6301882"/>
            <a:ext cx="831600" cy="2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0CF8AD-841F-174B-A759-ACB2CDADE19B}"/>
              </a:ext>
            </a:extLst>
          </p:cNvPr>
          <p:cNvSpPr txBox="1"/>
          <p:nvPr userDrawn="1"/>
        </p:nvSpPr>
        <p:spPr>
          <a:xfrm>
            <a:off x="10410199" y="5898325"/>
            <a:ext cx="120058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b="0" i="0" dirty="0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0" i="0" dirty="0" err="1">
                <a:solidFill>
                  <a:srgbClr val="172C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0" i="0" dirty="0">
              <a:solidFill>
                <a:srgbClr val="172C3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802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B-chap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19CD1-88A6-FF41-B7B5-52413D4E2EA9}"/>
              </a:ext>
            </a:extLst>
          </p:cNvPr>
          <p:cNvSpPr/>
          <p:nvPr userDrawn="1"/>
        </p:nvSpPr>
        <p:spPr>
          <a:xfrm>
            <a:off x="-9525" y="-1"/>
            <a:ext cx="12201525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48534404-ACB9-3A4B-9E17-D11254240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3082752"/>
            <a:ext cx="9050763" cy="692497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GB" dirty="0"/>
              <a:t>Enter new chapter title.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AF9BF8-8315-9842-9E06-0E82FF3D1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" y="-7137420"/>
            <a:ext cx="12168727" cy="6858000"/>
          </a:xfrm>
          <a:prstGeom prst="rect">
            <a:avLst/>
          </a:prstGeom>
        </p:spPr>
      </p:pic>
      <p:pic>
        <p:nvPicPr>
          <p:cNvPr id="11" name="Picture 10" descr="ESC_Logo_RGB_Pink.eps">
            <a:extLst>
              <a:ext uri="{FF2B5EF4-FFF2-40B4-BE49-F238E27FC236}">
                <a16:creationId xmlns:a16="http://schemas.microsoft.com/office/drawing/2014/main" id="{C24A3E39-32E2-BA44-A0AC-7A5680A4B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98" y="110316"/>
            <a:ext cx="1686446" cy="845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1339-3E76-B04C-8700-1B3819052D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08" y="5801360"/>
            <a:ext cx="426720" cy="426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CA680E-D397-9745-B3E3-F5A38404F2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45" y="6301882"/>
            <a:ext cx="831598" cy="2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899DBB-9B3F-B345-8277-51D7911E38BE}"/>
              </a:ext>
            </a:extLst>
          </p:cNvPr>
          <p:cNvSpPr txBox="1"/>
          <p:nvPr userDrawn="1"/>
        </p:nvSpPr>
        <p:spPr>
          <a:xfrm>
            <a:off x="10405389" y="5898325"/>
            <a:ext cx="12053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@</a:t>
            </a:r>
            <a:r>
              <a:rPr lang="en-GB" sz="14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EnergySysCat</a:t>
            </a:r>
            <a:endParaRPr lang="en-GB" sz="14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9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9D0DA-CC13-4AF6-B2C6-B5A8C050F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SIPCMf02149e299b5837d077076b5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3ECDC201-36A3-4E2D-8B89-7E985C999436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5756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62" r:id="rId2"/>
    <p:sldLayoutId id="2147483863" r:id="rId3"/>
    <p:sldLayoutId id="2147483864" r:id="rId4"/>
    <p:sldLayoutId id="2147483860" r:id="rId5"/>
    <p:sldLayoutId id="2147483865" r:id="rId6"/>
    <p:sldLayoutId id="2147483650" r:id="rId7"/>
    <p:sldLayoutId id="2147483925" r:id="rId8"/>
    <p:sldLayoutId id="2147483930" r:id="rId9"/>
    <p:sldLayoutId id="2147483913" r:id="rId10"/>
    <p:sldLayoutId id="2147483920" r:id="rId11"/>
    <p:sldLayoutId id="2147483667" r:id="rId12"/>
    <p:sldLayoutId id="2147483674" r:id="rId13"/>
    <p:sldLayoutId id="2147483653" r:id="rId14"/>
    <p:sldLayoutId id="2147483657" r:id="rId15"/>
    <p:sldLayoutId id="2147483666" r:id="rId16"/>
    <p:sldLayoutId id="2147483935" r:id="rId17"/>
    <p:sldLayoutId id="21474839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172C36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D2FBF0F-1CFE-4A92-952A-25C0ECE6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SIPCM50a2493ab597fa22c77183c9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FB89948D-EDA5-41C3-968C-722EE9692077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516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692" r:id="rId2"/>
    <p:sldLayoutId id="2147483867" r:id="rId3"/>
    <p:sldLayoutId id="2147483868" r:id="rId4"/>
    <p:sldLayoutId id="2147483871" r:id="rId5"/>
    <p:sldLayoutId id="2147483872" r:id="rId6"/>
    <p:sldLayoutId id="2147483699" r:id="rId7"/>
    <p:sldLayoutId id="2147483926" r:id="rId8"/>
    <p:sldLayoutId id="2147483931" r:id="rId9"/>
    <p:sldLayoutId id="2147483916" r:id="rId10"/>
    <p:sldLayoutId id="2147483921" r:id="rId11"/>
    <p:sldLayoutId id="2147483704" r:id="rId12"/>
    <p:sldLayoutId id="2147483709" r:id="rId13"/>
    <p:sldLayoutId id="2147483712" r:id="rId14"/>
    <p:sldLayoutId id="2147483717" r:id="rId15"/>
    <p:sldLayoutId id="214748372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172C36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B6D511-3920-47CA-9CC7-31B0A3AAE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SIPCMd1794f498767e6cad9ebc992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A076109B-F6C3-4B40-8260-048615C1F6E3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8386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9" r:id="rId2"/>
    <p:sldLayoutId id="2147483878" r:id="rId3"/>
    <p:sldLayoutId id="2147483880" r:id="rId4"/>
    <p:sldLayoutId id="2147483881" r:id="rId5"/>
    <p:sldLayoutId id="2147483882" r:id="rId6"/>
    <p:sldLayoutId id="2147483734" r:id="rId7"/>
    <p:sldLayoutId id="2147483927" r:id="rId8"/>
    <p:sldLayoutId id="2147483932" r:id="rId9"/>
    <p:sldLayoutId id="2147483917" r:id="rId10"/>
    <p:sldLayoutId id="2147483922" r:id="rId11"/>
    <p:sldLayoutId id="2147483739" r:id="rId12"/>
    <p:sldLayoutId id="2147483742" r:id="rId13"/>
    <p:sldLayoutId id="2147483747" r:id="rId14"/>
    <p:sldLayoutId id="2147483750" r:id="rId15"/>
    <p:sldLayoutId id="21474837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172C36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942B018-D928-4D81-B38C-C3C112B0F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SIPCMefdc4c808f860dc5c5f69fd4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C0A66D02-7F95-4B8B-A520-463777DB972F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3000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888" r:id="rId2"/>
    <p:sldLayoutId id="2147483889" r:id="rId3"/>
    <p:sldLayoutId id="2147483887" r:id="rId4"/>
    <p:sldLayoutId id="2147483890" r:id="rId5"/>
    <p:sldLayoutId id="2147483861" r:id="rId6"/>
    <p:sldLayoutId id="2147483769" r:id="rId7"/>
    <p:sldLayoutId id="2147483928" r:id="rId8"/>
    <p:sldLayoutId id="2147483933" r:id="rId9"/>
    <p:sldLayoutId id="2147483918" r:id="rId10"/>
    <p:sldLayoutId id="2147483919" r:id="rId11"/>
    <p:sldLayoutId id="2147483774" r:id="rId12"/>
    <p:sldLayoutId id="2147483778" r:id="rId13"/>
    <p:sldLayoutId id="2147483782" r:id="rId14"/>
    <p:sldLayoutId id="2147483786" r:id="rId15"/>
    <p:sldLayoutId id="214748379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172C36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002711-F14D-435A-B795-E95A187BD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SIPCM31d74adfbe0efb49740f71c1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F5E2D8A6-8F86-4540-BDB3-874A254FFD14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317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797" r:id="rId4"/>
    <p:sldLayoutId id="2147483899" r:id="rId5"/>
    <p:sldLayoutId id="2147483900" r:id="rId6"/>
    <p:sldLayoutId id="2147483804" r:id="rId7"/>
    <p:sldLayoutId id="2147483929" r:id="rId8"/>
    <p:sldLayoutId id="2147483934" r:id="rId9"/>
    <p:sldLayoutId id="2147483923" r:id="rId10"/>
    <p:sldLayoutId id="2147483924" r:id="rId11"/>
    <p:sldLayoutId id="2147483809" r:id="rId12"/>
    <p:sldLayoutId id="2147483810" r:id="rId13"/>
    <p:sldLayoutId id="2147483817" r:id="rId14"/>
    <p:sldLayoutId id="2147483818" r:id="rId15"/>
    <p:sldLayoutId id="2147483825" r:id="rId16"/>
    <p:sldLayoutId id="2147483821" r:id="rId17"/>
    <p:sldLayoutId id="214748382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172C36"/>
          </a:solidFill>
          <a:latin typeface="Segoe UI Semibold" panose="020B0702040204020203" pitchFamily="34" charset="0"/>
          <a:ea typeface="Segoe UI Black" panose="020B0A02040204020203" pitchFamily="34" charset="0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kern="1200">
          <a:solidFill>
            <a:srgbClr val="172C36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B9CC-D6FA-472D-898F-C02E9FD2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3898-16B9-4161-87D8-43B932E5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B6D511-3920-47CA-9CC7-31B0A3AAE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672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492DD4-B1EA-43F5-96E1-886D48B9C0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MSIPCM7660430eb6976e46d0e5f27b" descr="{&quot;HashCode&quot;:-125137164,&quot;Placement&quot;:&quot;Footer&quot;,&quot;Top&quot;:494.9289,&quot;Left&quot;:0.0,&quot;SlideWidth&quot;:960,&quot;SlideHeight&quot;:540}">
            <a:extLst>
              <a:ext uri="{FF2B5EF4-FFF2-40B4-BE49-F238E27FC236}">
                <a16:creationId xmlns:a16="http://schemas.microsoft.com/office/drawing/2014/main" id="{6A9E7B4F-DD92-49BE-82F6-8767874CC786}"/>
              </a:ext>
            </a:extLst>
          </p:cNvPr>
          <p:cNvSpPr txBox="1"/>
          <p:nvPr userDrawn="1"/>
        </p:nvSpPr>
        <p:spPr>
          <a:xfrm>
            <a:off x="0" y="6285597"/>
            <a:ext cx="2504068" cy="57240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
--------------------------------------------------------
This document is marked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777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72C36"/>
          </a:solidFill>
          <a:latin typeface="Arial Bold"/>
          <a:ea typeface="Arial Black" panose="020B0604020202020204" pitchFamily="34" charset="0"/>
          <a:cs typeface="Arial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4B5"/>
        </a:buClr>
        <a:buFont typeface="Arial" panose="020B0604020202020204" pitchFamily="34" charset="0"/>
        <a:buChar char="•"/>
        <a:defRPr sz="1400" b="0" i="0" kern="1200">
          <a:solidFill>
            <a:srgbClr val="172C36"/>
          </a:solidFill>
          <a:latin typeface="Arial Regular"/>
          <a:ea typeface="+mn-ea"/>
          <a:cs typeface="Arial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DE06"/>
        </a:buClr>
        <a:buFont typeface="Arial" panose="020B0604020202020204" pitchFamily="34" charset="0"/>
        <a:buChar char="‒"/>
        <a:defRPr sz="1400" b="0" i="0" kern="1200">
          <a:solidFill>
            <a:srgbClr val="172C36"/>
          </a:solidFill>
          <a:latin typeface="Arial Regular"/>
          <a:ea typeface="+mn-ea"/>
          <a:cs typeface="Arial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7F2D5"/>
        </a:buClr>
        <a:buFont typeface="Courier New" panose="02070309020205020404" pitchFamily="49" charset="0"/>
        <a:buChar char="o"/>
        <a:defRPr sz="1200" b="0" i="0" kern="1200">
          <a:solidFill>
            <a:srgbClr val="172C36"/>
          </a:solidFill>
          <a:latin typeface="Arial Regular"/>
          <a:ea typeface="+mn-ea"/>
          <a:cs typeface="Arial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emf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matthew.lipson@es.catapult.org.uk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A0458-8440-4054-A5A1-E955CC941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100" y="466725"/>
            <a:ext cx="8284087" cy="520700"/>
          </a:xfrm>
        </p:spPr>
        <p:txBody>
          <a:bodyPr/>
          <a:lstStyle/>
          <a:p>
            <a:r>
              <a:rPr lang="en-GB" dirty="0"/>
              <a:t>Experimenting with Heat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E259-9DEA-4562-BD35-9DCAB6DB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Matthew Lipson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099EE-1617-4365-89E6-FE9B4770FB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Head of Consumer Insight</a:t>
            </a:r>
          </a:p>
        </p:txBody>
      </p:sp>
    </p:spTree>
    <p:extLst>
      <p:ext uri="{BB962C8B-B14F-4D97-AF65-F5344CB8AC3E}">
        <p14:creationId xmlns:p14="http://schemas.microsoft.com/office/powerpoint/2010/main" val="28130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/>
          <a:stretch/>
        </p:blipFill>
        <p:spPr>
          <a:xfrm>
            <a:off x="0" y="118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75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Energy services might hold the key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3142" y="2856765"/>
            <a:ext cx="3190724" cy="2554545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I want to warm</a:t>
            </a: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i="1" dirty="0">
                <a:solidFill>
                  <a:schemeClr val="bg1"/>
                </a:solidFill>
              </a:rPr>
              <a:t>the rooms I choose</a:t>
            </a:r>
            <a:r>
              <a:rPr lang="mr-IN" sz="1600" b="1" i="1" dirty="0">
                <a:solidFill>
                  <a:schemeClr val="bg1"/>
                </a:solidFill>
              </a:rPr>
              <a:t>…</a:t>
            </a:r>
            <a:endParaRPr lang="en-GB" sz="1600" b="1" i="1" dirty="0">
              <a:solidFill>
                <a:schemeClr val="bg1"/>
              </a:solidFill>
            </a:endParaRPr>
          </a:p>
          <a:p>
            <a:endParaRPr lang="en-GB" sz="1600" b="1" i="1" dirty="0">
              <a:solidFill>
                <a:schemeClr val="bg1"/>
              </a:solidFill>
            </a:endParaRPr>
          </a:p>
          <a:p>
            <a:r>
              <a:rPr lang="mr-IN" sz="1600" b="1" i="1" dirty="0">
                <a:solidFill>
                  <a:schemeClr val="bg1"/>
                </a:solidFill>
              </a:rPr>
              <a:t>…</a:t>
            </a:r>
            <a:r>
              <a:rPr lang="en-GB" sz="1600" b="1" i="1" dirty="0">
                <a:solidFill>
                  <a:schemeClr val="bg1"/>
                </a:solidFill>
              </a:rPr>
              <a:t>to the temperatures I like</a:t>
            </a:r>
            <a:r>
              <a:rPr lang="mr-IN" sz="1600" b="1" i="1" dirty="0">
                <a:solidFill>
                  <a:schemeClr val="bg1"/>
                </a:solidFill>
              </a:rPr>
              <a:t>…</a:t>
            </a:r>
            <a:endParaRPr lang="en-GB" sz="1600" b="1" i="1" dirty="0">
              <a:solidFill>
                <a:schemeClr val="bg1"/>
              </a:solidFill>
            </a:endParaRPr>
          </a:p>
          <a:p>
            <a:endParaRPr lang="en-GB" sz="1600" b="1" i="1" dirty="0">
              <a:solidFill>
                <a:schemeClr val="bg1"/>
              </a:solidFill>
            </a:endParaRPr>
          </a:p>
          <a:p>
            <a:r>
              <a:rPr lang="mr-IN" sz="1600" b="1" i="1" dirty="0">
                <a:solidFill>
                  <a:schemeClr val="bg1"/>
                </a:solidFill>
              </a:rPr>
              <a:t>…</a:t>
            </a:r>
            <a:r>
              <a:rPr lang="en-GB" sz="1600" b="1" i="1" dirty="0">
                <a:solidFill>
                  <a:schemeClr val="bg1"/>
                </a:solidFill>
              </a:rPr>
              <a:t>when I am home.</a:t>
            </a:r>
          </a:p>
          <a:p>
            <a:endParaRPr lang="en-GB" sz="1600" b="1" i="1" dirty="0">
              <a:solidFill>
                <a:schemeClr val="bg1"/>
              </a:solidFill>
            </a:endParaRPr>
          </a:p>
          <a:p>
            <a:r>
              <a:rPr lang="en-GB" sz="1600" b="1" i="1" dirty="0">
                <a:solidFill>
                  <a:schemeClr val="bg1"/>
                </a:solidFill>
              </a:rPr>
              <a:t>For a fixed monthly price!</a:t>
            </a:r>
            <a:endParaRPr lang="en-GB" sz="1600" i="1" dirty="0">
              <a:solidFill>
                <a:schemeClr val="bg1"/>
              </a:solidFill>
            </a:endParaRPr>
          </a:p>
          <a:p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1" y="2831785"/>
            <a:ext cx="3047999" cy="2554545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chemeClr val="bg1"/>
                </a:solidFill>
              </a:rPr>
              <a:t>Last year I spent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£1,380 on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14,983kWh of gas and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4,125kWh of electricity.  </a:t>
            </a:r>
          </a:p>
          <a:p>
            <a:endParaRPr lang="en-GB" sz="1600" b="1" i="1" dirty="0">
              <a:solidFill>
                <a:schemeClr val="bg1"/>
              </a:solidFill>
            </a:endParaRPr>
          </a:p>
          <a:p>
            <a:r>
              <a:rPr lang="en-GB" sz="1600" b="1" i="1" dirty="0">
                <a:solidFill>
                  <a:schemeClr val="bg1"/>
                </a:solidFill>
              </a:rPr>
              <a:t>Next year, I’ve no idea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How much fuel I need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What it will cost, or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bg1"/>
                </a:solidFill>
              </a:rPr>
              <a:t>What experience I will get.</a:t>
            </a:r>
          </a:p>
          <a:p>
            <a:endParaRPr lang="en-GB" sz="1600" b="1" i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0A1C66-9EE7-442F-AA3C-C24E415DFC51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/>
                </a:solidFill>
                <a:cs typeface="Arial"/>
              </a:rPr>
              <a:t>© 2018 Energy Systems Catapult</a:t>
            </a:r>
            <a:endParaRPr lang="en-US" sz="933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21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020" b="61342"/>
          <a:stretch/>
        </p:blipFill>
        <p:spPr>
          <a:xfrm>
            <a:off x="-8174" y="298"/>
            <a:ext cx="12200175" cy="6882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809"/>
          <a:stretch/>
        </p:blipFill>
        <p:spPr>
          <a:xfrm>
            <a:off x="3512442" y="0"/>
            <a:ext cx="86795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12"/>
            <a:ext cx="8414483" cy="95732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Services could be decarbonised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222" y="1533124"/>
            <a:ext cx="7663543" cy="957328"/>
          </a:xfrm>
          <a:prstGeom prst="rect">
            <a:avLst/>
          </a:prstGeom>
          <a:effectLst/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56" t="36374" r="30076" b="19932"/>
          <a:stretch/>
        </p:blipFill>
        <p:spPr>
          <a:xfrm>
            <a:off x="415637" y="2498747"/>
            <a:ext cx="4946073" cy="29965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40406" y="4112525"/>
            <a:ext cx="2674961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58" t="33711" r="10178" b="47086"/>
          <a:stretch/>
        </p:blipFill>
        <p:spPr>
          <a:xfrm>
            <a:off x="5386937" y="2680081"/>
            <a:ext cx="1409951" cy="1316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67" t="37578" r="11845" b="60468"/>
          <a:stretch/>
        </p:blipFill>
        <p:spPr>
          <a:xfrm>
            <a:off x="5365144" y="3662220"/>
            <a:ext cx="205840" cy="2498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A7E044-44D1-4DFB-968F-3A2515D66359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/>
                </a:solidFill>
                <a:cs typeface="Arial"/>
              </a:rPr>
              <a:t>© 2018 Energy Systems Catapult</a:t>
            </a:r>
            <a:endParaRPr lang="en-US" sz="933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28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975" y="431529"/>
            <a:ext cx="7958667" cy="95732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Services could make interests compatible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7145" y="2634866"/>
            <a:ext cx="1693679" cy="666977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Policy makers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5467" y="6055109"/>
            <a:ext cx="1693679" cy="666977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Consumers</a:t>
            </a:r>
          </a:p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Citizens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6406" y="2743519"/>
            <a:ext cx="1659468" cy="379656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Businesses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95471-9483-4425-9F72-99D555E5A39D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/>
                </a:solidFill>
                <a:cs typeface="Arial"/>
              </a:rPr>
              <a:t>© 2018 Energy Systems Catapult</a:t>
            </a:r>
            <a:endParaRPr lang="en-US" sz="933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284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DC7B-BC58-47CF-BC8E-177A7630E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Part 2: What have we focused on?</a:t>
            </a:r>
          </a:p>
        </p:txBody>
      </p:sp>
    </p:spTree>
    <p:extLst>
      <p:ext uri="{BB962C8B-B14F-4D97-AF65-F5344CB8AC3E}">
        <p14:creationId xmlns:p14="http://schemas.microsoft.com/office/powerpoint/2010/main" val="266690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8" b="5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598" y="44255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Problem: different expectations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387" y="2104353"/>
            <a:ext cx="1116984" cy="1116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877" y="1910393"/>
            <a:ext cx="1682249" cy="16822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2131DF-7748-4E6B-9FA7-BD475488A71C}"/>
              </a:ext>
            </a:extLst>
          </p:cNvPr>
          <p:cNvSpPr/>
          <p:nvPr/>
        </p:nvSpPr>
        <p:spPr>
          <a:xfrm>
            <a:off x="9841208" y="6483497"/>
            <a:ext cx="2039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cs typeface="Arial"/>
              </a:rPr>
              <a:t>© 2017 Energy Systems Catapult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2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155E2-89B4-4E58-8FCA-5747A086D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9422CA-79FC-4296-BAF2-CA259A488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3729" y="458342"/>
            <a:ext cx="8401050" cy="558800"/>
          </a:xfrm>
        </p:spPr>
        <p:txBody>
          <a:bodyPr>
            <a:normAutofit/>
          </a:bodyPr>
          <a:lstStyle/>
          <a:p>
            <a:r>
              <a:rPr lang="en-GB" sz="3200" dirty="0"/>
              <a:t>Solution: use a new language to buy a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7F630-C734-4B17-9D23-AB4843D84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84746-F8D4-4C31-B5E2-3039A1D5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6"/>
          <a:stretch/>
        </p:blipFill>
        <p:spPr>
          <a:xfrm>
            <a:off x="4903059" y="1618307"/>
            <a:ext cx="2361156" cy="4709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0B3CC-8754-43D8-8ED5-ADEF0A141FEA}"/>
              </a:ext>
            </a:extLst>
          </p:cNvPr>
          <p:cNvSpPr txBox="1"/>
          <p:nvPr/>
        </p:nvSpPr>
        <p:spPr>
          <a:xfrm>
            <a:off x="8233457" y="4502339"/>
            <a:ext cx="248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Extras: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The price for warming rooms outside the schedule.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B72EAF-E22E-4BC5-BB19-84BDAE4CC70A}"/>
              </a:ext>
            </a:extLst>
          </p:cNvPr>
          <p:cNvCxnSpPr/>
          <p:nvPr/>
        </p:nvCxnSpPr>
        <p:spPr>
          <a:xfrm>
            <a:off x="3310675" y="3660377"/>
            <a:ext cx="1839895" cy="97663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693805-511A-40F5-88F0-09D12DF61232}"/>
              </a:ext>
            </a:extLst>
          </p:cNvPr>
          <p:cNvCxnSpPr/>
          <p:nvPr/>
        </p:nvCxnSpPr>
        <p:spPr>
          <a:xfrm flipH="1">
            <a:off x="6962806" y="3315421"/>
            <a:ext cx="1016437" cy="183935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DC832-4289-4B79-9C8B-E43EAB7AD729}"/>
              </a:ext>
            </a:extLst>
          </p:cNvPr>
          <p:cNvCxnSpPr/>
          <p:nvPr/>
        </p:nvCxnSpPr>
        <p:spPr>
          <a:xfrm flipH="1">
            <a:off x="6962806" y="4917838"/>
            <a:ext cx="1270651" cy="6339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D9F84D-D772-441A-A65D-B0C5EB290C84}"/>
              </a:ext>
            </a:extLst>
          </p:cNvPr>
          <p:cNvCxnSpPr/>
          <p:nvPr/>
        </p:nvCxnSpPr>
        <p:spPr>
          <a:xfrm flipV="1">
            <a:off x="3568889" y="4945082"/>
            <a:ext cx="1441864" cy="5191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F3038D-B7F1-4767-B9FD-59520C89AADC}"/>
              </a:ext>
            </a:extLst>
          </p:cNvPr>
          <p:cNvCxnSpPr/>
          <p:nvPr/>
        </p:nvCxnSpPr>
        <p:spPr>
          <a:xfrm>
            <a:off x="4227324" y="1948905"/>
            <a:ext cx="783429" cy="39157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55D4A4-CD75-4B2E-BA92-F748C0872701}"/>
              </a:ext>
            </a:extLst>
          </p:cNvPr>
          <p:cNvSpPr txBox="1"/>
          <p:nvPr/>
        </p:nvSpPr>
        <p:spPr>
          <a:xfrm>
            <a:off x="7855855" y="2547552"/>
            <a:ext cx="248335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Pence per warm hour: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The price for each warm hour in the plan (a home heating “mpg”).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149A0-4B9A-4495-B28E-0D433E28A94D}"/>
              </a:ext>
            </a:extLst>
          </p:cNvPr>
          <p:cNvSpPr txBox="1"/>
          <p:nvPr/>
        </p:nvSpPr>
        <p:spPr>
          <a:xfrm>
            <a:off x="1085268" y="3222635"/>
            <a:ext cx="248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Warm hours: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How many hours any room is warm (0-24 per day).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BEC46-62F7-4DA2-A924-728966964EEF}"/>
              </a:ext>
            </a:extLst>
          </p:cNvPr>
          <p:cNvSpPr txBox="1"/>
          <p:nvPr/>
        </p:nvSpPr>
        <p:spPr>
          <a:xfrm>
            <a:off x="1351108" y="5154776"/>
            <a:ext cx="248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Schedule: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The temperature of each room at different times.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500E3-11E9-4A0E-8789-F68D98AE4936}"/>
              </a:ext>
            </a:extLst>
          </p:cNvPr>
          <p:cNvSpPr txBox="1"/>
          <p:nvPr/>
        </p:nvSpPr>
        <p:spPr>
          <a:xfrm>
            <a:off x="1691028" y="1528185"/>
            <a:ext cx="248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Heat plan: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Fixed price for service level the customer wants. </a:t>
            </a:r>
          </a:p>
        </p:txBody>
      </p:sp>
    </p:spTree>
    <p:extLst>
      <p:ext uri="{BB962C8B-B14F-4D97-AF65-F5344CB8AC3E}">
        <p14:creationId xmlns:p14="http://schemas.microsoft.com/office/powerpoint/2010/main" val="32003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60" b="331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42" y="48823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Problem: limited foresight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7602" y="2822007"/>
            <a:ext cx="2283229" cy="1117935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33" b="1" i="1" dirty="0">
                <a:solidFill>
                  <a:schemeClr val="bg1"/>
                </a:solidFill>
              </a:rPr>
              <a:t>1. ”I want</a:t>
            </a:r>
            <a:r>
              <a:rPr lang="mr-IN" sz="1333" b="1" i="1" dirty="0">
                <a:solidFill>
                  <a:schemeClr val="bg1"/>
                </a:solidFill>
              </a:rPr>
              <a:t>…</a:t>
            </a:r>
            <a:endParaRPr lang="en-GB" sz="1333" b="1" i="1" dirty="0">
              <a:solidFill>
                <a:schemeClr val="bg1"/>
              </a:solidFill>
            </a:endParaRPr>
          </a:p>
          <a:p>
            <a:endParaRPr lang="en-GB" sz="1333" b="1" i="1" dirty="0">
              <a:solidFill>
                <a:schemeClr val="bg1"/>
              </a:solidFill>
            </a:endParaRPr>
          </a:p>
          <a:p>
            <a:r>
              <a:rPr lang="en-GB" sz="1333" b="1" i="1" dirty="0">
                <a:solidFill>
                  <a:schemeClr val="bg1"/>
                </a:solidFill>
              </a:rPr>
              <a:t>- few hours</a:t>
            </a:r>
          </a:p>
          <a:p>
            <a:r>
              <a:rPr lang="en-GB" sz="1333" b="1" i="1" dirty="0">
                <a:solidFill>
                  <a:schemeClr val="bg1"/>
                </a:solidFill>
              </a:rPr>
              <a:t>- medium temperatures</a:t>
            </a:r>
          </a:p>
          <a:p>
            <a:r>
              <a:rPr lang="en-GB" sz="1333" b="1" i="1" dirty="0">
                <a:solidFill>
                  <a:schemeClr val="bg1"/>
                </a:solidFill>
              </a:rPr>
              <a:t>- some rooms”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3184" y="1704615"/>
            <a:ext cx="2292779" cy="1323054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33" b="1" i="1" dirty="0">
                <a:solidFill>
                  <a:schemeClr val="bg1"/>
                </a:solidFill>
              </a:rPr>
              <a:t>2. [But I do]</a:t>
            </a:r>
          </a:p>
          <a:p>
            <a:endParaRPr lang="en-GB" sz="1333" b="1" i="1" dirty="0">
              <a:solidFill>
                <a:schemeClr val="bg1"/>
              </a:solidFill>
            </a:endParaRPr>
          </a:p>
          <a:p>
            <a:r>
              <a:rPr lang="en-GB" sz="1333" b="1" i="1" dirty="0">
                <a:solidFill>
                  <a:schemeClr val="bg1"/>
                </a:solidFill>
              </a:rPr>
              <a:t>- more hours</a:t>
            </a:r>
          </a:p>
          <a:p>
            <a:r>
              <a:rPr lang="en-GB" sz="1333" b="1" i="1" dirty="0">
                <a:solidFill>
                  <a:schemeClr val="bg1"/>
                </a:solidFill>
              </a:rPr>
              <a:t>- maximum temperatures</a:t>
            </a:r>
          </a:p>
          <a:p>
            <a:r>
              <a:rPr lang="en-GB" sz="1333" b="1" i="1" dirty="0">
                <a:solidFill>
                  <a:schemeClr val="bg1"/>
                </a:solidFill>
              </a:rPr>
              <a:t>- all rooms</a:t>
            </a:r>
          </a:p>
          <a:p>
            <a:r>
              <a:rPr lang="en-GB" sz="1333" b="1" i="1" dirty="0">
                <a:solidFill>
                  <a:schemeClr val="bg1"/>
                </a:solidFill>
              </a:rPr>
              <a:t>- with open windows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1720" y="2998112"/>
            <a:ext cx="2521288" cy="830997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chemeClr val="bg1"/>
                </a:solidFill>
              </a:rPr>
              <a:t>3. “I’m so annoyed with my supplier, they are a nightmare”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00886" y="4729936"/>
            <a:ext cx="2283229" cy="502573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33" b="1" i="1" dirty="0">
                <a:solidFill>
                  <a:schemeClr val="bg1"/>
                </a:solidFill>
              </a:rPr>
              <a:t>4. “But you never knew what you needed</a:t>
            </a:r>
            <a:r>
              <a:rPr lang="mr-IN" sz="1333" b="1" i="1" dirty="0">
                <a:solidFill>
                  <a:schemeClr val="bg1"/>
                </a:solidFill>
              </a:rPr>
              <a:t>…</a:t>
            </a:r>
            <a:r>
              <a:rPr lang="en-GB" sz="1333" b="1" i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95D1B-A99C-4F2C-AC0A-BD4C9D610B93}"/>
              </a:ext>
            </a:extLst>
          </p:cNvPr>
          <p:cNvSpPr/>
          <p:nvPr/>
        </p:nvSpPr>
        <p:spPr>
          <a:xfrm>
            <a:off x="9841208" y="6483497"/>
            <a:ext cx="2039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cs typeface="Arial"/>
              </a:rPr>
              <a:t>© 2017 Energy Systems Catapult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1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DAEEF4-E826-45C3-8B6A-CE870903E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90" t="12444" r="35445" b="8544"/>
          <a:stretch/>
        </p:blipFill>
        <p:spPr>
          <a:xfrm>
            <a:off x="6109951" y="1940825"/>
            <a:ext cx="2276753" cy="389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0F0DB5-AEBF-4839-ADF9-1A55DCFDB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81" t="12444" r="35437" b="8609"/>
          <a:stretch/>
        </p:blipFill>
        <p:spPr>
          <a:xfrm>
            <a:off x="8467854" y="1940825"/>
            <a:ext cx="2280117" cy="389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4B617-6E19-470F-BEF9-4860F8B70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Designed to understand, shape and bound expectations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0F59AE-6A5C-42B4-BB51-53F9682AF4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909" y="462819"/>
            <a:ext cx="9225460" cy="558800"/>
          </a:xfrm>
        </p:spPr>
        <p:txBody>
          <a:bodyPr>
            <a:noAutofit/>
          </a:bodyPr>
          <a:lstStyle/>
          <a:p>
            <a:r>
              <a:rPr lang="en-GB" sz="3200" dirty="0"/>
              <a:t>Solution: learn the language through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8BA54-AB13-4906-A7AD-A8F5D9B959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1B073-DAFA-4A94-960C-E7791B135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66" t="21111" r="39062" b="22222"/>
          <a:stretch/>
        </p:blipFill>
        <p:spPr>
          <a:xfrm>
            <a:off x="3056340" y="1945838"/>
            <a:ext cx="2276475" cy="388620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10CDDD-7CD1-407D-A720-808D1EE82F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66" t="21242" r="39062" b="22083"/>
          <a:stretch/>
        </p:blipFill>
        <p:spPr>
          <a:xfrm>
            <a:off x="669862" y="1945334"/>
            <a:ext cx="2276475" cy="388670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E32DA8-52FE-42C4-AA5E-04645B7825A4}"/>
              </a:ext>
            </a:extLst>
          </p:cNvPr>
          <p:cNvCxnSpPr>
            <a:cxnSpLocks/>
          </p:cNvCxnSpPr>
          <p:nvPr/>
        </p:nvCxnSpPr>
        <p:spPr>
          <a:xfrm flipH="1">
            <a:off x="9885521" y="4646090"/>
            <a:ext cx="1144665" cy="53325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45EE56-E377-4416-8CE2-8E02D8962370}"/>
              </a:ext>
            </a:extLst>
          </p:cNvPr>
          <p:cNvSpPr txBox="1"/>
          <p:nvPr/>
        </p:nvSpPr>
        <p:spPr>
          <a:xfrm>
            <a:off x="10844887" y="4416389"/>
            <a:ext cx="129111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09570"/>
            <a:r>
              <a:rPr lang="en-GB" sz="1200" b="1" dirty="0">
                <a:solidFill>
                  <a:prstClr val="black"/>
                </a:solidFill>
                <a:latin typeface="Arial"/>
              </a:rPr>
              <a:t>Time to warm</a:t>
            </a: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37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AE9FD-B266-490D-BED1-AFEA0BD2B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852" y="451798"/>
            <a:ext cx="8401050" cy="558800"/>
          </a:xfrm>
        </p:spPr>
        <p:txBody>
          <a:bodyPr>
            <a:normAutofit/>
          </a:bodyPr>
          <a:lstStyle/>
          <a:p>
            <a:r>
              <a:rPr lang="en-GB" dirty="0"/>
              <a:t>Problem: lots of questions for service providers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6489" y="6505554"/>
            <a:ext cx="8438444" cy="23589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2017 Energy Technologies Institute LLP</a:t>
            </a:r>
            <a:endParaRPr lang="en-GB" sz="933" dirty="0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5271B4-30D7-4E8C-885E-3DB05E71651D}"/>
              </a:ext>
            </a:extLst>
          </p:cNvPr>
          <p:cNvGrpSpPr/>
          <p:nvPr/>
        </p:nvGrpSpPr>
        <p:grpSpPr>
          <a:xfrm>
            <a:off x="665018" y="1571025"/>
            <a:ext cx="9856519" cy="4829936"/>
            <a:chOff x="1068779" y="1343108"/>
            <a:chExt cx="9856519" cy="4829936"/>
          </a:xfrm>
        </p:grpSpPr>
        <p:pic>
          <p:nvPicPr>
            <p:cNvPr id="4" name="Picture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59"/>
            <a:stretch/>
          </p:blipFill>
          <p:spPr bwMode="auto">
            <a:xfrm>
              <a:off x="1068779" y="2802576"/>
              <a:ext cx="9651120" cy="33704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275666-3892-478A-88A4-2EDD061CF935}"/>
                </a:ext>
              </a:extLst>
            </p:cNvPr>
            <p:cNvSpPr txBox="1"/>
            <p:nvPr/>
          </p:nvSpPr>
          <p:spPr>
            <a:xfrm>
              <a:off x="1595521" y="1343108"/>
              <a:ext cx="3889436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How should I price my service?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0F8E8A-D751-4FA3-BEEF-927069F98DEE}"/>
                </a:ext>
              </a:extLst>
            </p:cNvPr>
            <p:cNvSpPr txBox="1"/>
            <p:nvPr/>
          </p:nvSpPr>
          <p:spPr>
            <a:xfrm>
              <a:off x="6618246" y="1352589"/>
              <a:ext cx="3889436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What do customers expect?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D24393-4564-4B6B-8227-48B056750C41}"/>
                </a:ext>
              </a:extLst>
            </p:cNvPr>
            <p:cNvSpPr txBox="1"/>
            <p:nvPr/>
          </p:nvSpPr>
          <p:spPr>
            <a:xfrm>
              <a:off x="1191761" y="1795567"/>
              <a:ext cx="28220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</a:rPr>
                <a:t>What might it cost to deliver?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166445-C4CE-4643-8411-5467ECFF6AA5}"/>
                </a:ext>
              </a:extLst>
            </p:cNvPr>
            <p:cNvSpPr txBox="1"/>
            <p:nvPr/>
          </p:nvSpPr>
          <p:spPr>
            <a:xfrm>
              <a:off x="1798392" y="2158854"/>
              <a:ext cx="40205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How low should I price it to attract customers?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771C44-6681-41FA-9D86-552F47DB85BF}"/>
                </a:ext>
              </a:extLst>
            </p:cNvPr>
            <p:cNvSpPr txBox="1"/>
            <p:nvPr/>
          </p:nvSpPr>
          <p:spPr>
            <a:xfrm>
              <a:off x="6618245" y="1872511"/>
              <a:ext cx="43070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7030A0"/>
                  </a:solidFill>
                </a:rPr>
                <a:t>How can I shape expectations so they are realistic?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A2F307-B0E7-4A02-BDB9-6AA739C9430C}"/>
                </a:ext>
              </a:extLst>
            </p:cNvPr>
            <p:cNvSpPr txBox="1"/>
            <p:nvPr/>
          </p:nvSpPr>
          <p:spPr>
            <a:xfrm>
              <a:off x="7042796" y="2284496"/>
              <a:ext cx="38322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7030A0"/>
                  </a:solidFill>
                </a:rPr>
                <a:t>How can I explain what is excluded?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08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D5DD4-86AE-4DE2-A0D5-4C907C6C9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704996"/>
            <a:ext cx="3938292" cy="4259585"/>
          </a:xfrm>
        </p:spPr>
        <p:txBody>
          <a:bodyPr>
            <a:normAutofit/>
          </a:bodyPr>
          <a:lstStyle/>
          <a:p>
            <a:r>
              <a:rPr lang="en-GB" sz="1600" dirty="0"/>
              <a:t>Designed around how people use heat</a:t>
            </a:r>
          </a:p>
          <a:p>
            <a:r>
              <a:rPr lang="en-GB" sz="1600" dirty="0"/>
              <a:t>Priced on expected cost in their home</a:t>
            </a:r>
          </a:p>
          <a:p>
            <a:r>
              <a:rPr lang="en-GB" sz="1600" dirty="0"/>
              <a:t>Pay no more than the cost of their plan</a:t>
            </a:r>
          </a:p>
          <a:p>
            <a:r>
              <a:rPr lang="en-GB" sz="1600" dirty="0"/>
              <a:t>Call to learn how they pick a plan</a:t>
            </a:r>
          </a:p>
          <a:p>
            <a:r>
              <a:rPr lang="en-GB" sz="1600" dirty="0"/>
              <a:t>Policy to discover what is fair</a:t>
            </a:r>
          </a:p>
          <a:p>
            <a:r>
              <a:rPr lang="en-GB" sz="1600" dirty="0"/>
              <a:t>Monitoring uptake to estimate ‘profit’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C42BD-B265-4E75-B2F9-3F44DB2BDB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438150"/>
            <a:ext cx="8401050" cy="55880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Solution: Test and learn by offering 100 tailored heat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90444-6CA3-46C7-B624-270B74C44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6D01B-34A4-4CE9-9CDB-B6E4DF0D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385" y="1704997"/>
            <a:ext cx="2231721" cy="4212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0A889-0C6F-4535-8480-7C0570CA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05" y="1704997"/>
            <a:ext cx="2231721" cy="4212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F1496-A2F2-4696-B83A-49FCC7D1A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677" y="1695181"/>
            <a:ext cx="2230399" cy="42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6CE1D-6EA9-499C-95D9-A695DA64C3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76720" y="6492875"/>
            <a:ext cx="2743200" cy="365125"/>
          </a:xfrm>
        </p:spPr>
        <p:txBody>
          <a:bodyPr/>
          <a:lstStyle/>
          <a:p>
            <a:fld id="{B8492DD4-B1EA-43F5-96E1-886D48B9C02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F63BB-5DFF-46BC-8F2E-EC3EDC4B48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315809"/>
            <a:ext cx="8846016" cy="484985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000" dirty="0"/>
              <a:t>How can energy services deliver low carbon heat?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000" dirty="0"/>
              <a:t>What have we focused on and why?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000" dirty="0"/>
              <a:t>What have we found?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000" dirty="0"/>
              <a:t>Where next?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F1A1-ECB3-4013-8678-DA4493E8E0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49848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DC7B-BC58-47CF-BC8E-177A7630E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Part 3: What have we found?</a:t>
            </a:r>
            <a:br>
              <a:rPr lang="en-GB" dirty="0"/>
            </a:br>
            <a:r>
              <a:rPr lang="en-GB" dirty="0"/>
              <a:t>	   </a:t>
            </a:r>
            <a:r>
              <a:rPr lang="en-GB" sz="2400" dirty="0"/>
              <a:t>(Caution: early findings)</a:t>
            </a:r>
          </a:p>
        </p:txBody>
      </p:sp>
    </p:spTree>
    <p:extLst>
      <p:ext uri="{BB962C8B-B14F-4D97-AF65-F5344CB8AC3E}">
        <p14:creationId xmlns:p14="http://schemas.microsoft.com/office/powerpoint/2010/main" val="288671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7C1BF0-152A-4F03-90C2-BC2283DAD0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283911"/>
            <a:ext cx="10593030" cy="5104040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People value different levels of service: temperatures, hours, flexibility (e.g. six thermal preferences)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sz="1100" dirty="0"/>
          </a:p>
          <a:p>
            <a:pPr lvl="0"/>
            <a:r>
              <a:rPr lang="en-GB" sz="1800" dirty="0"/>
              <a:t>The cost to serve is also shaped by the weather, the building and when it is being kept warm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B2729-7C83-4D31-9CC8-F62E4174EF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Different factors drive value and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40821-CB8A-4A43-8170-6854B2DDD4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E6E4D466-074F-4ACC-85AA-6C4396499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r="20161"/>
          <a:stretch/>
        </p:blipFill>
        <p:spPr bwMode="auto">
          <a:xfrm>
            <a:off x="5705292" y="3611968"/>
            <a:ext cx="2167126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DC688CE-43BE-4CBB-8B28-0A8E3EDC6C68}"/>
              </a:ext>
            </a:extLst>
          </p:cNvPr>
          <p:cNvGrpSpPr/>
          <p:nvPr/>
        </p:nvGrpSpPr>
        <p:grpSpPr>
          <a:xfrm>
            <a:off x="571500" y="1543067"/>
            <a:ext cx="6353282" cy="1387233"/>
            <a:chOff x="571500" y="1543067"/>
            <a:chExt cx="6353282" cy="13872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504C21-BA7B-40BC-958B-5AC9456A4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44"/>
            <a:stretch/>
          </p:blipFill>
          <p:spPr>
            <a:xfrm>
              <a:off x="571500" y="1543067"/>
              <a:ext cx="6353282" cy="138723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8C4422-8601-4746-B873-3DEFBBE21B38}"/>
                </a:ext>
              </a:extLst>
            </p:cNvPr>
            <p:cNvGrpSpPr/>
            <p:nvPr/>
          </p:nvGrpSpPr>
          <p:grpSpPr>
            <a:xfrm>
              <a:off x="5391108" y="1820721"/>
              <a:ext cx="568318" cy="709154"/>
              <a:chOff x="5391108" y="1820721"/>
              <a:chExt cx="568318" cy="70915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9BAF4B4-6968-46D2-9386-4E0989010F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937" t="11943" r="15444" b="82749"/>
              <a:stretch/>
            </p:blipFill>
            <p:spPr>
              <a:xfrm>
                <a:off x="5411788" y="2396638"/>
                <a:ext cx="547638" cy="13323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7B05A1-5B2A-41F4-AADB-D722352D95C2}"/>
                  </a:ext>
                </a:extLst>
              </p:cNvPr>
              <p:cNvSpPr/>
              <p:nvPr/>
            </p:nvSpPr>
            <p:spPr>
              <a:xfrm>
                <a:off x="5391108" y="1820721"/>
                <a:ext cx="568318" cy="1996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027" name="Picture 4" descr="image010">
            <a:extLst>
              <a:ext uri="{FF2B5EF4-FFF2-40B4-BE49-F238E27FC236}">
                <a16:creationId xmlns:a16="http://schemas.microsoft.com/office/drawing/2014/main" id="{D7E645BC-0898-4BEC-BA8A-78B766B62C2E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1338" r="22828" b="2593"/>
          <a:stretch/>
        </p:blipFill>
        <p:spPr bwMode="auto">
          <a:xfrm>
            <a:off x="3217741" y="3626144"/>
            <a:ext cx="2139952" cy="243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09">
            <a:extLst>
              <a:ext uri="{FF2B5EF4-FFF2-40B4-BE49-F238E27FC236}">
                <a16:creationId xmlns:a16="http://schemas.microsoft.com/office/drawing/2014/main" id="{4D609D2F-DE0A-477D-BA22-65B3195296E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6" y="3635374"/>
            <a:ext cx="2160000" cy="24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" descr="cid:image001.png@01D44530.9BA1B580">
            <a:extLst>
              <a:ext uri="{FF2B5EF4-FFF2-40B4-BE49-F238E27FC236}">
                <a16:creationId xmlns:a16="http://schemas.microsoft.com/office/drawing/2014/main" id="{5341CBAC-A12C-4444-BDBF-E46FFDEA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85" y="3559873"/>
            <a:ext cx="2224594" cy="253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72FF9-9344-452F-A18E-DB205CC1E021}"/>
              </a:ext>
            </a:extLst>
          </p:cNvPr>
          <p:cNvSpPr txBox="1"/>
          <p:nvPr/>
        </p:nvSpPr>
        <p:spPr>
          <a:xfrm>
            <a:off x="868420" y="5966190"/>
            <a:ext cx="18065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0            20           40            60</a:t>
            </a:r>
          </a:p>
          <a:p>
            <a:pPr algn="ctr"/>
            <a:r>
              <a:rPr lang="en-GB" sz="1100" dirty="0"/>
              <a:t>Cost of heat (pence/hour)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E4E9B-1D66-4525-B15F-1857CD0F6ED3}"/>
              </a:ext>
            </a:extLst>
          </p:cNvPr>
          <p:cNvSpPr txBox="1"/>
          <p:nvPr/>
        </p:nvSpPr>
        <p:spPr>
          <a:xfrm rot="16200000">
            <a:off x="-476836" y="4574849"/>
            <a:ext cx="23258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Probability</a:t>
            </a:r>
          </a:p>
          <a:p>
            <a:r>
              <a:rPr lang="en-GB" sz="900" dirty="0"/>
              <a:t>0            0.01        0.02          0.03        0.04</a:t>
            </a:r>
            <a:endParaRPr lang="en-GB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C2020F-2433-48EB-B54B-6EF8054FF275}"/>
              </a:ext>
            </a:extLst>
          </p:cNvPr>
          <p:cNvSpPr/>
          <p:nvPr/>
        </p:nvSpPr>
        <p:spPr>
          <a:xfrm>
            <a:off x="4350593" y="3839655"/>
            <a:ext cx="122471" cy="122471"/>
          </a:xfrm>
          <a:prstGeom prst="rect">
            <a:avLst/>
          </a:prstGeom>
          <a:solidFill>
            <a:srgbClr val="F26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6D99B-6DA0-4CAD-9315-417E3436B373}"/>
              </a:ext>
            </a:extLst>
          </p:cNvPr>
          <p:cNvSpPr/>
          <p:nvPr/>
        </p:nvSpPr>
        <p:spPr>
          <a:xfrm>
            <a:off x="4350593" y="3992055"/>
            <a:ext cx="122471" cy="122471"/>
          </a:xfrm>
          <a:prstGeom prst="rect">
            <a:avLst/>
          </a:prstGeom>
          <a:solidFill>
            <a:srgbClr val="76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FAE06F-78BA-4B41-9674-B22FF5B0B21B}"/>
              </a:ext>
            </a:extLst>
          </p:cNvPr>
          <p:cNvSpPr/>
          <p:nvPr/>
        </p:nvSpPr>
        <p:spPr>
          <a:xfrm>
            <a:off x="4350593" y="4144455"/>
            <a:ext cx="122471" cy="122471"/>
          </a:xfrm>
          <a:prstGeom prst="rect">
            <a:avLst/>
          </a:prstGeom>
          <a:solidFill>
            <a:srgbClr val="BC3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384EF-ED1B-418F-B936-8B79BD13261E}"/>
              </a:ext>
            </a:extLst>
          </p:cNvPr>
          <p:cNvSpPr txBox="1"/>
          <p:nvPr/>
        </p:nvSpPr>
        <p:spPr>
          <a:xfrm>
            <a:off x="4425372" y="3778110"/>
            <a:ext cx="784582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900" dirty="0"/>
              <a:t>Warm days</a:t>
            </a:r>
          </a:p>
          <a:p>
            <a:pPr>
              <a:lnSpc>
                <a:spcPts val="1200"/>
              </a:lnSpc>
            </a:pPr>
            <a:r>
              <a:rPr lang="en-GB" sz="900" dirty="0"/>
              <a:t>Cold days</a:t>
            </a:r>
          </a:p>
          <a:p>
            <a:pPr>
              <a:lnSpc>
                <a:spcPts val="1200"/>
              </a:lnSpc>
            </a:pPr>
            <a:r>
              <a:rPr lang="en-GB" sz="900" dirty="0"/>
              <a:t>Overlap</a:t>
            </a:r>
            <a:endParaRPr lang="en-GB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962CB-79D9-4B09-A640-ADC4E5345C65}"/>
              </a:ext>
            </a:extLst>
          </p:cNvPr>
          <p:cNvSpPr txBox="1"/>
          <p:nvPr/>
        </p:nvSpPr>
        <p:spPr>
          <a:xfrm rot="16200000">
            <a:off x="1986654" y="4593639"/>
            <a:ext cx="23024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Probability</a:t>
            </a:r>
          </a:p>
          <a:p>
            <a:r>
              <a:rPr lang="en-GB" sz="900" dirty="0"/>
              <a:t>0       0.01       0.02     0.03      0.04      0.05</a:t>
            </a:r>
            <a:endParaRPr lang="en-GB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BB365C-345C-4562-B3D5-6E1FC6BD2F5A}"/>
              </a:ext>
            </a:extLst>
          </p:cNvPr>
          <p:cNvSpPr txBox="1"/>
          <p:nvPr/>
        </p:nvSpPr>
        <p:spPr>
          <a:xfrm>
            <a:off x="3324420" y="5966190"/>
            <a:ext cx="20190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0            20           40            60</a:t>
            </a:r>
          </a:p>
          <a:p>
            <a:pPr algn="ctr"/>
            <a:r>
              <a:rPr lang="en-GB" sz="1100" dirty="0"/>
              <a:t>Cost of heat (pence/hour)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42EF9-DCBC-4113-B6CA-3FC6BEFC9D99}"/>
              </a:ext>
            </a:extLst>
          </p:cNvPr>
          <p:cNvSpPr/>
          <p:nvPr/>
        </p:nvSpPr>
        <p:spPr>
          <a:xfrm>
            <a:off x="7063011" y="3844711"/>
            <a:ext cx="122471" cy="122471"/>
          </a:xfrm>
          <a:prstGeom prst="rect">
            <a:avLst/>
          </a:prstGeom>
          <a:solidFill>
            <a:srgbClr val="F3A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4A80C0-987A-4EEB-9363-B2CC31E6DE33}"/>
              </a:ext>
            </a:extLst>
          </p:cNvPr>
          <p:cNvSpPr/>
          <p:nvPr/>
        </p:nvSpPr>
        <p:spPr>
          <a:xfrm>
            <a:off x="7063011" y="3997111"/>
            <a:ext cx="122471" cy="122471"/>
          </a:xfrm>
          <a:prstGeom prst="rect">
            <a:avLst/>
          </a:prstGeom>
          <a:solidFill>
            <a:srgbClr val="C3C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20467F-8BD4-4DE4-BEE7-41D47A58CA7C}"/>
              </a:ext>
            </a:extLst>
          </p:cNvPr>
          <p:cNvSpPr/>
          <p:nvPr/>
        </p:nvSpPr>
        <p:spPr>
          <a:xfrm>
            <a:off x="7064514" y="4149512"/>
            <a:ext cx="122400" cy="122400"/>
          </a:xfrm>
          <a:prstGeom prst="rect">
            <a:avLst/>
          </a:prstGeom>
          <a:solidFill>
            <a:srgbClr val="71B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54515-A007-407D-A2D6-CDC39787F92E}"/>
              </a:ext>
            </a:extLst>
          </p:cNvPr>
          <p:cNvSpPr txBox="1"/>
          <p:nvPr/>
        </p:nvSpPr>
        <p:spPr>
          <a:xfrm>
            <a:off x="5991882" y="3553976"/>
            <a:ext cx="1813528" cy="111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900" dirty="0"/>
              <a:t>Time of extra hour after a block &lt;10 mins</a:t>
            </a:r>
          </a:p>
          <a:p>
            <a:pPr algn="r">
              <a:lnSpc>
                <a:spcPts val="1200"/>
              </a:lnSpc>
            </a:pPr>
            <a:r>
              <a:rPr lang="en-GB" sz="900" dirty="0"/>
              <a:t>&lt; 1 hour </a:t>
            </a:r>
          </a:p>
          <a:p>
            <a:pPr algn="r">
              <a:lnSpc>
                <a:spcPts val="1200"/>
              </a:lnSpc>
            </a:pPr>
            <a:r>
              <a:rPr lang="en-GB" sz="900" dirty="0"/>
              <a:t>1-2 hours</a:t>
            </a:r>
          </a:p>
          <a:p>
            <a:pPr algn="r">
              <a:lnSpc>
                <a:spcPts val="1200"/>
              </a:lnSpc>
            </a:pPr>
            <a:r>
              <a:rPr lang="en-GB" sz="900" dirty="0"/>
              <a:t>2-3 hours</a:t>
            </a:r>
          </a:p>
          <a:p>
            <a:pPr algn="r">
              <a:lnSpc>
                <a:spcPts val="1200"/>
              </a:lnSpc>
            </a:pPr>
            <a:r>
              <a:rPr lang="en-GB" sz="900" dirty="0"/>
              <a:t>3-4 hours</a:t>
            </a:r>
            <a:endParaRPr lang="en-GB" sz="11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FECAB4-7A48-4828-9215-7BB1D867F72C}"/>
              </a:ext>
            </a:extLst>
          </p:cNvPr>
          <p:cNvSpPr/>
          <p:nvPr/>
        </p:nvSpPr>
        <p:spPr>
          <a:xfrm>
            <a:off x="7066176" y="4299853"/>
            <a:ext cx="122471" cy="122471"/>
          </a:xfrm>
          <a:prstGeom prst="rect">
            <a:avLst/>
          </a:prstGeom>
          <a:solidFill>
            <a:srgbClr val="83C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6EF94C-5E6C-4D00-A105-03D4B328D1CC}"/>
              </a:ext>
            </a:extLst>
          </p:cNvPr>
          <p:cNvSpPr/>
          <p:nvPr/>
        </p:nvSpPr>
        <p:spPr>
          <a:xfrm>
            <a:off x="7067679" y="4452254"/>
            <a:ext cx="122400" cy="122400"/>
          </a:xfrm>
          <a:prstGeom prst="rect">
            <a:avLst/>
          </a:prstGeom>
          <a:solidFill>
            <a:srgbClr val="E9A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E08ACC-5DBA-4712-981D-53083FB5BFF8}"/>
              </a:ext>
            </a:extLst>
          </p:cNvPr>
          <p:cNvSpPr txBox="1"/>
          <p:nvPr/>
        </p:nvSpPr>
        <p:spPr>
          <a:xfrm rot="16200000">
            <a:off x="4427708" y="4550820"/>
            <a:ext cx="23820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Probability</a:t>
            </a:r>
          </a:p>
          <a:p>
            <a:r>
              <a:rPr lang="en-GB" sz="900" dirty="0"/>
              <a:t>0                    0.02                  0.04</a:t>
            </a:r>
            <a:endParaRPr lang="en-GB" sz="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99CFD7-9BDA-418A-83AD-4129E44CFF47}"/>
              </a:ext>
            </a:extLst>
          </p:cNvPr>
          <p:cNvSpPr txBox="1"/>
          <p:nvPr/>
        </p:nvSpPr>
        <p:spPr>
          <a:xfrm>
            <a:off x="5808437" y="5976823"/>
            <a:ext cx="22461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0               25               50              75</a:t>
            </a:r>
          </a:p>
          <a:p>
            <a:pPr algn="ctr"/>
            <a:r>
              <a:rPr lang="en-GB" sz="1100" dirty="0"/>
              <a:t>Cost of heat (pence/hour)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F7227E-E8B7-4CB1-8BF1-1CD917707FAE}"/>
              </a:ext>
            </a:extLst>
          </p:cNvPr>
          <p:cNvSpPr txBox="1"/>
          <p:nvPr/>
        </p:nvSpPr>
        <p:spPr>
          <a:xfrm>
            <a:off x="8430266" y="6188581"/>
            <a:ext cx="28409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  Poorly insulated	          Well insulated</a:t>
            </a:r>
            <a:endParaRPr lang="en-GB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5D7A8D-313A-419E-8894-A3750FECA223}"/>
              </a:ext>
            </a:extLst>
          </p:cNvPr>
          <p:cNvSpPr txBox="1"/>
          <p:nvPr/>
        </p:nvSpPr>
        <p:spPr>
          <a:xfrm rot="16200000">
            <a:off x="7021057" y="4554806"/>
            <a:ext cx="24226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Mean cost of heat (pence/hour)</a:t>
            </a:r>
          </a:p>
          <a:p>
            <a:r>
              <a:rPr lang="en-GB" sz="900" dirty="0"/>
              <a:t>10        15        20        25         30        35</a:t>
            </a:r>
            <a:endParaRPr lang="en-GB" sz="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0CBDA3-C741-49FC-8F43-096ABD0DC117}"/>
              </a:ext>
            </a:extLst>
          </p:cNvPr>
          <p:cNvSpPr txBox="1"/>
          <p:nvPr/>
        </p:nvSpPr>
        <p:spPr>
          <a:xfrm>
            <a:off x="3386581" y="3553976"/>
            <a:ext cx="1813528" cy="27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900" dirty="0"/>
              <a:t>Weather</a:t>
            </a:r>
            <a:endParaRPr lang="en-GB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46C89C-0536-4DB0-A122-17BE9CD8C0CD}"/>
              </a:ext>
            </a:extLst>
          </p:cNvPr>
          <p:cNvSpPr txBox="1"/>
          <p:nvPr/>
        </p:nvSpPr>
        <p:spPr>
          <a:xfrm>
            <a:off x="1021585" y="3553976"/>
            <a:ext cx="1813528" cy="27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900" dirty="0"/>
              <a:t>Cost to serve</a:t>
            </a:r>
            <a:endParaRPr lang="en-GB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38D86D-5718-47E4-A26B-8737A0BEA568}"/>
              </a:ext>
            </a:extLst>
          </p:cNvPr>
          <p:cNvSpPr txBox="1"/>
          <p:nvPr/>
        </p:nvSpPr>
        <p:spPr>
          <a:xfrm>
            <a:off x="8562434" y="3553976"/>
            <a:ext cx="1813528" cy="27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900" dirty="0"/>
              <a:t>Building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378003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67E77A-93C7-4F0E-AD55-461ED02A5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4" y="1227673"/>
            <a:ext cx="10852615" cy="4820295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Higher uptake than expected</a:t>
            </a: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lvl="0"/>
            <a:r>
              <a:rPr lang="en-GB" sz="1800" dirty="0">
                <a:solidFill>
                  <a:prstClr val="black"/>
                </a:solidFill>
              </a:rPr>
              <a:t>Why did some participants not ‘buy’ a Plan</a:t>
            </a:r>
          </a:p>
          <a:p>
            <a:pPr lvl="0"/>
            <a:endParaRPr lang="en-GB" sz="600" dirty="0">
              <a:solidFill>
                <a:prstClr val="black"/>
              </a:solidFill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b="1" dirty="0">
                <a:solidFill>
                  <a:srgbClr val="FF44B5"/>
                </a:solidFill>
                <a:latin typeface="Segoe UI"/>
                <a:cs typeface="+mn-cs"/>
              </a:rPr>
              <a:t>Inflexibility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srgbClr val="000000"/>
                </a:solidFill>
                <a:latin typeface="Segoe UI"/>
                <a:cs typeface="+mn-cs"/>
              </a:rPr>
              <a:t>The biggest issue, cited by around 1/2, related to the design of the basic Plans we offered</a:t>
            </a:r>
          </a:p>
          <a:p>
            <a:pPr marL="0" lvl="0" indent="0" algn="ctr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prstClr val="black"/>
                </a:solidFill>
                <a:latin typeface="Segoe UI"/>
                <a:cs typeface="+mn-cs"/>
              </a:rPr>
              <a:t>“The winter was almost over and did not see the value of changing” 	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b="1" dirty="0">
                <a:solidFill>
                  <a:srgbClr val="FF44B5"/>
                </a:solidFill>
                <a:latin typeface="Segoe UI"/>
                <a:cs typeface="+mn-cs"/>
              </a:rPr>
              <a:t>Price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srgbClr val="000000"/>
                </a:solidFill>
                <a:latin typeface="Segoe UI"/>
                <a:cs typeface="+mn-cs"/>
              </a:rPr>
              <a:t>Around 1/3 did not want to pay more than their current bill. </a:t>
            </a:r>
          </a:p>
          <a:p>
            <a:pPr marL="0" lvl="0" indent="0" algn="ctr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prstClr val="black"/>
                </a:solidFill>
                <a:latin typeface="Segoe UI"/>
                <a:cs typeface="+mn-cs"/>
              </a:rPr>
              <a:t>“Overall cost seemed expensive and we think it would of cost us more” </a:t>
            </a:r>
          </a:p>
          <a:p>
            <a:pPr lvl="0"/>
            <a:endParaRPr lang="en-GB" sz="1800" b="1" dirty="0">
              <a:solidFill>
                <a:srgbClr val="FF44B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8E7CD-BF90-47E7-8A6B-3DBC880C2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5486" y="441929"/>
            <a:ext cx="8401050" cy="558800"/>
          </a:xfrm>
        </p:spPr>
        <p:txBody>
          <a:bodyPr>
            <a:normAutofit/>
          </a:bodyPr>
          <a:lstStyle/>
          <a:p>
            <a:r>
              <a:rPr lang="en-GB" dirty="0"/>
              <a:t>Heat Plan ‘sales’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DAA1A-D670-4552-BF7A-506060F6DD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8223-E2CA-49A8-8E19-C4133230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1674490"/>
            <a:ext cx="10242168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7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67E77A-93C7-4F0E-AD55-461ED02A5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4" y="1227673"/>
            <a:ext cx="10852615" cy="4820295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Who was most likely to ‘buy’ a Plan?</a:t>
            </a: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  <a:p>
            <a:pPr lvl="0"/>
            <a:r>
              <a:rPr lang="en-GB" sz="1800" dirty="0">
                <a:solidFill>
                  <a:prstClr val="black"/>
                </a:solidFill>
              </a:rPr>
              <a:t>What were their reasons?</a:t>
            </a:r>
          </a:p>
          <a:p>
            <a:pPr lvl="0"/>
            <a:endParaRPr lang="en-GB" sz="600" dirty="0">
              <a:solidFill>
                <a:prstClr val="black"/>
              </a:solidFill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b="1" dirty="0">
                <a:solidFill>
                  <a:srgbClr val="FF44B5"/>
                </a:solidFill>
                <a:latin typeface="Segoe UI"/>
              </a:rPr>
              <a:t>Comfort focused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srgbClr val="000000"/>
                </a:solidFill>
                <a:latin typeface="Segoe UI"/>
              </a:rPr>
              <a:t>People who ‘bought’ a Plan were more likely to have more hours and less likely to worry about cost</a:t>
            </a:r>
          </a:p>
          <a:p>
            <a:pPr marL="0" lvl="0" indent="0" algn="ctr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GB" sz="1800" dirty="0">
              <a:solidFill>
                <a:prstClr val="black"/>
              </a:solidFill>
              <a:latin typeface="Segoe UI"/>
            </a:endParaRP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b="1" dirty="0">
                <a:solidFill>
                  <a:srgbClr val="FF44B5"/>
                </a:solidFill>
                <a:latin typeface="Segoe UI"/>
              </a:rPr>
              <a:t>‘Comfort certainty’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srgbClr val="000000"/>
                </a:solidFill>
                <a:latin typeface="Segoe UI"/>
              </a:rPr>
              <a:t>People who ‘bought’ a Plan were more likely to have found their home more comfortable during the trial</a:t>
            </a:r>
          </a:p>
          <a:p>
            <a:pPr marL="0" lvl="0" indent="0" algn="ctr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GB" sz="1800" dirty="0">
                <a:solidFill>
                  <a:prstClr val="black"/>
                </a:solidFill>
                <a:latin typeface="Segoe UI"/>
                <a:cs typeface="+mn-cs"/>
              </a:rPr>
              <a:t>“The house has never been so warm…………I’ve noticed a massive difference in the house.  It’s probably costing us an absolute fortune, because now, you know, when I feel it’s nice and warm, it’s nice to keep it that way.  You know, that’s where you’ve got to pay if you’re comfortable.”.</a:t>
            </a:r>
            <a:endParaRPr lang="en-GB" sz="1800" b="1" dirty="0">
              <a:solidFill>
                <a:srgbClr val="FF44B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8E7CD-BF90-47E7-8A6B-3DBC880C2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5486" y="441929"/>
            <a:ext cx="8401050" cy="558800"/>
          </a:xfrm>
        </p:spPr>
        <p:txBody>
          <a:bodyPr>
            <a:normAutofit/>
          </a:bodyPr>
          <a:lstStyle/>
          <a:p>
            <a:r>
              <a:rPr lang="en-GB" dirty="0"/>
              <a:t>Heat Plan ‘sales’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DAA1A-D670-4552-BF7A-506060F6DD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23</a:t>
            </a:fld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052D01-6DE8-4221-981D-0D724C7601C6}"/>
              </a:ext>
            </a:extLst>
          </p:cNvPr>
          <p:cNvGrpSpPr/>
          <p:nvPr/>
        </p:nvGrpSpPr>
        <p:grpSpPr>
          <a:xfrm>
            <a:off x="680900" y="1650426"/>
            <a:ext cx="10180934" cy="2160000"/>
            <a:chOff x="680900" y="1738562"/>
            <a:chExt cx="10180934" cy="2160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D2B93EB-2718-4947-8017-8C2DC96D5A2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00" y="1738562"/>
              <a:ext cx="3186000" cy="2160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A6FA7CC-E161-4A45-84EA-B5CB5335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106" y="1738562"/>
              <a:ext cx="3186000" cy="21600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064B97-C1EF-47C4-A248-1D367797A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834" y="1738562"/>
              <a:ext cx="3186000" cy="21600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3AFBCEF-7276-4F8F-840B-9C49DAD58148}"/>
                </a:ext>
              </a:extLst>
            </p:cNvPr>
            <p:cNvSpPr/>
            <p:nvPr/>
          </p:nvSpPr>
          <p:spPr>
            <a:xfrm>
              <a:off x="1636004" y="3164595"/>
              <a:ext cx="2010937" cy="559106"/>
            </a:xfrm>
            <a:prstGeom prst="rect">
              <a:avLst/>
            </a:prstGeom>
            <a:solidFill>
              <a:srgbClr val="59A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16B9FD-0138-4A21-AB7F-9C1F24659ECF}"/>
                </a:ext>
              </a:extLst>
            </p:cNvPr>
            <p:cNvSpPr/>
            <p:nvPr/>
          </p:nvSpPr>
          <p:spPr>
            <a:xfrm>
              <a:off x="5273726" y="3149447"/>
              <a:ext cx="2010937" cy="559106"/>
            </a:xfrm>
            <a:prstGeom prst="rect">
              <a:avLst/>
            </a:prstGeom>
            <a:solidFill>
              <a:srgbClr val="01B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B6C43A-E430-4E16-ACE7-8611D3F4318C}"/>
                </a:ext>
              </a:extLst>
            </p:cNvPr>
            <p:cNvSpPr/>
            <p:nvPr/>
          </p:nvSpPr>
          <p:spPr>
            <a:xfrm>
              <a:off x="8737383" y="3200400"/>
              <a:ext cx="2010937" cy="559106"/>
            </a:xfrm>
            <a:prstGeom prst="rect">
              <a:avLst/>
            </a:prstGeom>
            <a:solidFill>
              <a:srgbClr val="BA8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737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E37A5-DA56-4227-952B-71F18DC82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448783"/>
            <a:ext cx="8401050" cy="558800"/>
          </a:xfrm>
        </p:spPr>
        <p:txBody>
          <a:bodyPr>
            <a:normAutofit/>
          </a:bodyPr>
          <a:lstStyle/>
          <a:p>
            <a:r>
              <a:rPr lang="en-GB" dirty="0"/>
              <a:t>This level of uptake is high for something so new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B624D-E5D5-410F-8E08-8D2D47058A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24</a:t>
            </a:fld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B1D7221-CB0B-4A7F-8F50-0D67855D1A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817072"/>
              </p:ext>
            </p:extLst>
          </p:nvPr>
        </p:nvGraphicFramePr>
        <p:xfrm>
          <a:off x="442503" y="1464468"/>
          <a:ext cx="10960758" cy="470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4212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DC7B-BC58-47CF-BC8E-177A7630E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Part 4: Where next?</a:t>
            </a:r>
          </a:p>
        </p:txBody>
      </p:sp>
    </p:spTree>
    <p:extLst>
      <p:ext uri="{BB962C8B-B14F-4D97-AF65-F5344CB8AC3E}">
        <p14:creationId xmlns:p14="http://schemas.microsoft.com/office/powerpoint/2010/main" val="3490021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E19DC8-6F54-4B65-A4EB-5913D8E5A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4" y="1315810"/>
            <a:ext cx="10835253" cy="4876646"/>
          </a:xfrm>
        </p:spPr>
        <p:txBody>
          <a:bodyPr>
            <a:normAutofit/>
          </a:bodyPr>
          <a:lstStyle/>
          <a:p>
            <a:r>
              <a:rPr lang="en-GB" sz="1800" dirty="0"/>
              <a:t>Society</a:t>
            </a:r>
          </a:p>
          <a:p>
            <a:pPr lvl="1"/>
            <a:r>
              <a:rPr lang="en-GB" sz="1800" dirty="0"/>
              <a:t>Consumers could enjoy higher quality services</a:t>
            </a:r>
          </a:p>
          <a:p>
            <a:pPr lvl="1"/>
            <a:r>
              <a:rPr lang="en-GB" sz="1800" dirty="0"/>
              <a:t>Service choices could </a:t>
            </a:r>
            <a:r>
              <a:rPr lang="en-GB" sz="1800" b="1" dirty="0"/>
              <a:t>reveal </a:t>
            </a:r>
            <a:r>
              <a:rPr lang="en-GB" sz="1800" dirty="0"/>
              <a:t>what energy systems people want to pay for</a:t>
            </a:r>
          </a:p>
          <a:p>
            <a:pPr lvl="1"/>
            <a:r>
              <a:rPr lang="en-GB" sz="1800" dirty="0"/>
              <a:t>Providers could decarbonise their services</a:t>
            </a:r>
          </a:p>
          <a:p>
            <a:pPr lvl="1"/>
            <a:r>
              <a:rPr lang="en-GB" sz="1800" dirty="0"/>
              <a:t>Services could create new ways to reduce fuel poverty</a:t>
            </a:r>
          </a:p>
          <a:p>
            <a:endParaRPr lang="en-GB" sz="1800" dirty="0"/>
          </a:p>
          <a:p>
            <a:r>
              <a:rPr lang="en-GB" sz="1800" dirty="0"/>
              <a:t>Service Providers</a:t>
            </a:r>
          </a:p>
          <a:p>
            <a:pPr lvl="1"/>
            <a:r>
              <a:rPr lang="en-GB" sz="1800" dirty="0"/>
              <a:t>Win market share by offering a range of tailored services</a:t>
            </a:r>
          </a:p>
          <a:p>
            <a:pPr lvl="1"/>
            <a:r>
              <a:rPr lang="en-GB" sz="1800" dirty="0"/>
              <a:t>Delight customers by improving their experiences (e.g. retrofit)</a:t>
            </a:r>
          </a:p>
          <a:p>
            <a:pPr lvl="1"/>
            <a:endParaRPr lang="en-GB" sz="1800" dirty="0"/>
          </a:p>
          <a:p>
            <a:r>
              <a:rPr lang="en-GB" sz="1800" dirty="0"/>
              <a:t>Challenges to overcome</a:t>
            </a:r>
          </a:p>
          <a:p>
            <a:pPr lvl="1"/>
            <a:r>
              <a:rPr lang="en-GB" sz="1800" dirty="0"/>
              <a:t>Consumers have to discover the value of services through experience</a:t>
            </a:r>
          </a:p>
          <a:p>
            <a:pPr lvl="1"/>
            <a:r>
              <a:rPr lang="en-GB" sz="1800" dirty="0"/>
              <a:t>Services may be hard to explain until standard language emerges</a:t>
            </a:r>
          </a:p>
          <a:p>
            <a:pPr lvl="1"/>
            <a:r>
              <a:rPr lang="en-GB" sz="1800" dirty="0"/>
              <a:t>It will be hard to design services people enjoy without testing them in real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912D8-00C3-4D9C-8262-DB0FAAD127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The opportunity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BABE-DBED-4E24-8CC7-441D5A2CF3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2715778-2978-4138-9527-C99E2978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621" t="37556" r="47170" b="15892"/>
          <a:stretch>
            <a:fillRect/>
          </a:stretch>
        </p:blipFill>
        <p:spPr bwMode="auto">
          <a:xfrm>
            <a:off x="8074972" y="2451538"/>
            <a:ext cx="2900058" cy="195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23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8350" y="484061"/>
            <a:ext cx="7958667" cy="95732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Problem: how to share the value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6524441"/>
            <a:ext cx="2157963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67" dirty="0">
                <a:solidFill>
                  <a:schemeClr val="bg1"/>
                </a:solidFill>
                <a:cs typeface="Arial"/>
              </a:rPr>
              <a:t>© 2017 Energy Systems Catapult</a:t>
            </a:r>
            <a:endParaRPr lang="en-GB" sz="1867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1325880"/>
            <a:ext cx="1106424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34" y="518186"/>
            <a:ext cx="2039681" cy="671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7145" y="2634866"/>
            <a:ext cx="1693679" cy="666977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Device vendors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5467" y="6055109"/>
            <a:ext cx="1693679" cy="379656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Customers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6406" y="2743519"/>
            <a:ext cx="1659468" cy="666977"/>
          </a:xfrm>
          <a:prstGeom prst="rect">
            <a:avLst/>
          </a:prstGeom>
          <a:solidFill>
            <a:schemeClr val="bg1">
              <a:alpha val="1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67" b="1" i="1" dirty="0">
                <a:solidFill>
                  <a:schemeClr val="bg1"/>
                </a:solidFill>
              </a:rPr>
              <a:t>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149548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4B92B-3A9E-4D25-994A-A21FA4B40C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217" y="444697"/>
            <a:ext cx="8401050" cy="558800"/>
          </a:xfrm>
        </p:spPr>
        <p:txBody>
          <a:bodyPr/>
          <a:lstStyle/>
          <a:p>
            <a:r>
              <a:rPr lang="en-GB" dirty="0"/>
              <a:t>Solution: convert a 100 home trial into a Living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2288-476D-43E7-8500-3CA2A2D2B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76720" y="6492875"/>
            <a:ext cx="2743200" cy="365125"/>
          </a:xfrm>
        </p:spPr>
        <p:txBody>
          <a:bodyPr/>
          <a:lstStyle/>
          <a:p>
            <a:fld id="{B8492DD4-B1EA-43F5-96E1-886D48B9C027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089B13D-BEE1-4B90-B0EE-630458C721BF}"/>
              </a:ext>
            </a:extLst>
          </p:cNvPr>
          <p:cNvSpPr txBox="1">
            <a:spLocks/>
          </p:cNvSpPr>
          <p:nvPr/>
        </p:nvSpPr>
        <p:spPr>
          <a:xfrm>
            <a:off x="2639121" y="2170729"/>
            <a:ext cx="1921756" cy="3764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4B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5DE06"/>
              </a:buClr>
              <a:buFont typeface="Arial" panose="020B0604020202020204" pitchFamily="34" charset="0"/>
              <a:buChar char="‒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F2D5"/>
              </a:buClr>
              <a:buFont typeface="Courier New" panose="02070309020205020404" pitchFamily="49" charset="0"/>
              <a:buChar char="o"/>
              <a:defRPr sz="12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Winter 2017-18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CCCF61B-AA29-4643-9CF3-4BB6F8EAAB38}"/>
              </a:ext>
            </a:extLst>
          </p:cNvPr>
          <p:cNvSpPr/>
          <p:nvPr/>
        </p:nvSpPr>
        <p:spPr>
          <a:xfrm>
            <a:off x="5046046" y="3314771"/>
            <a:ext cx="1350499" cy="942535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HESG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7BBF2-4D83-460E-80DA-E7B4666F3A82}"/>
              </a:ext>
            </a:extLst>
          </p:cNvPr>
          <p:cNvSpPr/>
          <p:nvPr/>
        </p:nvSpPr>
        <p:spPr>
          <a:xfrm>
            <a:off x="4609947" y="2326645"/>
            <a:ext cx="2222696" cy="4783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ESC simulates an ESP</a:t>
            </a:r>
          </a:p>
          <a:p>
            <a:pPr algn="ctr"/>
            <a:r>
              <a:rPr lang="en-GB" sz="1400" dirty="0"/>
              <a:t>Heat as a Service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B4197-1B2B-4660-B340-5420D7815BBF}"/>
              </a:ext>
            </a:extLst>
          </p:cNvPr>
          <p:cNvSpPr/>
          <p:nvPr/>
        </p:nvSpPr>
        <p:spPr>
          <a:xfrm>
            <a:off x="5425874" y="4587567"/>
            <a:ext cx="590843" cy="4021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Hub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E4FA39-71D8-4123-B939-CE2300E4CE42}"/>
              </a:ext>
            </a:extLst>
          </p:cNvPr>
          <p:cNvCxnSpPr/>
          <p:nvPr/>
        </p:nvCxnSpPr>
        <p:spPr>
          <a:xfrm flipV="1">
            <a:off x="5721295" y="2804946"/>
            <a:ext cx="0" cy="5098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C646D94-C74E-4CB8-B9C9-ECA8DD67ABEA}"/>
              </a:ext>
            </a:extLst>
          </p:cNvPr>
          <p:cNvSpPr/>
          <p:nvPr/>
        </p:nvSpPr>
        <p:spPr>
          <a:xfrm>
            <a:off x="4274983" y="5224975"/>
            <a:ext cx="796639" cy="6894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Boiler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256BC6-EBD2-448F-A8D7-D46C0EEA49F4}"/>
              </a:ext>
            </a:extLst>
          </p:cNvPr>
          <p:cNvSpPr/>
          <p:nvPr/>
        </p:nvSpPr>
        <p:spPr>
          <a:xfrm>
            <a:off x="5321867" y="5224975"/>
            <a:ext cx="796639" cy="6894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Wireless Controls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40229F-306A-455C-AE1C-6D31A38FF222}"/>
              </a:ext>
            </a:extLst>
          </p:cNvPr>
          <p:cNvSpPr/>
          <p:nvPr/>
        </p:nvSpPr>
        <p:spPr>
          <a:xfrm>
            <a:off x="6329078" y="5224974"/>
            <a:ext cx="796639" cy="6894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Sensors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60291EB-5A52-4F6F-922B-9BB158C365C8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5400000">
            <a:off x="5079684" y="4583362"/>
            <a:ext cx="235233" cy="10479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D887B43-2560-4882-ABBF-5FA1AA18B765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6106731" y="4604307"/>
            <a:ext cx="235232" cy="10061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CE55F-2837-449C-AE53-EAED0B108EAB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flipH="1">
            <a:off x="5720187" y="4989742"/>
            <a:ext cx="1109" cy="2352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0F8ADA5-6158-4CEA-9004-68424DD2B764}"/>
              </a:ext>
            </a:extLst>
          </p:cNvPr>
          <p:cNvSpPr/>
          <p:nvPr/>
        </p:nvSpPr>
        <p:spPr>
          <a:xfrm>
            <a:off x="4896126" y="4455109"/>
            <a:ext cx="2540000" cy="1653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8D36B7-FFB0-45A1-AB3F-2B5BF4D4D56B}"/>
              </a:ext>
            </a:extLst>
          </p:cNvPr>
          <p:cNvSpPr/>
          <p:nvPr/>
        </p:nvSpPr>
        <p:spPr>
          <a:xfrm>
            <a:off x="4574036" y="2315492"/>
            <a:ext cx="2294519" cy="498543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ESP offers</a:t>
            </a:r>
          </a:p>
          <a:p>
            <a:pPr algn="ctr"/>
            <a:r>
              <a:rPr lang="en-GB" sz="1400" dirty="0"/>
              <a:t>Heat as a Service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2A631F-EAF6-46E9-B9DF-868C48FBB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" b="69941"/>
          <a:stretch/>
        </p:blipFill>
        <p:spPr>
          <a:xfrm>
            <a:off x="7424048" y="3832802"/>
            <a:ext cx="1634571" cy="2258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CC176B-210A-482E-84F9-0B96FB556727}"/>
              </a:ext>
            </a:extLst>
          </p:cNvPr>
          <p:cNvSpPr txBox="1"/>
          <p:nvPr/>
        </p:nvSpPr>
        <p:spPr>
          <a:xfrm>
            <a:off x="6660763" y="3509191"/>
            <a:ext cx="3161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100 homes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448A903-D554-4BD9-A73A-C42BD66AB95F}"/>
              </a:ext>
            </a:extLst>
          </p:cNvPr>
          <p:cNvGrpSpPr/>
          <p:nvPr/>
        </p:nvGrpSpPr>
        <p:grpSpPr>
          <a:xfrm>
            <a:off x="7117271" y="3361379"/>
            <a:ext cx="2023300" cy="1831914"/>
            <a:chOff x="5176959" y="3237591"/>
            <a:chExt cx="2023300" cy="183191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169AC94-F664-4887-85D7-0DFF3285FFBE}"/>
                </a:ext>
              </a:extLst>
            </p:cNvPr>
            <p:cNvSpPr/>
            <p:nvPr/>
          </p:nvSpPr>
          <p:spPr>
            <a:xfrm>
              <a:off x="5176959" y="3237591"/>
              <a:ext cx="2023300" cy="1831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8863F2-0398-4869-958A-5F5DC155B221}"/>
                </a:ext>
              </a:extLst>
            </p:cNvPr>
            <p:cNvGrpSpPr/>
            <p:nvPr/>
          </p:nvGrpSpPr>
          <p:grpSpPr>
            <a:xfrm>
              <a:off x="5281936" y="3379812"/>
              <a:ext cx="1773736" cy="1546277"/>
              <a:chOff x="9812450" y="2725150"/>
              <a:chExt cx="1773736" cy="1546277"/>
            </a:xfrm>
            <a:solidFill>
              <a:schemeClr val="bg1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DE212B-9496-4F29-B8B3-F47F4642EF5F}"/>
                  </a:ext>
                </a:extLst>
              </p:cNvPr>
              <p:cNvSpPr txBox="1"/>
              <p:nvPr/>
            </p:nvSpPr>
            <p:spPr>
              <a:xfrm>
                <a:off x="9812450" y="2725150"/>
                <a:ext cx="1773736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1,000s of homes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39173BD-BE7B-4263-A444-BD2176D6ED0B}"/>
                  </a:ext>
                </a:extLst>
              </p:cNvPr>
              <p:cNvGrpSpPr/>
              <p:nvPr/>
            </p:nvGrpSpPr>
            <p:grpSpPr>
              <a:xfrm>
                <a:off x="10118959" y="3078372"/>
                <a:ext cx="1160719" cy="577445"/>
                <a:chOff x="8364220" y="3427845"/>
                <a:chExt cx="1160719" cy="577445"/>
              </a:xfrm>
              <a:grpFill/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B32F3F4D-FA6E-4013-932C-EF1717B54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9527" y="3427845"/>
                  <a:ext cx="1155412" cy="15966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3EA3690-B825-40AD-A4E8-919679F65F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4220" y="3632108"/>
                  <a:ext cx="1155412" cy="15966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7FA75100-502B-48CF-9F12-7DEA812B8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4220" y="3845621"/>
                  <a:ext cx="1155412" cy="159669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9A2BE78-BB45-4763-BD45-815FFCC60F82}"/>
                  </a:ext>
                </a:extLst>
              </p:cNvPr>
              <p:cNvGrpSpPr/>
              <p:nvPr/>
            </p:nvGrpSpPr>
            <p:grpSpPr>
              <a:xfrm>
                <a:off x="10118959" y="3693982"/>
                <a:ext cx="1160719" cy="577445"/>
                <a:chOff x="8364220" y="3427845"/>
                <a:chExt cx="1160719" cy="577445"/>
              </a:xfrm>
              <a:grpFill/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008F00D-F6E5-4151-B4BF-ED16CDDA4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9527" y="3427845"/>
                  <a:ext cx="1155412" cy="15966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E559583-C3D4-4933-B598-D9BB9ADC8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4220" y="3632108"/>
                  <a:ext cx="1155412" cy="15966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23DB01F5-8592-4A1D-B582-4DC9760FF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62" b="69941"/>
                <a:stretch/>
              </p:blipFill>
              <p:spPr>
                <a:xfrm>
                  <a:off x="8364220" y="3845621"/>
                  <a:ext cx="1155412" cy="159669"/>
                </a:xfrm>
                <a:prstGeom prst="rect">
                  <a:avLst/>
                </a:prstGeom>
                <a:grpFill/>
              </p:spPr>
            </p:pic>
          </p:grp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E4F348-044E-45B6-9494-8B2453B5D47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868454" y="3407936"/>
            <a:ext cx="826" cy="6639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BF70400-A3CB-420A-94A4-1458912BE2C1}"/>
              </a:ext>
            </a:extLst>
          </p:cNvPr>
          <p:cNvGrpSpPr/>
          <p:nvPr/>
        </p:nvGrpSpPr>
        <p:grpSpPr>
          <a:xfrm>
            <a:off x="4244116" y="2190967"/>
            <a:ext cx="2720534" cy="629254"/>
            <a:chOff x="2090005" y="1337535"/>
            <a:chExt cx="2720534" cy="62925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3620858-9115-4814-8D11-DAA5536CE9E7}"/>
                </a:ext>
              </a:extLst>
            </p:cNvPr>
            <p:cNvSpPr/>
            <p:nvPr/>
          </p:nvSpPr>
          <p:spPr>
            <a:xfrm>
              <a:off x="2090005" y="1337535"/>
              <a:ext cx="2720534" cy="629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CCA9A2-0017-43AB-8394-CE43B8F7AD64}"/>
                </a:ext>
              </a:extLst>
            </p:cNvPr>
            <p:cNvGrpSpPr/>
            <p:nvPr/>
          </p:nvGrpSpPr>
          <p:grpSpPr>
            <a:xfrm>
              <a:off x="2834977" y="1351185"/>
              <a:ext cx="1593968" cy="615604"/>
              <a:chOff x="5028545" y="1529234"/>
              <a:chExt cx="1593968" cy="61560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E35F07F-EBDE-4DBF-9723-6967F8AFD7FD}"/>
                  </a:ext>
                </a:extLst>
              </p:cNvPr>
              <p:cNvSpPr/>
              <p:nvPr/>
            </p:nvSpPr>
            <p:spPr>
              <a:xfrm>
                <a:off x="5140535" y="1677599"/>
                <a:ext cx="1481978" cy="4672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FB794A4-968F-4EA4-9DE2-53A2776E72BC}"/>
                  </a:ext>
                </a:extLst>
              </p:cNvPr>
              <p:cNvSpPr/>
              <p:nvPr/>
            </p:nvSpPr>
            <p:spPr>
              <a:xfrm>
                <a:off x="5084540" y="1616625"/>
                <a:ext cx="1481978" cy="4618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0B0E26-745A-446B-B142-BB28B429C623}"/>
                  </a:ext>
                </a:extLst>
              </p:cNvPr>
              <p:cNvSpPr/>
              <p:nvPr/>
            </p:nvSpPr>
            <p:spPr>
              <a:xfrm>
                <a:off x="5028545" y="1529234"/>
                <a:ext cx="1481978" cy="4882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Many ESPs</a:t>
                </a:r>
              </a:p>
              <a:p>
                <a:pPr algn="ctr"/>
                <a:r>
                  <a:rPr lang="en-GB" sz="1400" dirty="0"/>
                  <a:t>Many Services</a:t>
                </a:r>
              </a:p>
            </p:txBody>
          </p:sp>
        </p:grpSp>
      </p:grp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C8D2E2BE-91D9-4CE6-A421-AFE77EDBEE1A}"/>
              </a:ext>
            </a:extLst>
          </p:cNvPr>
          <p:cNvSpPr txBox="1">
            <a:spLocks/>
          </p:cNvSpPr>
          <p:nvPr/>
        </p:nvSpPr>
        <p:spPr>
          <a:xfrm>
            <a:off x="2639121" y="2170729"/>
            <a:ext cx="1921756" cy="10693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4B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5DE06"/>
              </a:buClr>
              <a:buFont typeface="Arial" panose="020B0604020202020204" pitchFamily="34" charset="0"/>
              <a:buChar char="‒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F2D5"/>
              </a:buClr>
              <a:buFont typeface="Courier New" panose="02070309020205020404" pitchFamily="49" charset="0"/>
              <a:buChar char="o"/>
              <a:defRPr sz="12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Winter 2017-18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Winter 2018-19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899FB06B-7551-422E-9DFA-CAE8A444AEFF}"/>
              </a:ext>
            </a:extLst>
          </p:cNvPr>
          <p:cNvSpPr txBox="1">
            <a:spLocks/>
          </p:cNvSpPr>
          <p:nvPr/>
        </p:nvSpPr>
        <p:spPr>
          <a:xfrm>
            <a:off x="2639121" y="2170729"/>
            <a:ext cx="1921756" cy="17271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4B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5DE06"/>
              </a:buClr>
              <a:buFont typeface="Arial" panose="020B0604020202020204" pitchFamily="34" charset="0"/>
              <a:buChar char="‒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F2D5"/>
              </a:buClr>
              <a:buFont typeface="Courier New" panose="02070309020205020404" pitchFamily="49" charset="0"/>
              <a:buChar char="o"/>
              <a:defRPr sz="12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Winter 2017-18</a:t>
            </a:r>
          </a:p>
          <a:p>
            <a:pPr marL="0" indent="0" algn="ctr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Winter 2018-19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Future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768FC4-F705-4F32-A82B-B263427E590A}"/>
              </a:ext>
            </a:extLst>
          </p:cNvPr>
          <p:cNvCxnSpPr>
            <a:cxnSpLocks/>
          </p:cNvCxnSpPr>
          <p:nvPr/>
        </p:nvCxnSpPr>
        <p:spPr>
          <a:xfrm flipV="1">
            <a:off x="5720376" y="4251145"/>
            <a:ext cx="1839" cy="3364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858E1D3-ECA7-4401-B6C7-590C322B6122}"/>
              </a:ext>
            </a:extLst>
          </p:cNvPr>
          <p:cNvGrpSpPr/>
          <p:nvPr/>
        </p:nvGrpSpPr>
        <p:grpSpPr>
          <a:xfrm>
            <a:off x="3981208" y="4581389"/>
            <a:ext cx="3610079" cy="1831914"/>
            <a:chOff x="1896830" y="3711423"/>
            <a:chExt cx="3610079" cy="18319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70CE0B-4A2E-4AFF-814C-06D03303B0E6}"/>
                </a:ext>
              </a:extLst>
            </p:cNvPr>
            <p:cNvSpPr/>
            <p:nvPr/>
          </p:nvSpPr>
          <p:spPr>
            <a:xfrm>
              <a:off x="1896830" y="3711423"/>
              <a:ext cx="3610079" cy="1831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EF3E9AF-0530-4DA0-B863-F924B5821CE2}"/>
                </a:ext>
              </a:extLst>
            </p:cNvPr>
            <p:cNvGrpSpPr/>
            <p:nvPr/>
          </p:nvGrpSpPr>
          <p:grpSpPr>
            <a:xfrm>
              <a:off x="2173588" y="3711423"/>
              <a:ext cx="2904841" cy="1409272"/>
              <a:chOff x="7384126" y="4659079"/>
              <a:chExt cx="2904841" cy="140927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F691759-A49E-4EA5-A833-3713190F1714}"/>
                  </a:ext>
                </a:extLst>
              </p:cNvPr>
              <p:cNvGrpSpPr/>
              <p:nvPr/>
            </p:nvGrpSpPr>
            <p:grpSpPr>
              <a:xfrm>
                <a:off x="7472694" y="4741468"/>
                <a:ext cx="2816273" cy="1326883"/>
                <a:chOff x="7688926" y="4963879"/>
                <a:chExt cx="2816273" cy="1326883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F945409-90A7-48CF-9023-48D2CED6BF02}"/>
                    </a:ext>
                  </a:extLst>
                </p:cNvPr>
                <p:cNvSpPr/>
                <p:nvPr/>
              </p:nvSpPr>
              <p:spPr>
                <a:xfrm>
                  <a:off x="8850892" y="4963879"/>
                  <a:ext cx="590843" cy="4021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B6929406-9E3D-41EE-A08D-DEED9A5A1323}"/>
                    </a:ext>
                  </a:extLst>
                </p:cNvPr>
                <p:cNvSpPr/>
                <p:nvPr/>
              </p:nvSpPr>
              <p:spPr>
                <a:xfrm>
                  <a:off x="7688926" y="5601287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9B00884-6754-4B39-A54E-CDCF3B290284}"/>
                    </a:ext>
                  </a:extLst>
                </p:cNvPr>
                <p:cNvSpPr/>
                <p:nvPr/>
              </p:nvSpPr>
              <p:spPr>
                <a:xfrm>
                  <a:off x="8758530" y="5601287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FD50C5F-CE31-4A83-BA52-F276F1C30825}"/>
                    </a:ext>
                  </a:extLst>
                </p:cNvPr>
                <p:cNvSpPr/>
                <p:nvPr/>
              </p:nvSpPr>
              <p:spPr>
                <a:xfrm>
                  <a:off x="9708560" y="5601286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47B8BBA-E5AC-4421-A3DE-E0DC02807F5D}"/>
                  </a:ext>
                </a:extLst>
              </p:cNvPr>
              <p:cNvGrpSpPr/>
              <p:nvPr/>
            </p:nvGrpSpPr>
            <p:grpSpPr>
              <a:xfrm>
                <a:off x="7431500" y="4706453"/>
                <a:ext cx="2850734" cy="1326883"/>
                <a:chOff x="7536526" y="4811479"/>
                <a:chExt cx="2850734" cy="1326883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5C75AE8-FB4E-49C7-A5F0-3A468796BDE4}"/>
                    </a:ext>
                  </a:extLst>
                </p:cNvPr>
                <p:cNvSpPr/>
                <p:nvPr/>
              </p:nvSpPr>
              <p:spPr>
                <a:xfrm>
                  <a:off x="8698492" y="4811479"/>
                  <a:ext cx="590843" cy="4021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FB716E1-590E-42AD-898A-FCF3485E582B}"/>
                    </a:ext>
                  </a:extLst>
                </p:cNvPr>
                <p:cNvSpPr/>
                <p:nvPr/>
              </p:nvSpPr>
              <p:spPr>
                <a:xfrm>
                  <a:off x="7536526" y="5448887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ACC16D4-A2A7-4375-9A48-17709053714B}"/>
                    </a:ext>
                  </a:extLst>
                </p:cNvPr>
                <p:cNvSpPr/>
                <p:nvPr/>
              </p:nvSpPr>
              <p:spPr>
                <a:xfrm>
                  <a:off x="8606130" y="5448887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0D42E4D4-8F4B-4F1A-B77A-948DAD1908B8}"/>
                    </a:ext>
                  </a:extLst>
                </p:cNvPr>
                <p:cNvSpPr/>
                <p:nvPr/>
              </p:nvSpPr>
              <p:spPr>
                <a:xfrm>
                  <a:off x="9590621" y="5448886"/>
                  <a:ext cx="796639" cy="689475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406506F-8A5C-41BE-AF31-DACE816E95D6}"/>
                  </a:ext>
                </a:extLst>
              </p:cNvPr>
              <p:cNvSpPr/>
              <p:nvPr/>
            </p:nvSpPr>
            <p:spPr>
              <a:xfrm>
                <a:off x="8546092" y="4659079"/>
                <a:ext cx="590843" cy="402175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Many Hubs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35FD0DA-6F29-4ACB-85E3-2C868C6B7AB8}"/>
                  </a:ext>
                </a:extLst>
              </p:cNvPr>
              <p:cNvSpPr/>
              <p:nvPr/>
            </p:nvSpPr>
            <p:spPr>
              <a:xfrm>
                <a:off x="7384126" y="5296487"/>
                <a:ext cx="796639" cy="689475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Many Devices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4C9436-3194-4A23-812A-DD9B02256D07}"/>
                  </a:ext>
                </a:extLst>
              </p:cNvPr>
              <p:cNvSpPr/>
              <p:nvPr/>
            </p:nvSpPr>
            <p:spPr>
              <a:xfrm>
                <a:off x="8453730" y="5296487"/>
                <a:ext cx="796639" cy="689475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Many Controls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651F279-7B88-41F8-A55B-C66737D4CBAE}"/>
                  </a:ext>
                </a:extLst>
              </p:cNvPr>
              <p:cNvSpPr/>
              <p:nvPr/>
            </p:nvSpPr>
            <p:spPr>
              <a:xfrm>
                <a:off x="9438221" y="5296486"/>
                <a:ext cx="796639" cy="689475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Many Sensors</a:t>
                </a:r>
              </a:p>
            </p:txBody>
          </p:sp>
          <p:cxnSp>
            <p:nvCxnSpPr>
              <p:cNvPr id="72" name="Connector: Elbow 71">
                <a:extLst>
                  <a:ext uri="{FF2B5EF4-FFF2-40B4-BE49-F238E27FC236}">
                    <a16:creationId xmlns:a16="http://schemas.microsoft.com/office/drawing/2014/main" id="{BC351663-3A97-40C5-BE52-D1E7C62F51F7}"/>
                  </a:ext>
                </a:extLst>
              </p:cNvPr>
              <p:cNvCxnSpPr>
                <a:stCxn id="67" idx="2"/>
                <a:endCxn id="69" idx="0"/>
              </p:cNvCxnSpPr>
              <p:nvPr/>
            </p:nvCxnSpPr>
            <p:spPr>
              <a:xfrm rot="5400000">
                <a:off x="8194364" y="4649336"/>
                <a:ext cx="235233" cy="1059068"/>
              </a:xfrm>
              <a:prstGeom prst="bentConnector3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Connector: Elbow 72">
                <a:extLst>
                  <a:ext uri="{FF2B5EF4-FFF2-40B4-BE49-F238E27FC236}">
                    <a16:creationId xmlns:a16="http://schemas.microsoft.com/office/drawing/2014/main" id="{68D4AD10-5328-4EB1-BAD4-4283FBC03310}"/>
                  </a:ext>
                </a:extLst>
              </p:cNvPr>
              <p:cNvCxnSpPr>
                <a:stCxn id="67" idx="2"/>
                <a:endCxn id="71" idx="0"/>
              </p:cNvCxnSpPr>
              <p:nvPr/>
            </p:nvCxnSpPr>
            <p:spPr>
              <a:xfrm rot="16200000" flipH="1">
                <a:off x="9221411" y="4681356"/>
                <a:ext cx="235232" cy="995027"/>
              </a:xfrm>
              <a:prstGeom prst="bentConnector3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58C673B2-C223-4FEE-AC44-282E6CB3A9BB}"/>
                  </a:ext>
                </a:extLst>
              </p:cNvPr>
              <p:cNvCxnSpPr>
                <a:cxnSpLocks/>
                <a:stCxn id="67" idx="2"/>
                <a:endCxn id="70" idx="0"/>
              </p:cNvCxnSpPr>
              <p:nvPr/>
            </p:nvCxnSpPr>
            <p:spPr>
              <a:xfrm>
                <a:off x="8841514" y="5061254"/>
                <a:ext cx="0" cy="2352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4AC1DAEF-7225-45CF-849A-9F48CC899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4" y="1214251"/>
            <a:ext cx="10835253" cy="4978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FF44B5"/>
                </a:solidFill>
              </a:rPr>
              <a:t>To accelerate the design of better Energy Services</a:t>
            </a:r>
          </a:p>
          <a:p>
            <a:pPr marL="0" indent="0">
              <a:buNone/>
            </a:pPr>
            <a:endParaRPr lang="en-GB" sz="1800" b="1" dirty="0">
              <a:solidFill>
                <a:srgbClr val="FF44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8" grpId="0" animBg="1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DC7B-BC58-47CF-BC8E-177A7630E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Part 5: Summary</a:t>
            </a:r>
          </a:p>
        </p:txBody>
      </p:sp>
    </p:spTree>
    <p:extLst>
      <p:ext uri="{BB962C8B-B14F-4D97-AF65-F5344CB8AC3E}">
        <p14:creationId xmlns:p14="http://schemas.microsoft.com/office/powerpoint/2010/main" val="152546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DC7B-BC58-47CF-BC8E-177A7630E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100" y="3168649"/>
            <a:ext cx="12037060" cy="52070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Part 1: How can energy services deliver low carbon heat?</a:t>
            </a:r>
          </a:p>
        </p:txBody>
      </p:sp>
    </p:spTree>
    <p:extLst>
      <p:ext uri="{BB962C8B-B14F-4D97-AF65-F5344CB8AC3E}">
        <p14:creationId xmlns:p14="http://schemas.microsoft.com/office/powerpoint/2010/main" val="178875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355816-8FD0-4A9D-9ECC-4A885424C9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385" y="1282157"/>
            <a:ext cx="11189499" cy="5393280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/>
              <a:t>Decarbonising heat is a cost effective way to tackle climate change, but consumer demand is low because:</a:t>
            </a:r>
          </a:p>
          <a:p>
            <a:pPr lvl="1"/>
            <a:r>
              <a:rPr lang="en-GB" sz="1800" dirty="0"/>
              <a:t>Prices are higher</a:t>
            </a:r>
          </a:p>
          <a:p>
            <a:pPr lvl="1"/>
            <a:r>
              <a:rPr lang="en-GB" sz="1800" dirty="0"/>
              <a:t>Experiences are worse</a:t>
            </a:r>
          </a:p>
          <a:p>
            <a:pPr lvl="1"/>
            <a:r>
              <a:rPr lang="en-GB" sz="1800" dirty="0"/>
              <a:t>Installation is harder </a:t>
            </a:r>
          </a:p>
          <a:p>
            <a:endParaRPr lang="en-GB" sz="1800" dirty="0"/>
          </a:p>
          <a:p>
            <a:r>
              <a:rPr lang="en-GB" sz="1800" dirty="0"/>
              <a:t>Digital energy services create a route to decarbonisation that:</a:t>
            </a:r>
          </a:p>
          <a:p>
            <a:pPr lvl="1"/>
            <a:r>
              <a:rPr lang="en-GB" sz="1800" dirty="0"/>
              <a:t>Harnesses market forces to reduce cost</a:t>
            </a:r>
          </a:p>
          <a:p>
            <a:pPr lvl="1"/>
            <a:r>
              <a:rPr lang="en-GB" sz="1800" dirty="0"/>
              <a:t>Provides data to improve quality</a:t>
            </a:r>
          </a:p>
          <a:p>
            <a:pPr lvl="1"/>
            <a:r>
              <a:rPr lang="en-GB" sz="1800" dirty="0"/>
              <a:t>Reveals ways to factor heat into home improvement</a:t>
            </a:r>
          </a:p>
          <a:p>
            <a:pPr lvl="1"/>
            <a:r>
              <a:rPr lang="en-GB" sz="1800" dirty="0"/>
              <a:t>Creates new ways to reduce fuel poverty</a:t>
            </a:r>
          </a:p>
          <a:p>
            <a:endParaRPr lang="en-GB" sz="1800" dirty="0"/>
          </a:p>
          <a:p>
            <a:r>
              <a:rPr lang="en-GB" sz="1800" dirty="0"/>
              <a:t>We have focused on trying to prove the art of the possible by:</a:t>
            </a:r>
          </a:p>
          <a:p>
            <a:pPr lvl="1"/>
            <a:r>
              <a:rPr lang="en-GB" sz="1800" dirty="0"/>
              <a:t>Designing a (starter-for-ten) Heat as a Service</a:t>
            </a:r>
          </a:p>
          <a:p>
            <a:pPr lvl="1"/>
            <a:r>
              <a:rPr lang="en-GB" sz="1800" dirty="0"/>
              <a:t>Selling bespoke Heat Plans to real households</a:t>
            </a:r>
          </a:p>
          <a:p>
            <a:pPr lvl="1"/>
            <a:r>
              <a:rPr lang="en-GB" sz="1800" dirty="0"/>
              <a:t>Collecting data on building physics and occupants’ preferences in 100 homes</a:t>
            </a:r>
          </a:p>
          <a:p>
            <a:endParaRPr lang="en-GB" sz="1800" dirty="0"/>
          </a:p>
          <a:p>
            <a:r>
              <a:rPr lang="en-GB" sz="1800" dirty="0"/>
              <a:t>We are extending the trial and converting the 100 homes into a Living Lab</a:t>
            </a:r>
          </a:p>
          <a:p>
            <a:pPr lvl="1"/>
            <a:r>
              <a:rPr lang="en-GB" sz="1800" dirty="0"/>
              <a:t>Working with Pioneers who want to become Energy Service Providers</a:t>
            </a:r>
          </a:p>
          <a:p>
            <a:pPr lvl="1"/>
            <a:r>
              <a:rPr lang="en-GB" sz="1800" dirty="0"/>
              <a:t>Working with Ofgem to discover how to sell Energy as a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7188D-0B0A-4E5E-AB7A-A585C5B8C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8EC7C-8E91-42AA-BC65-19DB460490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686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B8BC4-19DF-4820-8A8E-20F5AC86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4"/>
          <a:stretch/>
        </p:blipFill>
        <p:spPr>
          <a:xfrm>
            <a:off x="0" y="-1"/>
            <a:ext cx="12192000" cy="6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00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96224-7059-491C-B6E0-1781203C9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Thanks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0CDF-C394-4303-8AD2-9CA8EAD117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3100" y="3135676"/>
            <a:ext cx="8258175" cy="393700"/>
          </a:xfrm>
        </p:spPr>
        <p:txBody>
          <a:bodyPr/>
          <a:lstStyle/>
          <a:p>
            <a:r>
              <a:rPr lang="en-GB" sz="2000" dirty="0"/>
              <a:t>Matthew Lipson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867B6-0DCF-4097-96DB-24D05CF7C9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3100" y="3529376"/>
            <a:ext cx="8258175" cy="393700"/>
          </a:xfrm>
        </p:spPr>
        <p:txBody>
          <a:bodyPr/>
          <a:lstStyle/>
          <a:p>
            <a:r>
              <a:rPr lang="en-GB" sz="2000" dirty="0"/>
              <a:t>Head of Consumer Insight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8E0EB-847F-425A-BD2A-1417732301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" y="3923076"/>
            <a:ext cx="8258175" cy="393700"/>
          </a:xfrm>
        </p:spPr>
        <p:txBody>
          <a:bodyPr/>
          <a:lstStyle/>
          <a:p>
            <a:r>
              <a:rPr lang="en-GB" sz="1600" dirty="0">
                <a:hlinkClick r:id="rId2"/>
              </a:rPr>
              <a:t>matthew.lipson@es.catapult.org.uk</a:t>
            </a: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743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E231-7310-408B-94E3-2F64DF8AF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49" y="417525"/>
            <a:ext cx="8851901" cy="5588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Decarbonising heat is the most cost effective way to decarbonise the 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AF5C-7211-432A-9EF5-D9EB8DD01A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74ED7-B50F-467E-AB28-D1D5F2CAD063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2017 Energy Technologies Institute LLP</a:t>
            </a:r>
            <a:endParaRPr lang="en-US" sz="933" b="1" dirty="0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F9089-6164-47DC-BFEF-5D83E559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060848"/>
            <a:ext cx="6478567" cy="3914963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A8D72BC-41B1-40F6-AEEB-DF6DF537BEAE}"/>
              </a:ext>
            </a:extLst>
          </p:cNvPr>
          <p:cNvSpPr txBox="1">
            <a:spLocks/>
          </p:cNvSpPr>
          <p:nvPr/>
        </p:nvSpPr>
        <p:spPr>
          <a:xfrm>
            <a:off x="3143250" y="2059478"/>
            <a:ext cx="6938697" cy="5737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44B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5DE06"/>
              </a:buClr>
              <a:buFont typeface="Arial" panose="020B0604020202020204" pitchFamily="34" charset="0"/>
              <a:buChar char="‒"/>
              <a:defRPr sz="14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7F2D5"/>
              </a:buClr>
              <a:buFont typeface="Courier New" panose="02070309020205020404" pitchFamily="49" charset="0"/>
              <a:buChar char="o"/>
              <a:defRPr sz="1200" kern="1200">
                <a:solidFill>
                  <a:srgbClr val="172C3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rgbClr val="FF0000"/>
                </a:solidFill>
              </a:rPr>
              <a:t>But today fewer than		and</a:t>
            </a:r>
          </a:p>
        </p:txBody>
      </p:sp>
    </p:spTree>
    <p:extLst>
      <p:ext uri="{BB962C8B-B14F-4D97-AF65-F5344CB8AC3E}">
        <p14:creationId xmlns:p14="http://schemas.microsoft.com/office/powerpoint/2010/main" val="128998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E231-7310-408B-94E3-2F64DF8AF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49" y="417525"/>
            <a:ext cx="8851901" cy="558800"/>
          </a:xfrm>
        </p:spPr>
        <p:txBody>
          <a:bodyPr>
            <a:normAutofit/>
          </a:bodyPr>
          <a:lstStyle/>
          <a:p>
            <a:r>
              <a:rPr lang="en-GB" sz="2400" dirty="0"/>
              <a:t>Rapid change is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AF5C-7211-432A-9EF5-D9EB8DD01A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74ED7-B50F-467E-AB28-D1D5F2CAD063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2017 Energy Technologies Institute LLP</a:t>
            </a:r>
            <a:endParaRPr lang="en-US" sz="933" b="1" dirty="0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2D9380E-3A1F-48CD-AE33-A363BDECD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09" y="2246299"/>
            <a:ext cx="5868785" cy="3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E231-7310-408B-94E3-2F64DF8AF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49" y="417525"/>
            <a:ext cx="8851901" cy="558800"/>
          </a:xfrm>
        </p:spPr>
        <p:txBody>
          <a:bodyPr>
            <a:normAutofit/>
          </a:bodyPr>
          <a:lstStyle/>
          <a:p>
            <a:r>
              <a:rPr lang="en-GB" sz="2400" dirty="0"/>
              <a:t>But you need to integrate the right components in each 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AF5C-7211-432A-9EF5-D9EB8DD01A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74ED7-B50F-467E-AB28-D1D5F2CAD063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2017 Energy Technologies Institute LLP</a:t>
            </a:r>
            <a:endParaRPr lang="en-US" sz="933" b="1" dirty="0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F71C7-D2F4-475A-8DFB-3B643CB52904}"/>
              </a:ext>
            </a:extLst>
          </p:cNvPr>
          <p:cNvPicPr/>
          <p:nvPr/>
        </p:nvPicPr>
        <p:blipFill rotWithShape="1">
          <a:blip r:embed="rId3"/>
          <a:srcRect b="1458"/>
          <a:stretch/>
        </p:blipFill>
        <p:spPr bwMode="auto">
          <a:xfrm>
            <a:off x="557348" y="1477771"/>
            <a:ext cx="11460480" cy="5063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882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E231-7310-408B-94E3-2F64DF8AF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49" y="417525"/>
            <a:ext cx="8851901" cy="558800"/>
          </a:xfrm>
        </p:spPr>
        <p:txBody>
          <a:bodyPr>
            <a:normAutofit/>
          </a:bodyPr>
          <a:lstStyle/>
          <a:p>
            <a:r>
              <a:rPr lang="en-GB" sz="2400" dirty="0"/>
              <a:t>And everyone wants something different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AF5C-7211-432A-9EF5-D9EB8DD01A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74ED7-B50F-467E-AB28-D1D5F2CAD063}"/>
              </a:ext>
            </a:extLst>
          </p:cNvPr>
          <p:cNvSpPr/>
          <p:nvPr/>
        </p:nvSpPr>
        <p:spPr>
          <a:xfrm>
            <a:off x="9502234" y="6558747"/>
            <a:ext cx="2422809" cy="235898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r"/>
            <a:r>
              <a:rPr lang="en-GB" sz="933" dirty="0">
                <a:solidFill>
                  <a:schemeClr val="bg1">
                    <a:lumMod val="50000"/>
                  </a:schemeClr>
                </a:solidFill>
                <a:cs typeface="Arial"/>
              </a:rPr>
              <a:t>© 2017 Energy Technologies Institute LLP</a:t>
            </a:r>
            <a:endParaRPr lang="en-US" sz="933" b="1" dirty="0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45869-68C5-490C-BF0C-EAF4658DF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0"/>
          <a:stretch/>
        </p:blipFill>
        <p:spPr>
          <a:xfrm>
            <a:off x="1975451" y="1772816"/>
            <a:ext cx="3635164" cy="273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F7772-1B13-403F-BA48-8FC65F437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4"/>
          <a:stretch/>
        </p:blipFill>
        <p:spPr>
          <a:xfrm>
            <a:off x="5735962" y="4869160"/>
            <a:ext cx="4545863" cy="1424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8A6DE9-3F5F-4191-A601-87500B573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0"/>
          <a:stretch/>
        </p:blipFill>
        <p:spPr>
          <a:xfrm>
            <a:off x="1975451" y="4509120"/>
            <a:ext cx="3635164" cy="178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A87257-D2F6-45F6-853E-E4EA885ED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0" b="36106"/>
          <a:stretch/>
        </p:blipFill>
        <p:spPr>
          <a:xfrm>
            <a:off x="5735962" y="3645024"/>
            <a:ext cx="4545863" cy="1224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7F4B1-3B0B-4BC9-BDF7-58DF159FF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15"/>
          <a:stretch/>
        </p:blipFill>
        <p:spPr>
          <a:xfrm>
            <a:off x="5735962" y="2348880"/>
            <a:ext cx="454586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7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7297DA-224D-458E-8104-A401EFA53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55AC3-8032-4BE7-9B03-CE74FF336F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422" y="415069"/>
            <a:ext cx="8401050" cy="558800"/>
          </a:xfrm>
        </p:spPr>
        <p:txBody>
          <a:bodyPr>
            <a:normAutofit/>
          </a:bodyPr>
          <a:lstStyle/>
          <a:p>
            <a:r>
              <a:rPr lang="en-GB" dirty="0"/>
              <a:t>Digital has transformed our lives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FD05D-4A4E-4387-98B1-9D9772BE14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A2A2C3-43D0-4400-9543-A701644DE4FF}"/>
              </a:ext>
            </a:extLst>
          </p:cNvPr>
          <p:cNvSpPr txBox="1">
            <a:spLocks/>
          </p:cNvSpPr>
          <p:nvPr/>
        </p:nvSpPr>
        <p:spPr>
          <a:xfrm>
            <a:off x="618370" y="1601778"/>
            <a:ext cx="1419955" cy="3281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Travel</a:t>
            </a: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TV</a:t>
            </a: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BF08E-90E2-4CD4-A154-2BF61ECA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21" y="3180662"/>
            <a:ext cx="1279902" cy="719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C6AAE-3E07-46B1-870C-BE6A0603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584" y="3054135"/>
            <a:ext cx="1491454" cy="9935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8EC6B8-2C5E-49B1-A431-00C0719876E5}"/>
              </a:ext>
            </a:extLst>
          </p:cNvPr>
          <p:cNvCxnSpPr/>
          <p:nvPr/>
        </p:nvCxnSpPr>
        <p:spPr>
          <a:xfrm>
            <a:off x="3886200" y="2473090"/>
            <a:ext cx="4678680" cy="0"/>
          </a:xfrm>
          <a:prstGeom prst="straightConnector1">
            <a:avLst/>
          </a:prstGeom>
          <a:ln w="190500">
            <a:solidFill>
              <a:schemeClr val="accent1">
                <a:alpha val="20000"/>
              </a:schemeClr>
            </a:solidFill>
            <a:prstDash val="sysDot"/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B83DC2-B630-49BF-95EA-9F7218C78D9C}"/>
              </a:ext>
            </a:extLst>
          </p:cNvPr>
          <p:cNvCxnSpPr/>
          <p:nvPr/>
        </p:nvCxnSpPr>
        <p:spPr>
          <a:xfrm>
            <a:off x="3886200" y="3611835"/>
            <a:ext cx="4678680" cy="0"/>
          </a:xfrm>
          <a:prstGeom prst="straightConnector1">
            <a:avLst/>
          </a:prstGeom>
          <a:ln w="190500">
            <a:solidFill>
              <a:schemeClr val="accent1">
                <a:alpha val="20000"/>
              </a:schemeClr>
            </a:solidFill>
            <a:prstDash val="sysDot"/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28CF8E-9333-46FB-9B10-47ED2F80B298}"/>
              </a:ext>
            </a:extLst>
          </p:cNvPr>
          <p:cNvCxnSpPr/>
          <p:nvPr/>
        </p:nvCxnSpPr>
        <p:spPr>
          <a:xfrm>
            <a:off x="3886200" y="4689945"/>
            <a:ext cx="4678680" cy="0"/>
          </a:xfrm>
          <a:prstGeom prst="straightConnector1">
            <a:avLst/>
          </a:prstGeom>
          <a:ln w="190500">
            <a:solidFill>
              <a:schemeClr val="accent1">
                <a:alpha val="20000"/>
              </a:schemeClr>
            </a:solidFill>
            <a:prstDash val="sysDot"/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AFF27-EFAE-4AA6-B270-E7DD757F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189" y="1966708"/>
            <a:ext cx="1098244" cy="1098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5C157-6169-42D9-9EFD-E111F77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300" y="1976080"/>
            <a:ext cx="1866900" cy="1079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644-436A-4E40-AD26-2D83E6DC17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8" t="38838" r="43056" b="25382"/>
          <a:stretch/>
        </p:blipFill>
        <p:spPr>
          <a:xfrm>
            <a:off x="9407585" y="4221295"/>
            <a:ext cx="1491454" cy="1047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64900B-B438-42DF-8F90-F25CFF693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8" t="38838" r="43056" b="25382"/>
          <a:stretch/>
        </p:blipFill>
        <p:spPr>
          <a:xfrm>
            <a:off x="2065260" y="4220137"/>
            <a:ext cx="1491454" cy="10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2A94A-49BA-423E-9F0D-D42888340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438150"/>
            <a:ext cx="9045111" cy="558800"/>
          </a:xfrm>
        </p:spPr>
        <p:txBody>
          <a:bodyPr>
            <a:normAutofit fontScale="92500"/>
          </a:bodyPr>
          <a:lstStyle/>
          <a:p>
            <a:r>
              <a:rPr lang="en-GB" dirty="0"/>
              <a:t>Could digital help tackle challenges to low carbon heat?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8E5E4-50BD-4664-ACA1-CC78A20E370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8492DD4-B1EA-43F5-96E1-886D48B9C027}" type="slidenum">
              <a:rPr lang="en-GB" smtClean="0"/>
              <a:pPr/>
              <a:t>9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43EE1-A993-4F35-AB4F-460DD64652EA}"/>
              </a:ext>
            </a:extLst>
          </p:cNvPr>
          <p:cNvGrpSpPr/>
          <p:nvPr/>
        </p:nvGrpSpPr>
        <p:grpSpPr>
          <a:xfrm>
            <a:off x="4831188" y="3456812"/>
            <a:ext cx="3172270" cy="1056589"/>
            <a:chOff x="2455025" y="0"/>
            <a:chExt cx="3682538" cy="1056589"/>
          </a:xfrm>
          <a:noFill/>
        </p:grpSpPr>
        <p:sp>
          <p:nvSpPr>
            <p:cNvPr id="6" name="Right Arrow 18">
              <a:extLst>
                <a:ext uri="{FF2B5EF4-FFF2-40B4-BE49-F238E27FC236}">
                  <a16:creationId xmlns:a16="http://schemas.microsoft.com/office/drawing/2014/main" id="{1659D128-CC07-4126-A0B9-D56B2B9E17EF}"/>
                </a:ext>
              </a:extLst>
            </p:cNvPr>
            <p:cNvSpPr/>
            <p:nvPr/>
          </p:nvSpPr>
          <p:spPr>
            <a:xfrm>
              <a:off x="2455025" y="0"/>
              <a:ext cx="3682538" cy="1056589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ight Arrow 4">
              <a:extLst>
                <a:ext uri="{FF2B5EF4-FFF2-40B4-BE49-F238E27FC236}">
                  <a16:creationId xmlns:a16="http://schemas.microsoft.com/office/drawing/2014/main" id="{6DFE7547-477B-4C5E-BE64-5D239404C4BD}"/>
                </a:ext>
              </a:extLst>
            </p:cNvPr>
            <p:cNvSpPr/>
            <p:nvPr/>
          </p:nvSpPr>
          <p:spPr>
            <a:xfrm>
              <a:off x="2455025" y="132074"/>
              <a:ext cx="3548724" cy="792441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72000" bIns="72000" numCol="1" spcCol="1270" anchor="ctr" anchorCtr="0">
              <a:noAutofit/>
            </a:bodyPr>
            <a:lstStyle/>
            <a:p>
              <a:pPr marL="0" lvl="1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Challenge 2: Improve low carbon heating experiences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FB3D94-97C5-438A-9669-41E58D739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5" r="5900" b="28689"/>
          <a:stretch/>
        </p:blipFill>
        <p:spPr>
          <a:xfrm>
            <a:off x="1484467" y="3508765"/>
            <a:ext cx="2969249" cy="947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10FEB1-BE4E-4E9F-BC0B-D8FE3242BFA0}"/>
              </a:ext>
            </a:extLst>
          </p:cNvPr>
          <p:cNvGrpSpPr/>
          <p:nvPr/>
        </p:nvGrpSpPr>
        <p:grpSpPr>
          <a:xfrm>
            <a:off x="4831188" y="4845506"/>
            <a:ext cx="3172270" cy="1056589"/>
            <a:chOff x="2455025" y="0"/>
            <a:chExt cx="3682538" cy="1056589"/>
          </a:xfrm>
          <a:noFill/>
        </p:grpSpPr>
        <p:sp>
          <p:nvSpPr>
            <p:cNvPr id="10" name="Right Arrow 13">
              <a:extLst>
                <a:ext uri="{FF2B5EF4-FFF2-40B4-BE49-F238E27FC236}">
                  <a16:creationId xmlns:a16="http://schemas.microsoft.com/office/drawing/2014/main" id="{1919B128-B495-4039-B8F3-DA52AF5B6DA6}"/>
                </a:ext>
              </a:extLst>
            </p:cNvPr>
            <p:cNvSpPr/>
            <p:nvPr/>
          </p:nvSpPr>
          <p:spPr>
            <a:xfrm>
              <a:off x="2455025" y="0"/>
              <a:ext cx="3682538" cy="1056589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ACBBA9B2-2F4A-4B35-BABB-050A786D383E}"/>
                </a:ext>
              </a:extLst>
            </p:cNvPr>
            <p:cNvSpPr/>
            <p:nvPr/>
          </p:nvSpPr>
          <p:spPr>
            <a:xfrm>
              <a:off x="2455025" y="132074"/>
              <a:ext cx="3548724" cy="792441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72000" bIns="72000" numCol="1" spcCol="1270" anchor="ctr" anchorCtr="0">
              <a:noAutofit/>
            </a:bodyPr>
            <a:lstStyle/>
            <a:p>
              <a:pPr marL="0" lvl="1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Challenge 3: Make low carbon heat systems simple to install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5190F-DE08-462C-863D-A42D700380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6730" r="10625" b="29180"/>
          <a:stretch/>
        </p:blipFill>
        <p:spPr>
          <a:xfrm>
            <a:off x="1696377" y="4805438"/>
            <a:ext cx="2545427" cy="9645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9FDA2CE-C3F8-497D-90CC-A925A4C7C023}"/>
              </a:ext>
            </a:extLst>
          </p:cNvPr>
          <p:cNvGrpSpPr/>
          <p:nvPr/>
        </p:nvGrpSpPr>
        <p:grpSpPr>
          <a:xfrm>
            <a:off x="4831188" y="2108187"/>
            <a:ext cx="3172270" cy="1056589"/>
            <a:chOff x="2455025" y="0"/>
            <a:chExt cx="3682538" cy="1056589"/>
          </a:xfrm>
          <a:noFill/>
        </p:grpSpPr>
        <p:sp>
          <p:nvSpPr>
            <p:cNvPr id="14" name="Right Arrow 8">
              <a:extLst>
                <a:ext uri="{FF2B5EF4-FFF2-40B4-BE49-F238E27FC236}">
                  <a16:creationId xmlns:a16="http://schemas.microsoft.com/office/drawing/2014/main" id="{A1156C90-24FE-4C2B-B297-14165440928D}"/>
                </a:ext>
              </a:extLst>
            </p:cNvPr>
            <p:cNvSpPr/>
            <p:nvPr/>
          </p:nvSpPr>
          <p:spPr>
            <a:xfrm>
              <a:off x="2455025" y="0"/>
              <a:ext cx="3682538" cy="1056589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ight Arrow 4">
              <a:extLst>
                <a:ext uri="{FF2B5EF4-FFF2-40B4-BE49-F238E27FC236}">
                  <a16:creationId xmlns:a16="http://schemas.microsoft.com/office/drawing/2014/main" id="{69914400-AA61-45B8-B539-68B70D4971DE}"/>
                </a:ext>
              </a:extLst>
            </p:cNvPr>
            <p:cNvSpPr/>
            <p:nvPr/>
          </p:nvSpPr>
          <p:spPr>
            <a:xfrm>
              <a:off x="2455025" y="132074"/>
              <a:ext cx="3548724" cy="792441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72000" bIns="72000" numCol="1" spcCol="1270" anchor="ctr" anchorCtr="0">
              <a:noAutofit/>
            </a:bodyPr>
            <a:lstStyle/>
            <a:p>
              <a:pPr marL="0" lvl="1" algn="ctr" defTabSz="711182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Challenge 1: Make low carbon heating easy to control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0B7A94D-CAC1-4409-BC24-3D0D155FA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9250" r="74412" b="39750"/>
          <a:stretch/>
        </p:blipFill>
        <p:spPr>
          <a:xfrm>
            <a:off x="2537996" y="1993592"/>
            <a:ext cx="757313" cy="1101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B673D4-9740-4291-94E7-6620EE5DC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755" y="2158471"/>
            <a:ext cx="2630988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5679663"/>
      </p:ext>
    </p:extLst>
  </p:cSld>
  <p:clrMapOvr>
    <a:masterClrMapping/>
  </p:clrMapOvr>
</p:sld>
</file>

<file path=ppt/theme/theme1.xml><?xml version="1.0" encoding="utf-8"?>
<a:theme xmlns:a="http://schemas.openxmlformats.org/drawingml/2006/main" name="Acid yellow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Jan 2018 (incl guidance).pptx" id="{0CC86582-E47D-4B33-A33E-536D1A91F5A9}" vid="{CB61C650-205E-4493-8AA0-D567D10ACADF}"/>
    </a:ext>
  </a:extLst>
</a:theme>
</file>

<file path=ppt/theme/theme2.xml><?xml version="1.0" encoding="utf-8"?>
<a:theme xmlns:a="http://schemas.openxmlformats.org/drawingml/2006/main" name="Pink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Jan 2018 (incl guidance).pptx" id="{0CC86582-E47D-4B33-A33E-536D1A91F5A9}" vid="{9E9E8839-1C42-40B9-ADB1-C9063D989C53}"/>
    </a:ext>
  </a:extLst>
</a:theme>
</file>

<file path=ppt/theme/theme3.xml><?xml version="1.0" encoding="utf-8"?>
<a:theme xmlns:a="http://schemas.openxmlformats.org/drawingml/2006/main" name="Mint blu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Jan 2018 (incl guidance).pptx" id="{0CC86582-E47D-4B33-A33E-536D1A91F5A9}" vid="{34CBCCBB-7E91-4030-88DA-E4C6925DE161}"/>
    </a:ext>
  </a:extLst>
</a:theme>
</file>

<file path=ppt/theme/theme4.xml><?xml version="1.0" encoding="utf-8"?>
<a:theme xmlns:a="http://schemas.openxmlformats.org/drawingml/2006/main" name="Pink Mint blu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Jan 2018 (incl guidance).pptx" id="{0CC86582-E47D-4B33-A33E-536D1A91F5A9}" vid="{EBF4A952-8B36-4C1B-9174-8A88AA763E3C}"/>
    </a:ext>
  </a:extLst>
</a:theme>
</file>

<file path=ppt/theme/theme5.xml><?xml version="1.0" encoding="utf-8"?>
<a:theme xmlns:a="http://schemas.openxmlformats.org/drawingml/2006/main" name="Whit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Jan 2018 (incl guidance).pptx" id="{0CC86582-E47D-4B33-A33E-536D1A91F5A9}" vid="{1D7C3498-8021-4318-857D-00B3C773ACDC}"/>
    </a:ext>
  </a:extLst>
</a:theme>
</file>

<file path=ppt/theme/theme6.xml><?xml version="1.0" encoding="utf-8"?>
<a:theme xmlns:a="http://schemas.openxmlformats.org/drawingml/2006/main" name="1_Mint blue deck">
  <a:themeElements>
    <a:clrScheme name="ESC_colours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43B4"/>
      </a:accent1>
      <a:accent2>
        <a:srgbClr val="D5DD06"/>
      </a:accent2>
      <a:accent3>
        <a:srgbClr val="37F1D5"/>
      </a:accent3>
      <a:accent4>
        <a:srgbClr val="00D12C"/>
      </a:accent4>
      <a:accent5>
        <a:srgbClr val="00A0E0"/>
      </a:accent5>
      <a:accent6>
        <a:srgbClr val="172B35"/>
      </a:accent6>
      <a:hlink>
        <a:srgbClr val="FF1A5C"/>
      </a:hlink>
      <a:folHlink>
        <a:srgbClr val="CC1A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tline of final ETI report_DRAFT" id="{A4B44CA6-A7F8-4975-B667-0B2084790136}" vid="{A1F8D80E-A865-4026-8AB0-922F57BC098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39778644B624BA3C94A8C2E725086" ma:contentTypeVersion="9" ma:contentTypeDescription="Create a new document." ma:contentTypeScope="" ma:versionID="19a47af1bdf1a583e2ad9d7f1c69eee1">
  <xsd:schema xmlns:xsd="http://www.w3.org/2001/XMLSchema" xmlns:xs="http://www.w3.org/2001/XMLSchema" xmlns:p="http://schemas.microsoft.com/office/2006/metadata/properties" xmlns:ns2="0af00b87-8ef9-4cdc-92e8-456570f88a8d" xmlns:ns3="705b561b-f210-4e53-b6bc-c54c8143ed29" xmlns:ns4="136ce506-35df-48e7-a6df-17414de8fd69" targetNamespace="http://schemas.microsoft.com/office/2006/metadata/properties" ma:root="true" ma:fieldsID="d8694de8d8bf4f5833d0e8716607588e" ns2:_="" ns3:_="" ns4:_="">
    <xsd:import namespace="0af00b87-8ef9-4cdc-92e8-456570f88a8d"/>
    <xsd:import namespace="705b561b-f210-4e53-b6bc-c54c8143ed29"/>
    <xsd:import namespace="136ce506-35df-48e7-a6df-17414de8fd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00b87-8ef9-4cdc-92e8-456570f88a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561b-f210-4e53-b6bc-c54c8143ed29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ce506-35df-48e7-a6df-17414de8f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5FF8E9-0B3B-4347-8895-E6F11277828F}">
  <ds:schemaRefs>
    <ds:schemaRef ds:uri="http://purl.org/dc/terms/"/>
    <ds:schemaRef ds:uri="0af00b87-8ef9-4cdc-92e8-456570f88a8d"/>
    <ds:schemaRef ds:uri="705b561b-f210-4e53-b6bc-c54c8143ed29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36ce506-35df-48e7-a6df-17414de8fd6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355B038-9919-4F99-A27A-9FF4F26BB6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f00b87-8ef9-4cdc-92e8-456570f88a8d"/>
    <ds:schemaRef ds:uri="705b561b-f210-4e53-b6bc-c54c8143ed29"/>
    <ds:schemaRef ds:uri="136ce506-35df-48e7-a6df-17414de8f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8170E4-403F-4598-81E1-BC76368599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Jan 2018 (incl guidance)</Template>
  <TotalTime>20674</TotalTime>
  <Words>1313</Words>
  <Application>Microsoft Office PowerPoint</Application>
  <PresentationFormat>Widescreen</PresentationFormat>
  <Paragraphs>280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Arial Black</vt:lpstr>
      <vt:lpstr>Arial Bold</vt:lpstr>
      <vt:lpstr>Arial Regular</vt:lpstr>
      <vt:lpstr>Calibri</vt:lpstr>
      <vt:lpstr>Courier New</vt:lpstr>
      <vt:lpstr>Roboto</vt:lpstr>
      <vt:lpstr>Segoe UI</vt:lpstr>
      <vt:lpstr>Segoe UI Black</vt:lpstr>
      <vt:lpstr>Segoe UI Light</vt:lpstr>
      <vt:lpstr>Segoe UI Semibold</vt:lpstr>
      <vt:lpstr>Segoe UI Semilight</vt:lpstr>
      <vt:lpstr>Wingdings</vt:lpstr>
      <vt:lpstr>Acid yellow deck</vt:lpstr>
      <vt:lpstr>Pink deck</vt:lpstr>
      <vt:lpstr>Mint blue deck</vt:lpstr>
      <vt:lpstr>Pink Mint blue deck</vt:lpstr>
      <vt:lpstr>White deck</vt:lpstr>
      <vt:lpstr>1_Mint blue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services might hold the key</vt:lpstr>
      <vt:lpstr>Services could be decarbonised</vt:lpstr>
      <vt:lpstr>Services could make interests compatible</vt:lpstr>
      <vt:lpstr>PowerPoint Presentation</vt:lpstr>
      <vt:lpstr>Problem: different expectations</vt:lpstr>
      <vt:lpstr>PowerPoint Presentation</vt:lpstr>
      <vt:lpstr>Problem: limited foresight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Problem: how to share the value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Lipson</dc:creator>
  <cp:lastModifiedBy>Matthew Lipson</cp:lastModifiedBy>
  <cp:revision>301</cp:revision>
  <cp:lastPrinted>2018-04-19T12:23:21Z</cp:lastPrinted>
  <dcterms:created xsi:type="dcterms:W3CDTF">2018-03-09T08:56:45Z</dcterms:created>
  <dcterms:modified xsi:type="dcterms:W3CDTF">2018-09-15T09:29:42Z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bb19938-abdf-4bf9-b36f-6fa56c0e1ffb_Enabled">
    <vt:lpwstr>True</vt:lpwstr>
  </property>
  <property fmtid="{D5CDD505-2E9C-101B-9397-08002B2CF9AE}" pid="3" name="MSIP_Label_dbb19938-abdf-4bf9-b36f-6fa56c0e1ffb_SiteId">
    <vt:lpwstr>532a5fd0-268c-48ff-b181-14740d5d430b</vt:lpwstr>
  </property>
  <property fmtid="{D5CDD505-2E9C-101B-9397-08002B2CF9AE}" pid="4" name="MSIP_Label_dbb19938-abdf-4bf9-b36f-6fa56c0e1ffb_Ref">
    <vt:lpwstr>https://api.informationprotection.azure.com/api/532a5fd0-268c-48ff-b181-14740d5d430b</vt:lpwstr>
  </property>
  <property fmtid="{D5CDD505-2E9C-101B-9397-08002B2CF9AE}" pid="5" name="MSIP_Label_dbb19938-abdf-4bf9-b36f-6fa56c0e1ffb_SetBy">
    <vt:lpwstr>Nisha.Shouan@es.catapult.org.uk</vt:lpwstr>
  </property>
  <property fmtid="{D5CDD505-2E9C-101B-9397-08002B2CF9AE}" pid="6" name="MSIP_Label_dbb19938-abdf-4bf9-b36f-6fa56c0e1ffb_SetDate">
    <vt:lpwstr>2017-11-10T14:08:40.8008841+00:00</vt:lpwstr>
  </property>
  <property fmtid="{D5CDD505-2E9C-101B-9397-08002B2CF9AE}" pid="7" name="MSIP_Label_dbb19938-abdf-4bf9-b36f-6fa56c0e1ffb_Name">
    <vt:lpwstr>Confidential</vt:lpwstr>
  </property>
  <property fmtid="{D5CDD505-2E9C-101B-9397-08002B2CF9AE}" pid="8" name="MSIP_Label_dbb19938-abdf-4bf9-b36f-6fa56c0e1ffb_Application">
    <vt:lpwstr>Microsoft Azure Information Protection</vt:lpwstr>
  </property>
  <property fmtid="{D5CDD505-2E9C-101B-9397-08002B2CF9AE}" pid="9" name="MSIP_Label_dbb19938-abdf-4bf9-b36f-6fa56c0e1ffb_Extended_MSFT_Method">
    <vt:lpwstr>Manual</vt:lpwstr>
  </property>
  <property fmtid="{D5CDD505-2E9C-101B-9397-08002B2CF9AE}" pid="10" name="Sensitivity">
    <vt:lpwstr>Confidential</vt:lpwstr>
  </property>
  <property fmtid="{D5CDD505-2E9C-101B-9397-08002B2CF9AE}" pid="11" name="ContentTypeId">
    <vt:lpwstr>0x01010098539778644B624BA3C94A8C2E725086</vt:lpwstr>
  </property>
</Properties>
</file>