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351" r:id="rId4"/>
    <p:sldId id="257" r:id="rId5"/>
    <p:sldId id="269" r:id="rId6"/>
    <p:sldId id="270" r:id="rId7"/>
    <p:sldId id="271" r:id="rId8"/>
    <p:sldId id="278" r:id="rId9"/>
    <p:sldId id="383" r:id="rId10"/>
    <p:sldId id="277" r:id="rId11"/>
    <p:sldId id="382"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1"/>
    <p:restoredTop sz="94666"/>
  </p:normalViewPr>
  <p:slideViewPr>
    <p:cSldViewPr snapToGrid="0" snapToObjects="1">
      <p:cViewPr>
        <p:scale>
          <a:sx n="82" d="100"/>
          <a:sy n="82" d="100"/>
        </p:scale>
        <p:origin x="600"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DECE8-53C6-164F-980E-0CA6157529CB}" type="datetimeFigureOut">
              <a:rPr lang="en-US" smtClean="0"/>
              <a:t>9/10/18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700D5-A190-5941-8C22-E03D2F50BB6B}" type="slidenum">
              <a:rPr lang="en-US" smtClean="0"/>
              <a:t>‹#›</a:t>
            </a:fld>
            <a:endParaRPr lang="en-US"/>
          </a:p>
        </p:txBody>
      </p:sp>
    </p:spTree>
    <p:extLst>
      <p:ext uri="{BB962C8B-B14F-4D97-AF65-F5344CB8AC3E}">
        <p14:creationId xmlns:p14="http://schemas.microsoft.com/office/powerpoint/2010/main" val="110810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62DF0A-A35F-0C44-875F-39A20B3B180A}" type="slidenum">
              <a:rPr lang="en-US" smtClean="0"/>
              <a:t>2</a:t>
            </a:fld>
            <a:endParaRPr lang="en-US"/>
          </a:p>
        </p:txBody>
      </p:sp>
    </p:spTree>
    <p:extLst>
      <p:ext uri="{BB962C8B-B14F-4D97-AF65-F5344CB8AC3E}">
        <p14:creationId xmlns:p14="http://schemas.microsoft.com/office/powerpoint/2010/main" val="165529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growth of business models based on digital platform sharing -- with </a:t>
            </a:r>
            <a:r>
              <a:rPr lang="en-US" sz="1200" u="sng" kern="1200" dirty="0" err="1">
                <a:solidFill>
                  <a:schemeClr val="tx1"/>
                </a:solidFill>
                <a:effectLst/>
                <a:latin typeface="+mn-lt"/>
                <a:ea typeface="+mn-ea"/>
                <a:cs typeface="+mn-cs"/>
              </a:rPr>
              <a:t>Uber</a:t>
            </a:r>
            <a:r>
              <a:rPr lang="en-US" sz="1200" kern="1200" dirty="0">
                <a:solidFill>
                  <a:schemeClr val="tx1"/>
                </a:solidFill>
                <a:effectLst/>
                <a:latin typeface="+mn-lt"/>
                <a:ea typeface="+mn-ea"/>
                <a:cs typeface="+mn-cs"/>
              </a:rPr>
              <a:t> and </a:t>
            </a:r>
            <a:r>
              <a:rPr lang="en-US" sz="1200" u="sng" kern="1200" dirty="0" err="1">
                <a:solidFill>
                  <a:schemeClr val="tx1"/>
                </a:solidFill>
                <a:effectLst/>
                <a:latin typeface="+mn-lt"/>
                <a:ea typeface="+mn-ea"/>
                <a:cs typeface="+mn-cs"/>
              </a:rPr>
              <a:t>Airbnb</a:t>
            </a:r>
            <a:r>
              <a:rPr lang="en-US" sz="1200" kern="1200" dirty="0">
                <a:solidFill>
                  <a:schemeClr val="tx1"/>
                </a:solidFill>
                <a:effectLst/>
                <a:latin typeface="+mn-lt"/>
                <a:ea typeface="+mn-ea"/>
                <a:cs typeface="+mn-cs"/>
              </a:rPr>
              <a:t> standing out as obvious examples -- has attracted both popular and scholarly attention. But there has been little price-theoretic analysis of the underlying economic forces driving these dramatic changes.</a:t>
            </a:r>
            <a:endParaRPr lang="en-US" dirty="0"/>
          </a:p>
        </p:txBody>
      </p:sp>
      <p:sp>
        <p:nvSpPr>
          <p:cNvPr id="4" name="Slide Number Placeholder 3"/>
          <p:cNvSpPr>
            <a:spLocks noGrp="1"/>
          </p:cNvSpPr>
          <p:nvPr>
            <p:ph type="sldNum" sz="quarter" idx="10"/>
          </p:nvPr>
        </p:nvSpPr>
        <p:spPr/>
        <p:txBody>
          <a:bodyPr/>
          <a:lstStyle/>
          <a:p>
            <a:fld id="{003239BA-0CD6-EB4C-B52F-8943B37A3F37}" type="slidenum">
              <a:rPr lang="en-US" smtClean="0"/>
              <a:t>4</a:t>
            </a:fld>
            <a:endParaRPr lang="en-US"/>
          </a:p>
        </p:txBody>
      </p:sp>
    </p:spTree>
    <p:extLst>
      <p:ext uri="{BB962C8B-B14F-4D97-AF65-F5344CB8AC3E}">
        <p14:creationId xmlns:p14="http://schemas.microsoft.com/office/powerpoint/2010/main" val="1652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B432-848F-F842-A3B0-37339A0F74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930219-6A8C-DF4C-B7BA-843971413A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4FF77-13F1-134F-A0BE-BEDE2C49BBAA}"/>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5" name="Footer Placeholder 4">
            <a:extLst>
              <a:ext uri="{FF2B5EF4-FFF2-40B4-BE49-F238E27FC236}">
                <a16:creationId xmlns:a16="http://schemas.microsoft.com/office/drawing/2014/main" id="{9B628C7A-A0D4-A248-9E19-98DB2CBA0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29FD4-CD51-DE49-A24A-92B8C07CC0A1}"/>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41330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828D-C711-7643-8442-697CCD6D5B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42EFF9-5340-0842-937B-FA70C427F7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8B73B-45C6-0F41-BBCA-AA4B5FB712F0}"/>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5" name="Footer Placeholder 4">
            <a:extLst>
              <a:ext uri="{FF2B5EF4-FFF2-40B4-BE49-F238E27FC236}">
                <a16:creationId xmlns:a16="http://schemas.microsoft.com/office/drawing/2014/main" id="{BA050423-1450-384C-AD03-C93F238C4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E08D1-C738-064E-9CFA-373504D715B7}"/>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2488811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E379B5-3078-4D47-BEF7-77448E4D57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0E6B96-BE68-DD4B-A7FD-D1529AE62C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55910-3BC0-154E-854D-27319291934D}"/>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5" name="Footer Placeholder 4">
            <a:extLst>
              <a:ext uri="{FF2B5EF4-FFF2-40B4-BE49-F238E27FC236}">
                <a16:creationId xmlns:a16="http://schemas.microsoft.com/office/drawing/2014/main" id="{CC79EDF1-DB08-1946-B5B2-F54F26E19C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13AC3-D883-E441-886F-184F4CDF63F2}"/>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338765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C1FD-6B66-A945-A34B-2DEBF6351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D33B18-3411-F649-9D8B-94E1F527CD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455FB-2D65-CE43-9CA4-CFD9182DB057}"/>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5" name="Footer Placeholder 4">
            <a:extLst>
              <a:ext uri="{FF2B5EF4-FFF2-40B4-BE49-F238E27FC236}">
                <a16:creationId xmlns:a16="http://schemas.microsoft.com/office/drawing/2014/main" id="{3B4AA3DB-CDFA-DD46-811D-EBA778453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BBF22-135B-F343-9BBE-1D8A80F7D3D9}"/>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149909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997B0-01BE-D54E-A905-A234A4A975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6662E4-1F80-374E-8F94-BA2B2FE16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AEECF9-ADF6-1143-9D3B-F7ADE196DD5B}"/>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5" name="Footer Placeholder 4">
            <a:extLst>
              <a:ext uri="{FF2B5EF4-FFF2-40B4-BE49-F238E27FC236}">
                <a16:creationId xmlns:a16="http://schemas.microsoft.com/office/drawing/2014/main" id="{FA529184-9A25-444E-872A-B79017A13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03850-CEB2-8944-8EAF-8D26E384D933}"/>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67107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8500-59BC-694E-8763-5C267D748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56FB1B-125A-DA4D-B718-FB1F56702D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5FE0DE-990E-664D-AB88-9B48F81836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E1AC86-9758-5E43-B707-2F961AF61519}"/>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6" name="Footer Placeholder 5">
            <a:extLst>
              <a:ext uri="{FF2B5EF4-FFF2-40B4-BE49-F238E27FC236}">
                <a16:creationId xmlns:a16="http://schemas.microsoft.com/office/drawing/2014/main" id="{ACC25EC6-6990-DB4E-B074-0025943BD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6A803-19D0-BA4C-B0B5-06D1523290EA}"/>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376644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92E5A-4B30-F941-B6EE-9A22F7AF6F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66F43C-6CA5-0A46-908F-3336BBAA9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868A95-21D9-E14D-9E80-426A549AE2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BB5BF-6345-D94D-A040-7333525D87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7A400A-AE55-604A-8510-EB34D4687A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ACB8F4-C963-DE43-9308-C45BF6C0E39A}"/>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8" name="Footer Placeholder 7">
            <a:extLst>
              <a:ext uri="{FF2B5EF4-FFF2-40B4-BE49-F238E27FC236}">
                <a16:creationId xmlns:a16="http://schemas.microsoft.com/office/drawing/2014/main" id="{8FF40006-64CC-5D44-AB96-3353C9BE92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9C871B-2FBA-AE4E-8C34-6C6DAEF30043}"/>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315211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7E06-8CF6-3A41-8C40-2331853C60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3FCA9-787D-F34F-86A6-839D8F8CFCFB}"/>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4" name="Footer Placeholder 3">
            <a:extLst>
              <a:ext uri="{FF2B5EF4-FFF2-40B4-BE49-F238E27FC236}">
                <a16:creationId xmlns:a16="http://schemas.microsoft.com/office/drawing/2014/main" id="{CAD982BF-426E-FA41-A988-E2025522A1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BF3A51-E4E6-EF47-B164-A4ED188159E9}"/>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3607824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2C15D-82BD-B548-A983-CB0EA97EC400}"/>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3" name="Footer Placeholder 2">
            <a:extLst>
              <a:ext uri="{FF2B5EF4-FFF2-40B4-BE49-F238E27FC236}">
                <a16:creationId xmlns:a16="http://schemas.microsoft.com/office/drawing/2014/main" id="{4055A67C-5ADE-9F4B-88BC-A80FE8F878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680D3E-411A-DF4B-86FC-99E44F4B49EF}"/>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183539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255E-6FEF-2546-8EA0-C225129DF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DC1EF5-4085-6E4C-8164-8F0EF77CEA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E8253-56D3-004C-97F9-9299F849E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C16D04-1CAD-AB4A-9C33-0B52AA14A692}"/>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6" name="Footer Placeholder 5">
            <a:extLst>
              <a:ext uri="{FF2B5EF4-FFF2-40B4-BE49-F238E27FC236}">
                <a16:creationId xmlns:a16="http://schemas.microsoft.com/office/drawing/2014/main" id="{D9C6E607-1015-CE4E-89EB-13226EB54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E4A9B-A4B1-D047-A164-29FA93A65DB1}"/>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412812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98E3-9911-474D-AEAF-08B49D522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339022-33E3-B64E-AA51-9881566D92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A55D3-5B46-0543-A54A-C46779F49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F01B53-E645-6C4C-AA17-14B3742D9CAE}"/>
              </a:ext>
            </a:extLst>
          </p:cNvPr>
          <p:cNvSpPr>
            <a:spLocks noGrp="1"/>
          </p:cNvSpPr>
          <p:nvPr>
            <p:ph type="dt" sz="half" idx="10"/>
          </p:nvPr>
        </p:nvSpPr>
        <p:spPr/>
        <p:txBody>
          <a:bodyPr/>
          <a:lstStyle/>
          <a:p>
            <a:fld id="{39BD4864-781E-B240-9E6F-3CA7D503178E}" type="datetimeFigureOut">
              <a:rPr lang="en-US" smtClean="0"/>
              <a:t>9/10/18</a:t>
            </a:fld>
            <a:endParaRPr lang="en-US"/>
          </a:p>
        </p:txBody>
      </p:sp>
      <p:sp>
        <p:nvSpPr>
          <p:cNvPr id="6" name="Footer Placeholder 5">
            <a:extLst>
              <a:ext uri="{FF2B5EF4-FFF2-40B4-BE49-F238E27FC236}">
                <a16:creationId xmlns:a16="http://schemas.microsoft.com/office/drawing/2014/main" id="{4AE51443-BFE3-9D47-BDDB-B49E1166A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33B60-56C8-0847-B7ED-9F55281B9BD7}"/>
              </a:ext>
            </a:extLst>
          </p:cNvPr>
          <p:cNvSpPr>
            <a:spLocks noGrp="1"/>
          </p:cNvSpPr>
          <p:nvPr>
            <p:ph type="sldNum" sz="quarter" idx="12"/>
          </p:nvPr>
        </p:nvSpPr>
        <p:spPr/>
        <p:txBody>
          <a:bodyPr/>
          <a:lstStyle/>
          <a:p>
            <a:fld id="{3E884F8F-14B7-3746-B26E-8DBB03F51C4B}" type="slidenum">
              <a:rPr lang="en-US" smtClean="0"/>
              <a:t>‹#›</a:t>
            </a:fld>
            <a:endParaRPr lang="en-US"/>
          </a:p>
        </p:txBody>
      </p:sp>
    </p:spTree>
    <p:extLst>
      <p:ext uri="{BB962C8B-B14F-4D97-AF65-F5344CB8AC3E}">
        <p14:creationId xmlns:p14="http://schemas.microsoft.com/office/powerpoint/2010/main" val="274836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5E604-63B9-B64C-B62F-A7E41CA9B7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AB2BC-A984-7A40-82AA-5DA99D9AB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BA3E4-66DA-8A4C-9C6F-E0DEE5287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D4864-781E-B240-9E6F-3CA7D503178E}" type="datetimeFigureOut">
              <a:rPr lang="en-US" smtClean="0"/>
              <a:t>9/10/18</a:t>
            </a:fld>
            <a:endParaRPr lang="en-US"/>
          </a:p>
        </p:txBody>
      </p:sp>
      <p:sp>
        <p:nvSpPr>
          <p:cNvPr id="5" name="Footer Placeholder 4">
            <a:extLst>
              <a:ext uri="{FF2B5EF4-FFF2-40B4-BE49-F238E27FC236}">
                <a16:creationId xmlns:a16="http://schemas.microsoft.com/office/drawing/2014/main" id="{EC0329B9-499A-B542-ADEA-59B32F4A22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9F32F-E3BB-8B47-AB23-DE116EB1C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84F8F-14B7-3746-B26E-8DBB03F51C4B}" type="slidenum">
              <a:rPr lang="en-US" smtClean="0"/>
              <a:t>‹#›</a:t>
            </a:fld>
            <a:endParaRPr lang="en-US"/>
          </a:p>
        </p:txBody>
      </p:sp>
    </p:spTree>
    <p:extLst>
      <p:ext uri="{BB962C8B-B14F-4D97-AF65-F5344CB8AC3E}">
        <p14:creationId xmlns:p14="http://schemas.microsoft.com/office/powerpoint/2010/main" val="717578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efabricofthings.com/2016/07/22/smart-kitchen-appliance/" TargetMode="External"/><Relationship Id="rId7" Type="http://schemas.openxmlformats.org/officeDocument/2006/relationships/image" Target="../media/image5.tiff"/><Relationship Id="rId2" Type="http://schemas.openxmlformats.org/officeDocument/2006/relationships/hyperlink" Target="https://www.tesla.com/solarroof" TargetMode="External"/><Relationship Id="rId1" Type="http://schemas.openxmlformats.org/officeDocument/2006/relationships/slideLayout" Target="../slideLayouts/slideLayout6.xml"/><Relationship Id="rId6" Type="http://schemas.openxmlformats.org/officeDocument/2006/relationships/hyperlink" Target="https://www.ecobee.com/ecobee4/" TargetMode="Externa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5793-7C50-1544-A053-3289C255530F}"/>
              </a:ext>
            </a:extLst>
          </p:cNvPr>
          <p:cNvSpPr>
            <a:spLocks noGrp="1"/>
          </p:cNvSpPr>
          <p:nvPr>
            <p:ph type="ctrTitle"/>
          </p:nvPr>
        </p:nvSpPr>
        <p:spPr/>
        <p:txBody>
          <a:bodyPr>
            <a:normAutofit/>
          </a:bodyPr>
          <a:lstStyle/>
          <a:p>
            <a:r>
              <a:rPr lang="en-US" sz="4800" dirty="0">
                <a:solidFill>
                  <a:schemeClr val="accent6"/>
                </a:solidFill>
              </a:rPr>
              <a:t>From Airbnb to Solar: </a:t>
            </a:r>
            <a:br>
              <a:rPr lang="en-US" sz="4800" dirty="0">
                <a:solidFill>
                  <a:schemeClr val="accent6"/>
                </a:solidFill>
              </a:rPr>
            </a:br>
            <a:r>
              <a:rPr lang="en-US" sz="4800" dirty="0">
                <a:solidFill>
                  <a:schemeClr val="accent6"/>
                </a:solidFill>
              </a:rPr>
              <a:t>Toward a Transaction Cost Model of a Retail Electricity Platform</a:t>
            </a:r>
          </a:p>
        </p:txBody>
      </p:sp>
      <p:sp>
        <p:nvSpPr>
          <p:cNvPr id="3" name="Subtitle 2">
            <a:extLst>
              <a:ext uri="{FF2B5EF4-FFF2-40B4-BE49-F238E27FC236}">
                <a16:creationId xmlns:a16="http://schemas.microsoft.com/office/drawing/2014/main" id="{D9CFF91D-B786-0E43-9268-1CD579F5D23D}"/>
              </a:ext>
            </a:extLst>
          </p:cNvPr>
          <p:cNvSpPr>
            <a:spLocks noGrp="1"/>
          </p:cNvSpPr>
          <p:nvPr>
            <p:ph type="subTitle" idx="1"/>
          </p:nvPr>
        </p:nvSpPr>
        <p:spPr>
          <a:xfrm>
            <a:off x="1524000" y="3779019"/>
            <a:ext cx="9144000" cy="1655762"/>
          </a:xfrm>
        </p:spPr>
        <p:txBody>
          <a:bodyPr/>
          <a:lstStyle/>
          <a:p>
            <a:r>
              <a:rPr lang="en-US" dirty="0"/>
              <a:t>Lynne Kiesling, Purdue University</a:t>
            </a:r>
          </a:p>
          <a:p>
            <a:r>
              <a:rPr lang="en-US" dirty="0"/>
              <a:t>Michael </a:t>
            </a:r>
            <a:r>
              <a:rPr lang="en-US" dirty="0" err="1"/>
              <a:t>Munger</a:t>
            </a:r>
            <a:r>
              <a:rPr lang="en-US" dirty="0"/>
              <a:t>, Duke University</a:t>
            </a:r>
          </a:p>
          <a:p>
            <a:r>
              <a:rPr lang="en-US" dirty="0"/>
              <a:t>Alexander </a:t>
            </a:r>
            <a:r>
              <a:rPr lang="en-US" dirty="0" err="1"/>
              <a:t>Theisen</a:t>
            </a:r>
            <a:r>
              <a:rPr lang="en-US" dirty="0"/>
              <a:t>, Northwestern University</a:t>
            </a:r>
          </a:p>
        </p:txBody>
      </p:sp>
      <p:pic>
        <p:nvPicPr>
          <p:cNvPr id="4" name="Picture 3">
            <a:extLst>
              <a:ext uri="{FF2B5EF4-FFF2-40B4-BE49-F238E27FC236}">
                <a16:creationId xmlns:a16="http://schemas.microsoft.com/office/drawing/2014/main" id="{5D6C8106-6168-D54F-9814-1B1F7C55AC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69633" y="5456903"/>
            <a:ext cx="3452734" cy="1031217"/>
          </a:xfrm>
          <a:prstGeom prst="rect">
            <a:avLst/>
          </a:prstGeom>
        </p:spPr>
      </p:pic>
    </p:spTree>
    <p:extLst>
      <p:ext uri="{BB962C8B-B14F-4D97-AF65-F5344CB8AC3E}">
        <p14:creationId xmlns:p14="http://schemas.microsoft.com/office/powerpoint/2010/main" val="402936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15BD3-DD84-1246-A414-75A8A1141C8D}"/>
              </a:ext>
            </a:extLst>
          </p:cNvPr>
          <p:cNvSpPr>
            <a:spLocks noGrp="1"/>
          </p:cNvSpPr>
          <p:nvPr>
            <p:ph type="title"/>
          </p:nvPr>
        </p:nvSpPr>
        <p:spPr/>
        <p:txBody>
          <a:bodyPr/>
          <a:lstStyle/>
          <a:p>
            <a:r>
              <a:rPr lang="en-US" dirty="0">
                <a:solidFill>
                  <a:schemeClr val="accent6"/>
                </a:solidFill>
              </a:rPr>
              <a:t>Breaking apart the price of grid power</a:t>
            </a:r>
          </a:p>
        </p:txBody>
      </p:sp>
      <p:sp>
        <p:nvSpPr>
          <p:cNvPr id="3" name="Content Placeholder 2">
            <a:extLst>
              <a:ext uri="{FF2B5EF4-FFF2-40B4-BE49-F238E27FC236}">
                <a16:creationId xmlns:a16="http://schemas.microsoft.com/office/drawing/2014/main" id="{F7487789-EC8D-BE4C-B22B-F0A4C2632861}"/>
              </a:ext>
            </a:extLst>
          </p:cNvPr>
          <p:cNvSpPr>
            <a:spLocks noGrp="1"/>
          </p:cNvSpPr>
          <p:nvPr>
            <p:ph idx="1"/>
          </p:nvPr>
        </p:nvSpPr>
        <p:spPr>
          <a:xfrm>
            <a:off x="838200" y="1825624"/>
            <a:ext cx="10515600" cy="4620895"/>
          </a:xfrm>
        </p:spPr>
        <p:txBody>
          <a:bodyPr>
            <a:normAutofit fontScale="85000" lnSpcReduction="20000"/>
          </a:bodyPr>
          <a:lstStyle/>
          <a:p>
            <a:r>
              <a:rPr lang="en-US" dirty="0"/>
              <a:t>Physical reality: wires delivery is inescapable</a:t>
            </a:r>
          </a:p>
          <a:p>
            <a:endParaRPr lang="en-US" dirty="0"/>
          </a:p>
          <a:p>
            <a:r>
              <a:rPr lang="en-US" dirty="0" err="1"/>
              <a:t>p</a:t>
            </a:r>
            <a:r>
              <a:rPr lang="en-US" baseline="-25000" dirty="0" err="1"/>
              <a:t>g</a:t>
            </a:r>
            <a:r>
              <a:rPr lang="en-US" dirty="0"/>
              <a:t> = </a:t>
            </a:r>
            <a:r>
              <a:rPr lang="en-US" dirty="0" err="1"/>
              <a:t>p</a:t>
            </a:r>
            <a:r>
              <a:rPr lang="en-US" baseline="-25000" dirty="0" err="1"/>
              <a:t>e</a:t>
            </a:r>
            <a:r>
              <a:rPr lang="en-US" dirty="0"/>
              <a:t> + p</a:t>
            </a:r>
            <a:r>
              <a:rPr lang="en-US" baseline="-25000" dirty="0"/>
              <a:t>w</a:t>
            </a:r>
            <a:r>
              <a:rPr lang="en-US" dirty="0"/>
              <a:t> </a:t>
            </a:r>
          </a:p>
          <a:p>
            <a:endParaRPr lang="en-US" dirty="0"/>
          </a:p>
          <a:p>
            <a:r>
              <a:rPr lang="en-US" dirty="0"/>
              <a:t>Grid-purchased power is a multi-product purchase</a:t>
            </a:r>
          </a:p>
          <a:p>
            <a:endParaRPr lang="en-US" dirty="0"/>
          </a:p>
          <a:p>
            <a:r>
              <a:rPr lang="en-US" dirty="0"/>
              <a:t>This gives us another important empirical dimension: split between energy price and wires price – grid services</a:t>
            </a:r>
          </a:p>
          <a:p>
            <a:endParaRPr lang="en-US" dirty="0"/>
          </a:p>
          <a:p>
            <a:r>
              <a:rPr lang="en-US" dirty="0"/>
              <a:t>Implications for grid defection – invest in asset to avoid p</a:t>
            </a:r>
            <a:r>
              <a:rPr lang="en-US" baseline="-25000" dirty="0"/>
              <a:t>w</a:t>
            </a:r>
            <a:r>
              <a:rPr lang="en-US" dirty="0"/>
              <a:t> </a:t>
            </a:r>
          </a:p>
          <a:p>
            <a:endParaRPr lang="en-US" dirty="0"/>
          </a:p>
          <a:p>
            <a:r>
              <a:rPr lang="en-US" dirty="0"/>
              <a:t>Implications for incidence of the grid services fee</a:t>
            </a:r>
          </a:p>
        </p:txBody>
      </p:sp>
    </p:spTree>
    <p:extLst>
      <p:ext uri="{BB962C8B-B14F-4D97-AF65-F5344CB8AC3E}">
        <p14:creationId xmlns:p14="http://schemas.microsoft.com/office/powerpoint/2010/main" val="396424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DB24-3DB5-5941-B214-F134AAF05BBE}"/>
              </a:ext>
            </a:extLst>
          </p:cNvPr>
          <p:cNvSpPr>
            <a:spLocks noGrp="1"/>
          </p:cNvSpPr>
          <p:nvPr>
            <p:ph type="title"/>
          </p:nvPr>
        </p:nvSpPr>
        <p:spPr/>
        <p:txBody>
          <a:bodyPr>
            <a:normAutofit/>
          </a:bodyPr>
          <a:lstStyle/>
          <a:p>
            <a:r>
              <a:rPr lang="en-US" sz="3600" dirty="0">
                <a:solidFill>
                  <a:schemeClr val="accent6"/>
                </a:solidFill>
              </a:rPr>
              <a:t>From a one-way road to the grid of things: </a:t>
            </a:r>
            <a:r>
              <a:rPr lang="en-GB" sz="3600" dirty="0">
                <a:solidFill>
                  <a:schemeClr val="accent6"/>
                </a:solidFill>
              </a:rPr>
              <a:t>Regulated wires company as a grid services platform</a:t>
            </a:r>
            <a:endParaRPr lang="en-US" sz="3600" dirty="0">
              <a:solidFill>
                <a:schemeClr val="accent6"/>
              </a:solidFill>
            </a:endParaRPr>
          </a:p>
        </p:txBody>
      </p:sp>
      <p:pic>
        <p:nvPicPr>
          <p:cNvPr id="3" name="Picture 2">
            <a:extLst>
              <a:ext uri="{FF2B5EF4-FFF2-40B4-BE49-F238E27FC236}">
                <a16:creationId xmlns:a16="http://schemas.microsoft.com/office/drawing/2014/main" id="{0E0F1217-4293-634D-8116-9CCA5F09CD1F}"/>
              </a:ext>
            </a:extLst>
          </p:cNvPr>
          <p:cNvPicPr>
            <a:picLocks noChangeAspect="1"/>
          </p:cNvPicPr>
          <p:nvPr/>
        </p:nvPicPr>
        <p:blipFill>
          <a:blip r:embed="rId2"/>
          <a:stretch>
            <a:fillRect/>
          </a:stretch>
        </p:blipFill>
        <p:spPr>
          <a:xfrm>
            <a:off x="1910834" y="1858297"/>
            <a:ext cx="8364971" cy="4663440"/>
          </a:xfrm>
          <a:prstGeom prst="rect">
            <a:avLst/>
          </a:prstGeom>
        </p:spPr>
      </p:pic>
    </p:spTree>
    <p:extLst>
      <p:ext uri="{BB962C8B-B14F-4D97-AF65-F5344CB8AC3E}">
        <p14:creationId xmlns:p14="http://schemas.microsoft.com/office/powerpoint/2010/main" val="22065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Further work</a:t>
            </a:r>
          </a:p>
        </p:txBody>
      </p:sp>
      <p:sp>
        <p:nvSpPr>
          <p:cNvPr id="3" name="Content Placeholder 2"/>
          <p:cNvSpPr>
            <a:spLocks noGrp="1"/>
          </p:cNvSpPr>
          <p:nvPr>
            <p:ph idx="1"/>
          </p:nvPr>
        </p:nvSpPr>
        <p:spPr>
          <a:xfrm>
            <a:off x="838201" y="1825625"/>
            <a:ext cx="8998974" cy="4351338"/>
          </a:xfrm>
        </p:spPr>
        <p:txBody>
          <a:bodyPr/>
          <a:lstStyle/>
          <a:p>
            <a:r>
              <a:rPr lang="en-US" dirty="0"/>
              <a:t>Retail transactive energy platform market design – devil in the details (e.g., DSO, who operates markets)</a:t>
            </a:r>
          </a:p>
          <a:p>
            <a:endParaRPr lang="en-US" dirty="0"/>
          </a:p>
          <a:p>
            <a:r>
              <a:rPr lang="en-US" dirty="0"/>
              <a:t>Economic experiment design based on</a:t>
            </a:r>
          </a:p>
          <a:p>
            <a:pPr lvl="1"/>
            <a:r>
              <a:rPr lang="en-US" dirty="0"/>
              <a:t>Transaction cost model of market for excess capacity</a:t>
            </a:r>
          </a:p>
          <a:p>
            <a:pPr lvl="1"/>
            <a:r>
              <a:rPr lang="en-US" dirty="0"/>
              <a:t>Platform design proposals discussed in current policy frameworks</a:t>
            </a:r>
          </a:p>
          <a:p>
            <a:endParaRPr lang="en-US" dirty="0"/>
          </a:p>
          <a:p>
            <a:r>
              <a:rPr lang="en-US" dirty="0"/>
              <a:t>Modeling the regulatory institutions compatible with electricity distribution platforms</a:t>
            </a:r>
          </a:p>
        </p:txBody>
      </p:sp>
    </p:spTree>
    <p:extLst>
      <p:ext uri="{BB962C8B-B14F-4D97-AF65-F5344CB8AC3E}">
        <p14:creationId xmlns:p14="http://schemas.microsoft.com/office/powerpoint/2010/main" val="193364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130" y="274639"/>
            <a:ext cx="9104670" cy="952913"/>
          </a:xfrm>
        </p:spPr>
        <p:txBody>
          <a:bodyPr/>
          <a:lstStyle/>
          <a:p>
            <a:r>
              <a:rPr lang="en-US" dirty="0">
                <a:solidFill>
                  <a:schemeClr val="accent6"/>
                </a:solidFill>
              </a:rPr>
              <a:t>Conclusion</a:t>
            </a:r>
          </a:p>
        </p:txBody>
      </p:sp>
      <p:sp>
        <p:nvSpPr>
          <p:cNvPr id="3" name="Content Placeholder 2"/>
          <p:cNvSpPr>
            <a:spLocks noGrp="1"/>
          </p:cNvSpPr>
          <p:nvPr>
            <p:ph idx="1"/>
          </p:nvPr>
        </p:nvSpPr>
        <p:spPr>
          <a:xfrm>
            <a:off x="1106130" y="1417637"/>
            <a:ext cx="9104672" cy="5115897"/>
          </a:xfrm>
        </p:spPr>
        <p:txBody>
          <a:bodyPr>
            <a:normAutofit fontScale="92500" lnSpcReduction="10000"/>
          </a:bodyPr>
          <a:lstStyle/>
          <a:p>
            <a:r>
              <a:rPr lang="en-US" dirty="0"/>
              <a:t>Digital technologies reduce </a:t>
            </a:r>
            <a:r>
              <a:rPr lang="en-US" dirty="0">
                <a:solidFill>
                  <a:schemeClr val="accent6"/>
                </a:solidFill>
              </a:rPr>
              <a:t>transaction costs</a:t>
            </a:r>
          </a:p>
          <a:p>
            <a:endParaRPr lang="en-US" dirty="0"/>
          </a:p>
          <a:p>
            <a:r>
              <a:rPr lang="en-US" dirty="0"/>
              <a:t>We model a </a:t>
            </a:r>
            <a:r>
              <a:rPr lang="en-US" dirty="0">
                <a:solidFill>
                  <a:schemeClr val="accent6"/>
                </a:solidFill>
              </a:rPr>
              <a:t>platform</a:t>
            </a:r>
            <a:r>
              <a:rPr lang="en-US" dirty="0">
                <a:solidFill>
                  <a:srgbClr val="376092"/>
                </a:solidFill>
              </a:rPr>
              <a:t> </a:t>
            </a:r>
            <a:r>
              <a:rPr lang="en-US" dirty="0"/>
              <a:t>business model arising from this reduction</a:t>
            </a:r>
          </a:p>
          <a:p>
            <a:pPr lvl="1"/>
            <a:r>
              <a:rPr lang="en-US" dirty="0"/>
              <a:t>Creates new market in excess capacity &amp; new gains from trade</a:t>
            </a:r>
          </a:p>
          <a:p>
            <a:pPr lvl="1"/>
            <a:r>
              <a:rPr lang="en-US" dirty="0"/>
              <a:t>Shifts the distribution of asset owners</a:t>
            </a:r>
          </a:p>
          <a:p>
            <a:pPr lvl="1"/>
            <a:r>
              <a:rPr lang="en-US" dirty="0"/>
              <a:t>Increases asset capacity if net ownership increases</a:t>
            </a:r>
          </a:p>
          <a:p>
            <a:endParaRPr lang="en-US" dirty="0"/>
          </a:p>
          <a:p>
            <a:r>
              <a:rPr lang="en-US" dirty="0"/>
              <a:t>Apply to the electric </a:t>
            </a:r>
            <a:r>
              <a:rPr lang="en-US" dirty="0">
                <a:solidFill>
                  <a:schemeClr val="accent6"/>
                </a:solidFill>
              </a:rPr>
              <a:t>distribution</a:t>
            </a:r>
            <a:r>
              <a:rPr lang="en-US" dirty="0">
                <a:solidFill>
                  <a:srgbClr val="376092"/>
                </a:solidFill>
              </a:rPr>
              <a:t> </a:t>
            </a:r>
            <a:r>
              <a:rPr lang="en-US" dirty="0"/>
              <a:t>utility, which is facing disruption</a:t>
            </a:r>
          </a:p>
          <a:p>
            <a:pPr lvl="1"/>
            <a:r>
              <a:rPr lang="en-US" dirty="0"/>
              <a:t>Innovation at the distribution edge and incentives to purchase capacity in e.g. solar PV, EVs</a:t>
            </a:r>
          </a:p>
          <a:p>
            <a:pPr lvl="1"/>
            <a:r>
              <a:rPr lang="en-US" dirty="0"/>
              <a:t>Rather than grid defection, reinvigorate the value of distribution assets by the utility becoming a grid services platform company</a:t>
            </a:r>
          </a:p>
        </p:txBody>
      </p:sp>
    </p:spTree>
    <p:extLst>
      <p:ext uri="{BB962C8B-B14F-4D97-AF65-F5344CB8AC3E}">
        <p14:creationId xmlns:p14="http://schemas.microsoft.com/office/powerpoint/2010/main" val="144489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726" y="3067942"/>
            <a:ext cx="8229600" cy="1143000"/>
          </a:xfrm>
        </p:spPr>
        <p:txBody>
          <a:bodyPr>
            <a:normAutofit fontScale="90000"/>
          </a:bodyPr>
          <a:lstStyle/>
          <a:p>
            <a:r>
              <a:rPr lang="en-US" dirty="0">
                <a:solidFill>
                  <a:schemeClr val="accent6"/>
                </a:solidFill>
              </a:rPr>
              <a:t>Thank you for your time and attention!</a:t>
            </a:r>
          </a:p>
        </p:txBody>
      </p:sp>
    </p:spTree>
    <p:extLst>
      <p:ext uri="{BB962C8B-B14F-4D97-AF65-F5344CB8AC3E}">
        <p14:creationId xmlns:p14="http://schemas.microsoft.com/office/powerpoint/2010/main" val="300835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AB98-F8C5-4247-A84D-EA59449FE12C}"/>
              </a:ext>
            </a:extLst>
          </p:cNvPr>
          <p:cNvSpPr>
            <a:spLocks noGrp="1"/>
          </p:cNvSpPr>
          <p:nvPr>
            <p:ph type="title"/>
          </p:nvPr>
        </p:nvSpPr>
        <p:spPr>
          <a:xfrm>
            <a:off x="838200" y="365125"/>
            <a:ext cx="10515600" cy="1325563"/>
          </a:xfrm>
        </p:spPr>
        <p:txBody>
          <a:bodyPr>
            <a:normAutofit/>
          </a:bodyPr>
          <a:lstStyle/>
          <a:p>
            <a:r>
              <a:rPr lang="en-US" sz="4000" dirty="0">
                <a:solidFill>
                  <a:schemeClr val="accent6"/>
                </a:solidFill>
              </a:rPr>
              <a:t>Digital technologies are transaction cost reducers</a:t>
            </a:r>
          </a:p>
        </p:txBody>
      </p:sp>
      <p:grpSp>
        <p:nvGrpSpPr>
          <p:cNvPr id="19" name="Group 18">
            <a:extLst>
              <a:ext uri="{FF2B5EF4-FFF2-40B4-BE49-F238E27FC236}">
                <a16:creationId xmlns:a16="http://schemas.microsoft.com/office/drawing/2014/main" id="{884705AA-FB4B-D34A-B786-89288D728136}"/>
              </a:ext>
            </a:extLst>
          </p:cNvPr>
          <p:cNvGrpSpPr/>
          <p:nvPr/>
        </p:nvGrpSpPr>
        <p:grpSpPr>
          <a:xfrm>
            <a:off x="1303095" y="3292742"/>
            <a:ext cx="4330561" cy="1318446"/>
            <a:chOff x="7060185" y="1867511"/>
            <a:chExt cx="4330561" cy="1318446"/>
          </a:xfrm>
        </p:grpSpPr>
        <p:sp>
          <p:nvSpPr>
            <p:cNvPr id="11" name="Rounded Rectangle 10">
              <a:extLst>
                <a:ext uri="{FF2B5EF4-FFF2-40B4-BE49-F238E27FC236}">
                  <a16:creationId xmlns:a16="http://schemas.microsoft.com/office/drawing/2014/main" id="{06BB6001-2B78-5D48-95FA-6C10E93E342A}"/>
                </a:ext>
              </a:extLst>
            </p:cNvPr>
            <p:cNvSpPr/>
            <p:nvPr/>
          </p:nvSpPr>
          <p:spPr>
            <a:xfrm>
              <a:off x="7060185" y="1932039"/>
              <a:ext cx="1238865" cy="1253918"/>
            </a:xfrm>
            <a:prstGeom prst="roundRect">
              <a:avLst/>
            </a:prstGeom>
            <a:solidFill>
              <a:schemeClr val="accent6">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E91DB77-0B6E-D345-B2D7-3FED55C4F9E4}"/>
                </a:ext>
              </a:extLst>
            </p:cNvPr>
            <p:cNvSpPr/>
            <p:nvPr/>
          </p:nvSpPr>
          <p:spPr>
            <a:xfrm>
              <a:off x="10151881" y="1867511"/>
              <a:ext cx="1238865" cy="1253918"/>
            </a:xfrm>
            <a:prstGeom prst="roundRect">
              <a:avLst/>
            </a:prstGeom>
            <a:solidFill>
              <a:schemeClr val="accent6">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025437-8D34-B849-AD44-5163B05F5DD6}"/>
                </a:ext>
              </a:extLst>
            </p:cNvPr>
            <p:cNvSpPr txBox="1"/>
            <p:nvPr/>
          </p:nvSpPr>
          <p:spPr>
            <a:xfrm>
              <a:off x="7317242" y="2071071"/>
              <a:ext cx="724750" cy="307777"/>
            </a:xfrm>
            <a:prstGeom prst="rect">
              <a:avLst/>
            </a:prstGeom>
            <a:noFill/>
          </p:spPr>
          <p:txBody>
            <a:bodyPr wrap="none" rtlCol="0">
              <a:spAutoFit/>
            </a:bodyPr>
            <a:lstStyle/>
            <a:p>
              <a:r>
                <a:rPr lang="en-US" sz="1400" dirty="0"/>
                <a:t>Actor A</a:t>
              </a:r>
            </a:p>
          </p:txBody>
        </p:sp>
        <p:sp>
          <p:nvSpPr>
            <p:cNvPr id="14" name="TextBox 13">
              <a:extLst>
                <a:ext uri="{FF2B5EF4-FFF2-40B4-BE49-F238E27FC236}">
                  <a16:creationId xmlns:a16="http://schemas.microsoft.com/office/drawing/2014/main" id="{A7B35B14-5B95-F94B-8C17-F1C18DBDC740}"/>
                </a:ext>
              </a:extLst>
            </p:cNvPr>
            <p:cNvSpPr txBox="1"/>
            <p:nvPr/>
          </p:nvSpPr>
          <p:spPr>
            <a:xfrm>
              <a:off x="10412144" y="2071070"/>
              <a:ext cx="718338" cy="307777"/>
            </a:xfrm>
            <a:prstGeom prst="rect">
              <a:avLst/>
            </a:prstGeom>
            <a:noFill/>
          </p:spPr>
          <p:txBody>
            <a:bodyPr wrap="none" rtlCol="0">
              <a:spAutoFit/>
            </a:bodyPr>
            <a:lstStyle/>
            <a:p>
              <a:r>
                <a:rPr lang="en-US" sz="1400" dirty="0"/>
                <a:t>Actor B</a:t>
              </a:r>
            </a:p>
          </p:txBody>
        </p:sp>
        <p:sp>
          <p:nvSpPr>
            <p:cNvPr id="15" name="Curved Left Arrow 14">
              <a:extLst>
                <a:ext uri="{FF2B5EF4-FFF2-40B4-BE49-F238E27FC236}">
                  <a16:creationId xmlns:a16="http://schemas.microsoft.com/office/drawing/2014/main" id="{0E7D904F-A789-B04C-9C83-07A201C82D51}"/>
                </a:ext>
              </a:extLst>
            </p:cNvPr>
            <p:cNvSpPr/>
            <p:nvPr/>
          </p:nvSpPr>
          <p:spPr>
            <a:xfrm>
              <a:off x="9493754" y="2305175"/>
              <a:ext cx="506260" cy="6901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Down Arrow 16">
              <a:extLst>
                <a:ext uri="{FF2B5EF4-FFF2-40B4-BE49-F238E27FC236}">
                  <a16:creationId xmlns:a16="http://schemas.microsoft.com/office/drawing/2014/main" id="{BACE8597-F182-D84B-8D23-B2A1023ECF91}"/>
                </a:ext>
              </a:extLst>
            </p:cNvPr>
            <p:cNvSpPr/>
            <p:nvPr/>
          </p:nvSpPr>
          <p:spPr>
            <a:xfrm rot="16200000">
              <a:off x="8358624" y="2356527"/>
              <a:ext cx="693976" cy="5836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80810DBA-6057-5946-867D-30994F81844B}"/>
                </a:ext>
              </a:extLst>
            </p:cNvPr>
            <p:cNvSpPr txBox="1"/>
            <p:nvPr/>
          </p:nvSpPr>
          <p:spPr>
            <a:xfrm>
              <a:off x="8565647" y="2494470"/>
              <a:ext cx="1434367" cy="307777"/>
            </a:xfrm>
            <a:prstGeom prst="rect">
              <a:avLst/>
            </a:prstGeom>
            <a:noFill/>
          </p:spPr>
          <p:txBody>
            <a:bodyPr wrap="none" rtlCol="0">
              <a:spAutoFit/>
            </a:bodyPr>
            <a:lstStyle/>
            <a:p>
              <a:r>
                <a:rPr lang="en-US" sz="1400" dirty="0"/>
                <a:t>Transaction costs</a:t>
              </a:r>
            </a:p>
          </p:txBody>
        </p:sp>
      </p:grpSp>
      <p:sp>
        <p:nvSpPr>
          <p:cNvPr id="20" name="TextBox 19">
            <a:extLst>
              <a:ext uri="{FF2B5EF4-FFF2-40B4-BE49-F238E27FC236}">
                <a16:creationId xmlns:a16="http://schemas.microsoft.com/office/drawing/2014/main" id="{7FF45DE9-F4FB-C045-A822-D52C50D28D20}"/>
              </a:ext>
            </a:extLst>
          </p:cNvPr>
          <p:cNvSpPr txBox="1"/>
          <p:nvPr/>
        </p:nvSpPr>
        <p:spPr>
          <a:xfrm>
            <a:off x="2236828" y="2641064"/>
            <a:ext cx="2418226" cy="369332"/>
          </a:xfrm>
          <a:prstGeom prst="rect">
            <a:avLst/>
          </a:prstGeom>
          <a:noFill/>
        </p:spPr>
        <p:txBody>
          <a:bodyPr wrap="none" rtlCol="0">
            <a:spAutoFit/>
          </a:bodyPr>
          <a:lstStyle/>
          <a:p>
            <a:r>
              <a:rPr lang="en-US" dirty="0"/>
              <a:t>Falling transaction costs</a:t>
            </a:r>
          </a:p>
        </p:txBody>
      </p:sp>
      <p:pic>
        <p:nvPicPr>
          <p:cNvPr id="21" name="Picture 20">
            <a:extLst>
              <a:ext uri="{FF2B5EF4-FFF2-40B4-BE49-F238E27FC236}">
                <a16:creationId xmlns:a16="http://schemas.microsoft.com/office/drawing/2014/main" id="{BB18FBEB-3C86-C54C-A72D-0F60545F0A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921" y="2938872"/>
            <a:ext cx="3087466" cy="2058311"/>
          </a:xfrm>
          <a:prstGeom prst="rect">
            <a:avLst/>
          </a:prstGeom>
        </p:spPr>
      </p:pic>
      <p:sp>
        <p:nvSpPr>
          <p:cNvPr id="22" name="TextBox 21">
            <a:extLst>
              <a:ext uri="{FF2B5EF4-FFF2-40B4-BE49-F238E27FC236}">
                <a16:creationId xmlns:a16="http://schemas.microsoft.com/office/drawing/2014/main" id="{8FE7F8E3-52B8-0D4A-A946-A0B1B00F523C}"/>
              </a:ext>
            </a:extLst>
          </p:cNvPr>
          <p:cNvSpPr txBox="1"/>
          <p:nvPr/>
        </p:nvSpPr>
        <p:spPr>
          <a:xfrm>
            <a:off x="6695419" y="2456398"/>
            <a:ext cx="3622467" cy="369332"/>
          </a:xfrm>
          <a:prstGeom prst="rect">
            <a:avLst/>
          </a:prstGeom>
          <a:noFill/>
        </p:spPr>
        <p:txBody>
          <a:bodyPr wrap="none" rtlCol="0">
            <a:spAutoFit/>
          </a:bodyPr>
          <a:lstStyle/>
          <a:p>
            <a:r>
              <a:rPr lang="en-US" dirty="0"/>
              <a:t>Digital devices, commerce, exchange</a:t>
            </a:r>
          </a:p>
        </p:txBody>
      </p:sp>
      <p:sp>
        <p:nvSpPr>
          <p:cNvPr id="23" name="TextBox 22">
            <a:extLst>
              <a:ext uri="{FF2B5EF4-FFF2-40B4-BE49-F238E27FC236}">
                <a16:creationId xmlns:a16="http://schemas.microsoft.com/office/drawing/2014/main" id="{1863C287-CA6C-0846-A835-B46816F61B9C}"/>
              </a:ext>
            </a:extLst>
          </p:cNvPr>
          <p:cNvSpPr txBox="1"/>
          <p:nvPr/>
        </p:nvSpPr>
        <p:spPr>
          <a:xfrm>
            <a:off x="7744297" y="5185020"/>
            <a:ext cx="1524713" cy="307777"/>
          </a:xfrm>
          <a:prstGeom prst="rect">
            <a:avLst/>
          </a:prstGeom>
          <a:noFill/>
        </p:spPr>
        <p:txBody>
          <a:bodyPr wrap="none" rtlCol="0">
            <a:spAutoFit/>
          </a:bodyPr>
          <a:lstStyle/>
          <a:p>
            <a:r>
              <a:rPr lang="en-US" sz="1400" dirty="0"/>
              <a:t>Source: </a:t>
            </a:r>
            <a:r>
              <a:rPr lang="en-US" sz="1400" dirty="0" err="1"/>
              <a:t>digital.gov</a:t>
            </a:r>
            <a:endParaRPr lang="en-US" sz="1400" dirty="0"/>
          </a:p>
        </p:txBody>
      </p:sp>
    </p:spTree>
    <p:extLst>
      <p:ext uri="{BB962C8B-B14F-4D97-AF65-F5344CB8AC3E}">
        <p14:creationId xmlns:p14="http://schemas.microsoft.com/office/powerpoint/2010/main" val="200354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18" y="285947"/>
            <a:ext cx="10570321" cy="1603425"/>
          </a:xfrm>
        </p:spPr>
        <p:txBody>
          <a:bodyPr>
            <a:normAutofit fontScale="90000"/>
          </a:bodyPr>
          <a:lstStyle/>
          <a:p>
            <a:r>
              <a:rPr lang="en-US" dirty="0">
                <a:solidFill>
                  <a:schemeClr val="accent6"/>
                </a:solidFill>
              </a:rPr>
              <a:t>Disruptive home energy technologies &amp; evolving consumer choices shape the need for and pace of grid modernization</a:t>
            </a:r>
          </a:p>
        </p:txBody>
      </p:sp>
      <p:sp>
        <p:nvSpPr>
          <p:cNvPr id="5" name="TextBox 4"/>
          <p:cNvSpPr txBox="1"/>
          <p:nvPr/>
        </p:nvSpPr>
        <p:spPr>
          <a:xfrm>
            <a:off x="7462683" y="6370770"/>
            <a:ext cx="3255122" cy="307777"/>
          </a:xfrm>
          <a:prstGeom prst="rect">
            <a:avLst/>
          </a:prstGeom>
          <a:noFill/>
        </p:spPr>
        <p:txBody>
          <a:bodyPr wrap="none" rtlCol="0">
            <a:spAutoFit/>
          </a:bodyPr>
          <a:lstStyle/>
          <a:p>
            <a:r>
              <a:rPr lang="en-US" sz="1400" dirty="0"/>
              <a:t>Source: </a:t>
            </a:r>
            <a:r>
              <a:rPr lang="en-US" sz="1400" dirty="0">
                <a:hlinkClick r:id="rId2"/>
              </a:rPr>
              <a:t>https://www.tesla.com/solarroof</a:t>
            </a:r>
            <a:r>
              <a:rPr lang="en-US" sz="1400" dirty="0"/>
              <a:t>  </a:t>
            </a:r>
          </a:p>
        </p:txBody>
      </p:sp>
      <p:sp>
        <p:nvSpPr>
          <p:cNvPr id="7" name="TextBox 6"/>
          <p:cNvSpPr txBox="1"/>
          <p:nvPr/>
        </p:nvSpPr>
        <p:spPr>
          <a:xfrm>
            <a:off x="760961" y="3901729"/>
            <a:ext cx="6123921" cy="307777"/>
          </a:xfrm>
          <a:prstGeom prst="rect">
            <a:avLst/>
          </a:prstGeom>
          <a:noFill/>
        </p:spPr>
        <p:txBody>
          <a:bodyPr wrap="none" rtlCol="0">
            <a:spAutoFit/>
          </a:bodyPr>
          <a:lstStyle/>
          <a:p>
            <a:r>
              <a:rPr lang="en-US" sz="1400" dirty="0"/>
              <a:t>Source: </a:t>
            </a:r>
            <a:r>
              <a:rPr lang="en-US" sz="1400" dirty="0">
                <a:hlinkClick r:id="rId3"/>
              </a:rPr>
              <a:t>http://www.thefabricofthings.com/2016/07/22/smart-kitchen-appliance/</a:t>
            </a:r>
            <a:r>
              <a:rPr lang="en-US" sz="1400" dirty="0"/>
              <a:t> </a:t>
            </a:r>
          </a:p>
        </p:txBody>
      </p:sp>
      <p:pic>
        <p:nvPicPr>
          <p:cNvPr id="6" name="Picture 5">
            <a:extLst>
              <a:ext uri="{FF2B5EF4-FFF2-40B4-BE49-F238E27FC236}">
                <a16:creationId xmlns:a16="http://schemas.microsoft.com/office/drawing/2014/main" id="{5BA97194-D09A-4A4B-8E3C-A2B9BF8EBC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62683" y="4380662"/>
            <a:ext cx="3842155" cy="2004324"/>
          </a:xfrm>
          <a:prstGeom prst="rect">
            <a:avLst/>
          </a:prstGeom>
        </p:spPr>
      </p:pic>
      <p:pic>
        <p:nvPicPr>
          <p:cNvPr id="12" name="Picture 11">
            <a:extLst>
              <a:ext uri="{FF2B5EF4-FFF2-40B4-BE49-F238E27FC236}">
                <a16:creationId xmlns:a16="http://schemas.microsoft.com/office/drawing/2014/main" id="{B7310251-62A5-0F43-97C2-1879B19B7D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8778" y="1740172"/>
            <a:ext cx="2510853" cy="2199507"/>
          </a:xfrm>
          <a:prstGeom prst="rect">
            <a:avLst/>
          </a:prstGeom>
        </p:spPr>
      </p:pic>
      <p:sp>
        <p:nvSpPr>
          <p:cNvPr id="13" name="TextBox 12">
            <a:extLst>
              <a:ext uri="{FF2B5EF4-FFF2-40B4-BE49-F238E27FC236}">
                <a16:creationId xmlns:a16="http://schemas.microsoft.com/office/drawing/2014/main" id="{02741168-6460-D04D-BE8E-1D66FAF3A207}"/>
              </a:ext>
            </a:extLst>
          </p:cNvPr>
          <p:cNvSpPr txBox="1"/>
          <p:nvPr/>
        </p:nvSpPr>
        <p:spPr>
          <a:xfrm>
            <a:off x="7867550" y="3834979"/>
            <a:ext cx="3437288" cy="307777"/>
          </a:xfrm>
          <a:prstGeom prst="rect">
            <a:avLst/>
          </a:prstGeom>
          <a:noFill/>
        </p:spPr>
        <p:txBody>
          <a:bodyPr wrap="none" rtlCol="0">
            <a:spAutoFit/>
          </a:bodyPr>
          <a:lstStyle/>
          <a:p>
            <a:r>
              <a:rPr lang="en-US" sz="1400" dirty="0"/>
              <a:t>Source: </a:t>
            </a:r>
            <a:r>
              <a:rPr lang="en-US" sz="1400" dirty="0">
                <a:hlinkClick r:id="rId6"/>
              </a:rPr>
              <a:t>https://www.ecobee.com/ecobee4/</a:t>
            </a:r>
            <a:r>
              <a:rPr lang="en-US" sz="1400" dirty="0"/>
              <a:t> </a:t>
            </a:r>
          </a:p>
        </p:txBody>
      </p:sp>
      <p:pic>
        <p:nvPicPr>
          <p:cNvPr id="14" name="Picture 13">
            <a:extLst>
              <a:ext uri="{FF2B5EF4-FFF2-40B4-BE49-F238E27FC236}">
                <a16:creationId xmlns:a16="http://schemas.microsoft.com/office/drawing/2014/main" id="{08744347-0D4A-0343-B41A-F93029D876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9130" y="1889373"/>
            <a:ext cx="5407581" cy="1901103"/>
          </a:xfrm>
          <a:prstGeom prst="rect">
            <a:avLst/>
          </a:prstGeom>
        </p:spPr>
      </p:pic>
      <p:sp>
        <p:nvSpPr>
          <p:cNvPr id="15" name="TextBox 14">
            <a:extLst>
              <a:ext uri="{FF2B5EF4-FFF2-40B4-BE49-F238E27FC236}">
                <a16:creationId xmlns:a16="http://schemas.microsoft.com/office/drawing/2014/main" id="{CACDD76B-9EDA-FD46-8058-B09902082238}"/>
              </a:ext>
            </a:extLst>
          </p:cNvPr>
          <p:cNvSpPr txBox="1"/>
          <p:nvPr/>
        </p:nvSpPr>
        <p:spPr>
          <a:xfrm>
            <a:off x="1368546" y="4380662"/>
            <a:ext cx="5407581" cy="2031325"/>
          </a:xfrm>
          <a:prstGeom prst="rect">
            <a:avLst/>
          </a:prstGeom>
          <a:noFill/>
        </p:spPr>
        <p:txBody>
          <a:bodyPr wrap="square" rtlCol="0">
            <a:spAutoFit/>
          </a:bodyPr>
          <a:lstStyle/>
          <a:p>
            <a:r>
              <a:rPr lang="en-US" dirty="0"/>
              <a:t>“A smart … appliance does more; it saves time, energy and money, and all with exceptional levels of performance. … By delegating more tasks and options to the appliance, we can save time and effort, as the appliance will even choose the best time to operate and the most economical program to use, taking away the worry of selecting the most economical program.”</a:t>
            </a:r>
          </a:p>
        </p:txBody>
      </p:sp>
    </p:spTree>
    <p:extLst>
      <p:ext uri="{BB962C8B-B14F-4D97-AF65-F5344CB8AC3E}">
        <p14:creationId xmlns:p14="http://schemas.microsoft.com/office/powerpoint/2010/main" val="348682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solidFill>
              </a:rPr>
              <a:t>A platform business model: </a:t>
            </a:r>
            <a:r>
              <a:rPr lang="en-US" dirty="0" err="1">
                <a:solidFill>
                  <a:schemeClr val="accent6"/>
                </a:solidFill>
              </a:rPr>
              <a:t>Airbnb</a:t>
            </a:r>
            <a:endParaRPr lang="en-US" dirty="0">
              <a:solidFill>
                <a:schemeClr val="accent6"/>
              </a:solidFill>
            </a:endParaRPr>
          </a:p>
        </p:txBody>
      </p:sp>
      <p:pic>
        <p:nvPicPr>
          <p:cNvPr id="5" name="Picture 4"/>
          <p:cNvPicPr>
            <a:picLocks noChangeAspect="1"/>
          </p:cNvPicPr>
          <p:nvPr/>
        </p:nvPicPr>
        <p:blipFill>
          <a:blip r:embed="rId3"/>
          <a:stretch>
            <a:fillRect/>
          </a:stretch>
        </p:blipFill>
        <p:spPr>
          <a:xfrm>
            <a:off x="2810286" y="3421642"/>
            <a:ext cx="6571428" cy="302285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0081" y="1699475"/>
            <a:ext cx="3859421" cy="1440331"/>
          </a:xfrm>
          <a:prstGeom prst="rect">
            <a:avLst/>
          </a:prstGeom>
        </p:spPr>
      </p:pic>
    </p:spTree>
    <p:extLst>
      <p:ext uri="{BB962C8B-B14F-4D97-AF65-F5344CB8AC3E}">
        <p14:creationId xmlns:p14="http://schemas.microsoft.com/office/powerpoint/2010/main" val="13562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D892-2713-8B4A-9CEB-ED408FFCB46B}"/>
              </a:ext>
            </a:extLst>
          </p:cNvPr>
          <p:cNvSpPr>
            <a:spLocks noGrp="1"/>
          </p:cNvSpPr>
          <p:nvPr>
            <p:ph type="title"/>
          </p:nvPr>
        </p:nvSpPr>
        <p:spPr/>
        <p:txBody>
          <a:bodyPr/>
          <a:lstStyle/>
          <a:p>
            <a:r>
              <a:rPr lang="en-US" dirty="0">
                <a:solidFill>
                  <a:schemeClr val="accent6"/>
                </a:solidFill>
              </a:rPr>
              <a:t>The paper’s research questions</a:t>
            </a:r>
          </a:p>
        </p:txBody>
      </p:sp>
      <p:sp>
        <p:nvSpPr>
          <p:cNvPr id="3" name="Content Placeholder 2">
            <a:extLst>
              <a:ext uri="{FF2B5EF4-FFF2-40B4-BE49-F238E27FC236}">
                <a16:creationId xmlns:a16="http://schemas.microsoft.com/office/drawing/2014/main" id="{4D6BFBBA-1E0A-B749-86C6-23B024481B20}"/>
              </a:ext>
            </a:extLst>
          </p:cNvPr>
          <p:cNvSpPr>
            <a:spLocks noGrp="1"/>
          </p:cNvSpPr>
          <p:nvPr>
            <p:ph idx="1"/>
          </p:nvPr>
        </p:nvSpPr>
        <p:spPr/>
        <p:txBody>
          <a:bodyPr>
            <a:normAutofit/>
          </a:bodyPr>
          <a:lstStyle/>
          <a:p>
            <a:r>
              <a:rPr lang="en-US" dirty="0"/>
              <a:t>What are the effects on asset ownership when transaction cost reductions make a decentralized rental market possible?</a:t>
            </a:r>
          </a:p>
          <a:p>
            <a:endParaRPr lang="en-US" dirty="0"/>
          </a:p>
          <a:p>
            <a:r>
              <a:rPr lang="en-US" dirty="0"/>
              <a:t>How do these general effects manifest themselves in the case of residential digital home energy management and distributed energy resources (DERs)?</a:t>
            </a:r>
          </a:p>
          <a:p>
            <a:pPr marL="0" indent="0">
              <a:buNone/>
            </a:pPr>
            <a:endParaRPr lang="en-US" dirty="0"/>
          </a:p>
        </p:txBody>
      </p:sp>
    </p:spTree>
    <p:extLst>
      <p:ext uri="{BB962C8B-B14F-4D97-AF65-F5344CB8AC3E}">
        <p14:creationId xmlns:p14="http://schemas.microsoft.com/office/powerpoint/2010/main" val="205675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2F3D-AF56-194E-89E9-3522A6F61720}"/>
              </a:ext>
            </a:extLst>
          </p:cNvPr>
          <p:cNvSpPr>
            <a:spLocks noGrp="1"/>
          </p:cNvSpPr>
          <p:nvPr>
            <p:ph type="title"/>
          </p:nvPr>
        </p:nvSpPr>
        <p:spPr/>
        <p:txBody>
          <a:bodyPr/>
          <a:lstStyle/>
          <a:p>
            <a:r>
              <a:rPr lang="en-US" dirty="0">
                <a:solidFill>
                  <a:schemeClr val="accent6"/>
                </a:solidFill>
              </a:rPr>
              <a:t>Inspiration from and contribution to multiple literatures</a:t>
            </a:r>
          </a:p>
        </p:txBody>
      </p:sp>
      <p:sp>
        <p:nvSpPr>
          <p:cNvPr id="3" name="Content Placeholder 2">
            <a:extLst>
              <a:ext uri="{FF2B5EF4-FFF2-40B4-BE49-F238E27FC236}">
                <a16:creationId xmlns:a16="http://schemas.microsoft.com/office/drawing/2014/main" id="{5BF81804-280C-AB4E-9578-84BA1764EF92}"/>
              </a:ext>
            </a:extLst>
          </p:cNvPr>
          <p:cNvSpPr>
            <a:spLocks noGrp="1"/>
          </p:cNvSpPr>
          <p:nvPr>
            <p:ph idx="1"/>
          </p:nvPr>
        </p:nvSpPr>
        <p:spPr>
          <a:xfrm>
            <a:off x="838200" y="2359741"/>
            <a:ext cx="10515600" cy="3817221"/>
          </a:xfrm>
        </p:spPr>
        <p:txBody>
          <a:bodyPr/>
          <a:lstStyle/>
          <a:p>
            <a:endParaRPr lang="en-US" dirty="0"/>
          </a:p>
          <a:p>
            <a:r>
              <a:rPr lang="en-US" dirty="0"/>
              <a:t>Empirical analyses of residential DERs</a:t>
            </a:r>
          </a:p>
          <a:p>
            <a:endParaRPr lang="en-US" dirty="0"/>
          </a:p>
          <a:p>
            <a:r>
              <a:rPr lang="en-US" dirty="0"/>
              <a:t>Transaction cost economics</a:t>
            </a:r>
          </a:p>
          <a:p>
            <a:endParaRPr lang="en-US" dirty="0"/>
          </a:p>
          <a:p>
            <a:r>
              <a:rPr lang="en-US" dirty="0"/>
              <a:t>Platforms and the sharing economy</a:t>
            </a:r>
          </a:p>
        </p:txBody>
      </p:sp>
    </p:spTree>
    <p:extLst>
      <p:ext uri="{BB962C8B-B14F-4D97-AF65-F5344CB8AC3E}">
        <p14:creationId xmlns:p14="http://schemas.microsoft.com/office/powerpoint/2010/main" val="416176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425F1-7E64-FE43-9AB3-2F87EF5793D1}"/>
              </a:ext>
            </a:extLst>
          </p:cNvPr>
          <p:cNvSpPr>
            <a:spLocks noGrp="1"/>
          </p:cNvSpPr>
          <p:nvPr>
            <p:ph type="title"/>
          </p:nvPr>
        </p:nvSpPr>
        <p:spPr>
          <a:xfrm>
            <a:off x="838200" y="365125"/>
            <a:ext cx="10515600" cy="1065469"/>
          </a:xfrm>
        </p:spPr>
        <p:txBody>
          <a:bodyPr/>
          <a:lstStyle/>
          <a:p>
            <a:r>
              <a:rPr lang="en-US" dirty="0">
                <a:solidFill>
                  <a:schemeClr val="accent6"/>
                </a:solidFill>
              </a:rPr>
              <a:t>A transaction cost model</a:t>
            </a:r>
          </a:p>
        </p:txBody>
      </p:sp>
      <p:sp>
        <p:nvSpPr>
          <p:cNvPr id="3" name="Content Placeholder 2">
            <a:extLst>
              <a:ext uri="{FF2B5EF4-FFF2-40B4-BE49-F238E27FC236}">
                <a16:creationId xmlns:a16="http://schemas.microsoft.com/office/drawing/2014/main" id="{854AD576-AC8E-494E-BDB8-DF196DD64844}"/>
              </a:ext>
            </a:extLst>
          </p:cNvPr>
          <p:cNvSpPr>
            <a:spLocks noGrp="1"/>
          </p:cNvSpPr>
          <p:nvPr>
            <p:ph idx="1"/>
          </p:nvPr>
        </p:nvSpPr>
        <p:spPr>
          <a:xfrm>
            <a:off x="838200" y="1430594"/>
            <a:ext cx="10515600" cy="5137845"/>
          </a:xfrm>
        </p:spPr>
        <p:txBody>
          <a:bodyPr>
            <a:normAutofit fontScale="77500" lnSpcReduction="20000"/>
          </a:bodyPr>
          <a:lstStyle/>
          <a:p>
            <a:r>
              <a:rPr lang="en-US" dirty="0"/>
              <a:t>Building on Horton &amp; </a:t>
            </a:r>
            <a:r>
              <a:rPr lang="en-US" dirty="0" err="1"/>
              <a:t>Zeckhauser</a:t>
            </a:r>
            <a:r>
              <a:rPr lang="en-US" dirty="0"/>
              <a:t> (2015), adding an outside option</a:t>
            </a:r>
          </a:p>
          <a:p>
            <a:endParaRPr lang="en-US" dirty="0"/>
          </a:p>
          <a:p>
            <a:r>
              <a:rPr lang="en-US" dirty="0"/>
              <a:t>Economy with n agents, subjective preferences over asset ownership and substitutability</a:t>
            </a:r>
          </a:p>
          <a:p>
            <a:endParaRPr lang="en-US" dirty="0"/>
          </a:p>
          <a:p>
            <a:r>
              <a:rPr lang="en-US" dirty="0"/>
              <a:t>Stage 1: asset choice</a:t>
            </a:r>
          </a:p>
          <a:p>
            <a:pPr lvl="1"/>
            <a:r>
              <a:rPr lang="en-US" dirty="0"/>
              <a:t>Asset market</a:t>
            </a:r>
          </a:p>
          <a:p>
            <a:pPr lvl="1"/>
            <a:r>
              <a:rPr lang="en-US" dirty="0"/>
              <a:t>Agent chooses to purchase asset or not</a:t>
            </a:r>
          </a:p>
          <a:p>
            <a:endParaRPr lang="en-US" dirty="0"/>
          </a:p>
          <a:p>
            <a:r>
              <a:rPr lang="en-US" dirty="0"/>
              <a:t>Stage 2: energy choice</a:t>
            </a:r>
          </a:p>
          <a:p>
            <a:pPr lvl="1"/>
            <a:r>
              <a:rPr lang="en-US" dirty="0"/>
              <a:t>Given Stage 1 decision, agent chooses (1) how much to consume and (2) own supply if an owner or grid supply, or both</a:t>
            </a:r>
          </a:p>
          <a:p>
            <a:pPr lvl="1"/>
            <a:r>
              <a:rPr lang="en-US" dirty="0"/>
              <a:t>Two cases in this stage: no rental market, rental market</a:t>
            </a:r>
          </a:p>
          <a:p>
            <a:endParaRPr lang="en-US" dirty="0"/>
          </a:p>
          <a:p>
            <a:r>
              <a:rPr lang="en-US" dirty="0"/>
              <a:t>Solve the model by backward induction in two different cases</a:t>
            </a:r>
          </a:p>
          <a:p>
            <a:pPr lvl="1"/>
            <a:r>
              <a:rPr lang="en-US" dirty="0"/>
              <a:t>Without a rental market</a:t>
            </a:r>
          </a:p>
          <a:p>
            <a:pPr lvl="1"/>
            <a:r>
              <a:rPr lang="en-US" dirty="0"/>
              <a:t>With a rental market, after transaction cost-reducing innovation</a:t>
            </a:r>
          </a:p>
          <a:p>
            <a:endParaRPr lang="en-US" dirty="0"/>
          </a:p>
          <a:p>
            <a:endParaRPr lang="en-US" dirty="0"/>
          </a:p>
          <a:p>
            <a:endParaRPr lang="en-US" dirty="0"/>
          </a:p>
        </p:txBody>
      </p:sp>
    </p:spTree>
    <p:extLst>
      <p:ext uri="{BB962C8B-B14F-4D97-AF65-F5344CB8AC3E}">
        <p14:creationId xmlns:p14="http://schemas.microsoft.com/office/powerpoint/2010/main" val="3348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45601-EA5D-184D-8EDA-9484F13D5CE7}"/>
              </a:ext>
            </a:extLst>
          </p:cNvPr>
          <p:cNvSpPr>
            <a:spLocks noGrp="1"/>
          </p:cNvSpPr>
          <p:nvPr>
            <p:ph type="title"/>
          </p:nvPr>
        </p:nvSpPr>
        <p:spPr/>
        <p:txBody>
          <a:bodyPr/>
          <a:lstStyle/>
          <a:p>
            <a:r>
              <a:rPr lang="en-US" dirty="0">
                <a:solidFill>
                  <a:schemeClr val="accent6"/>
                </a:solidFill>
              </a:rPr>
              <a:t>Implications for asset ownership decision</a:t>
            </a:r>
          </a:p>
        </p:txBody>
      </p:sp>
      <p:sp>
        <p:nvSpPr>
          <p:cNvPr id="3" name="Content Placeholder 2">
            <a:extLst>
              <a:ext uri="{FF2B5EF4-FFF2-40B4-BE49-F238E27FC236}">
                <a16:creationId xmlns:a16="http://schemas.microsoft.com/office/drawing/2014/main" id="{9C0CDAB9-C033-3642-8B3C-3212A753C28A}"/>
              </a:ext>
            </a:extLst>
          </p:cNvPr>
          <p:cNvSpPr>
            <a:spLocks noGrp="1"/>
          </p:cNvSpPr>
          <p:nvPr>
            <p:ph idx="1"/>
          </p:nvPr>
        </p:nvSpPr>
        <p:spPr/>
        <p:txBody>
          <a:bodyPr>
            <a:normAutofit fontScale="92500"/>
          </a:bodyPr>
          <a:lstStyle/>
          <a:p>
            <a:r>
              <a:rPr lang="en-US" dirty="0"/>
              <a:t>Without rental market</a:t>
            </a:r>
          </a:p>
          <a:p>
            <a:pPr lvl="1"/>
            <a:r>
              <a:rPr lang="en-US" dirty="0"/>
              <a:t>Subjective individual parameters (</a:t>
            </a:r>
            <a:r>
              <a:rPr lang="en-US" dirty="0" err="1">
                <a:latin typeface="Symbol" pitchFamily="2" charset="2"/>
              </a:rPr>
              <a:t>a</a:t>
            </a:r>
            <a:r>
              <a:rPr lang="en-US" dirty="0" err="1"/>
              <a:t>,</a:t>
            </a:r>
            <a:r>
              <a:rPr lang="en-US" dirty="0" err="1">
                <a:latin typeface="Symbol" pitchFamily="2" charset="2"/>
              </a:rPr>
              <a:t>l</a:t>
            </a:r>
            <a:r>
              <a:rPr lang="en-US" dirty="0"/>
              <a:t>) matter for asset ownership decision</a:t>
            </a:r>
          </a:p>
          <a:p>
            <a:pPr lvl="1"/>
            <a:r>
              <a:rPr lang="en-US" dirty="0"/>
              <a:t>If own-supplied and grid-supplied energy are perfect substitutes, ownership only occurs if asset has a low price relative to the outside option</a:t>
            </a:r>
          </a:p>
          <a:p>
            <a:endParaRPr lang="en-US" dirty="0"/>
          </a:p>
          <a:p>
            <a:r>
              <a:rPr lang="en-US" dirty="0"/>
              <a:t>With rental market</a:t>
            </a:r>
          </a:p>
          <a:p>
            <a:pPr lvl="1"/>
            <a:r>
              <a:rPr lang="en-US" dirty="0"/>
              <a:t>Ownership decision no longer depends on agent’s individual use of the asset (</a:t>
            </a:r>
            <a:r>
              <a:rPr lang="en-US" dirty="0">
                <a:latin typeface="Symbol" pitchFamily="2" charset="2"/>
              </a:rPr>
              <a:t>a)</a:t>
            </a:r>
            <a:r>
              <a:rPr lang="en-US" dirty="0"/>
              <a:t>, so the option to rent using a market platform changes the ownership decision</a:t>
            </a:r>
          </a:p>
          <a:p>
            <a:pPr lvl="1"/>
            <a:r>
              <a:rPr lang="en-US" dirty="0"/>
              <a:t>Existence of rental market makes the opportunity cost of excess capacity salient</a:t>
            </a:r>
          </a:p>
          <a:p>
            <a:pPr lvl="1"/>
            <a:r>
              <a:rPr lang="en-US" dirty="0"/>
              <a:t>Subjective preference over substitutability (</a:t>
            </a:r>
            <a:r>
              <a:rPr lang="en-US" dirty="0">
                <a:latin typeface="Symbol" pitchFamily="2" charset="2"/>
              </a:rPr>
              <a:t>l) </a:t>
            </a:r>
            <a:r>
              <a:rPr lang="en-US" dirty="0"/>
              <a:t>drives ownership – preference for green power, preference for local/community</a:t>
            </a:r>
          </a:p>
          <a:p>
            <a:pPr marL="457200" lvl="1" indent="0">
              <a:buNone/>
            </a:pPr>
            <a:endParaRPr lang="en-US" dirty="0"/>
          </a:p>
        </p:txBody>
      </p:sp>
    </p:spTree>
    <p:extLst>
      <p:ext uri="{BB962C8B-B14F-4D97-AF65-F5344CB8AC3E}">
        <p14:creationId xmlns:p14="http://schemas.microsoft.com/office/powerpoint/2010/main" val="93140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FAD0-C791-CD41-B10D-B8366424D0A6}"/>
              </a:ext>
            </a:extLst>
          </p:cNvPr>
          <p:cNvSpPr>
            <a:spLocks noGrp="1"/>
          </p:cNvSpPr>
          <p:nvPr>
            <p:ph type="title"/>
          </p:nvPr>
        </p:nvSpPr>
        <p:spPr>
          <a:xfrm>
            <a:off x="838200" y="365125"/>
            <a:ext cx="10515600" cy="1865457"/>
          </a:xfrm>
        </p:spPr>
        <p:txBody>
          <a:bodyPr>
            <a:normAutofit fontScale="90000"/>
          </a:bodyPr>
          <a:lstStyle/>
          <a:p>
            <a:r>
              <a:rPr lang="en-US" dirty="0">
                <a:solidFill>
                  <a:schemeClr val="accent6"/>
                </a:solidFill>
              </a:rPr>
              <a:t>Parameter heat maps show combinations of use intensity (</a:t>
            </a:r>
            <a:r>
              <a:rPr lang="en-US" dirty="0">
                <a:solidFill>
                  <a:schemeClr val="accent6"/>
                </a:solidFill>
                <a:latin typeface="Symbol" pitchFamily="2" charset="2"/>
              </a:rPr>
              <a:t>a) </a:t>
            </a:r>
            <a:r>
              <a:rPr lang="en-US" dirty="0">
                <a:solidFill>
                  <a:schemeClr val="accent6"/>
                </a:solidFill>
              </a:rPr>
              <a:t>and substitutability preferences</a:t>
            </a:r>
            <a:r>
              <a:rPr lang="en-US" dirty="0">
                <a:solidFill>
                  <a:schemeClr val="accent6"/>
                </a:solidFill>
                <a:latin typeface="Symbol" pitchFamily="2" charset="2"/>
              </a:rPr>
              <a:t> (l)</a:t>
            </a:r>
            <a:r>
              <a:rPr lang="en-US" dirty="0">
                <a:solidFill>
                  <a:schemeClr val="accent6"/>
                </a:solidFill>
              </a:rPr>
              <a:t> that lead to increased DER ownership with platform markets</a:t>
            </a:r>
          </a:p>
        </p:txBody>
      </p:sp>
      <p:pic>
        <p:nvPicPr>
          <p:cNvPr id="3" name="Picture 2">
            <a:extLst>
              <a:ext uri="{FF2B5EF4-FFF2-40B4-BE49-F238E27FC236}">
                <a16:creationId xmlns:a16="http://schemas.microsoft.com/office/drawing/2014/main" id="{E091DDDC-C8FD-AC40-AF11-47894509C793}"/>
              </a:ext>
            </a:extLst>
          </p:cNvPr>
          <p:cNvPicPr>
            <a:picLocks noChangeAspect="1"/>
          </p:cNvPicPr>
          <p:nvPr/>
        </p:nvPicPr>
        <p:blipFill>
          <a:blip r:embed="rId2"/>
          <a:stretch>
            <a:fillRect/>
          </a:stretch>
        </p:blipFill>
        <p:spPr>
          <a:xfrm>
            <a:off x="2781300" y="2844800"/>
            <a:ext cx="6629400" cy="2997200"/>
          </a:xfrm>
          <a:prstGeom prst="rect">
            <a:avLst/>
          </a:prstGeom>
        </p:spPr>
      </p:pic>
    </p:spTree>
    <p:extLst>
      <p:ext uri="{BB962C8B-B14F-4D97-AF65-F5344CB8AC3E}">
        <p14:creationId xmlns:p14="http://schemas.microsoft.com/office/powerpoint/2010/main" val="1348302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767</Words>
  <Application>Microsoft Macintosh PowerPoint</Application>
  <PresentationFormat>Widescreen</PresentationFormat>
  <Paragraphs>91</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From Airbnb to Solar:  Toward a Transaction Cost Model of a Retail Electricity Platform</vt:lpstr>
      <vt:lpstr>Digital technologies are transaction cost reducers</vt:lpstr>
      <vt:lpstr>Disruptive home energy technologies &amp; evolving consumer choices shape the need for and pace of grid modernization</vt:lpstr>
      <vt:lpstr>A platform business model: Airbnb</vt:lpstr>
      <vt:lpstr>The paper’s research questions</vt:lpstr>
      <vt:lpstr>Inspiration from and contribution to multiple literatures</vt:lpstr>
      <vt:lpstr>A transaction cost model</vt:lpstr>
      <vt:lpstr>Implications for asset ownership decision</vt:lpstr>
      <vt:lpstr>Parameter heat maps show combinations of use intensity (a) and substitutability preferences (l) that lead to increased DER ownership with platform markets</vt:lpstr>
      <vt:lpstr>Breaking apart the price of grid power</vt:lpstr>
      <vt:lpstr>From a one-way road to the grid of things: Regulated wires company as a grid services platform</vt:lpstr>
      <vt:lpstr>Further work</vt:lpstr>
      <vt:lpstr>Conclusion</vt:lpstr>
      <vt:lpstr>Thank you for your time and attention!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Airbnb to Solar:  Toward a Transaction Cost Model of a Retail Electricity Platform</dc:title>
  <dc:creator>Lynne Kiesling</dc:creator>
  <cp:lastModifiedBy>Lynne Kiesling</cp:lastModifiedBy>
  <cp:revision>23</cp:revision>
  <dcterms:created xsi:type="dcterms:W3CDTF">2018-03-07T14:58:42Z</dcterms:created>
  <dcterms:modified xsi:type="dcterms:W3CDTF">2018-09-10T14:41:43Z</dcterms:modified>
</cp:coreProperties>
</file>