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88" r:id="rId3"/>
    <p:sldId id="273" r:id="rId4"/>
    <p:sldId id="274" r:id="rId5"/>
    <p:sldId id="269" r:id="rId6"/>
    <p:sldId id="265" r:id="rId7"/>
    <p:sldId id="267" r:id="rId8"/>
    <p:sldId id="275" r:id="rId9"/>
    <p:sldId id="278" r:id="rId10"/>
    <p:sldId id="276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R Niall" initials="K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47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ss.datastore.ed.ac.uk\chss\sps\users\nkerr\Niall%20Kerr\Evidence%20Reviews\Evidence%20reviews\Private%20household%20leverage%20review\Final%20review%20graphic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84907816702784E-2"/>
          <c:y val="4.0042560075360535E-2"/>
          <c:w val="0.9368641352484276"/>
          <c:h val="0.861775799013997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Additionality!$B$1</c:f>
              <c:strCache>
                <c:ptCount val="1"/>
                <c:pt idx="0">
                  <c:v>Additional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Additionality!$A$2:$A$7</c:f>
              <c:strCache>
                <c:ptCount val="6"/>
                <c:pt idx="0">
                  <c:v>Italy: Tax incentives - boiler replacment</c:v>
                </c:pt>
                <c:pt idx="1">
                  <c:v>Denmark: Grants - various measures</c:v>
                </c:pt>
                <c:pt idx="2">
                  <c:v>Italy: Tax incentives - window replacements</c:v>
                </c:pt>
                <c:pt idx="3">
                  <c:v>France: Tax incentives - window replacements</c:v>
                </c:pt>
                <c:pt idx="4">
                  <c:v>France: Tax incentive - insulation </c:v>
                </c:pt>
                <c:pt idx="5">
                  <c:v>USA: Grants - various measures</c:v>
                </c:pt>
              </c:strCache>
            </c:strRef>
          </c:cat>
          <c:val>
            <c:numRef>
              <c:f>Additionality!$B$19:$B$24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0.39</c:v>
                </c:pt>
                <c:pt idx="3">
                  <c:v>0.27</c:v>
                </c:pt>
                <c:pt idx="4">
                  <c:v>0.41</c:v>
                </c:pt>
                <c:pt idx="5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BB-4691-83C2-F09D33C846E6}"/>
            </c:ext>
          </c:extLst>
        </c:ser>
        <c:ser>
          <c:idx val="1"/>
          <c:order val="1"/>
          <c:tx>
            <c:strRef>
              <c:f>Additionality!$C$1</c:f>
              <c:strCache>
                <c:ptCount val="1"/>
                <c:pt idx="0">
                  <c:v>Free-riding</c:v>
                </c:pt>
              </c:strCache>
            </c:strRef>
          </c:tx>
          <c:invertIfNegative val="0"/>
          <c:cat>
            <c:strRef>
              <c:f>Additionality!$A$2:$A$7</c:f>
              <c:strCache>
                <c:ptCount val="6"/>
                <c:pt idx="0">
                  <c:v>Italy: Tax incentives - boiler replacment</c:v>
                </c:pt>
                <c:pt idx="1">
                  <c:v>Denmark: Grants - various measures</c:v>
                </c:pt>
                <c:pt idx="2">
                  <c:v>Italy: Tax incentives - window replacements</c:v>
                </c:pt>
                <c:pt idx="3">
                  <c:v>France: Tax incentives - window replacements</c:v>
                </c:pt>
                <c:pt idx="4">
                  <c:v>France: Tax incentive - insulation </c:v>
                </c:pt>
                <c:pt idx="5">
                  <c:v>USA: Grants - various measures</c:v>
                </c:pt>
              </c:strCache>
            </c:strRef>
          </c:cat>
          <c:val>
            <c:numRef>
              <c:f>Additionality!$C$19:$C$24</c:f>
              <c:numCache>
                <c:formatCode>0%</c:formatCode>
                <c:ptCount val="6"/>
                <c:pt idx="0">
                  <c:v>-1</c:v>
                </c:pt>
                <c:pt idx="1">
                  <c:v>-0.8</c:v>
                </c:pt>
                <c:pt idx="2">
                  <c:v>-0.61</c:v>
                </c:pt>
                <c:pt idx="3">
                  <c:v>-0.73</c:v>
                </c:pt>
                <c:pt idx="4">
                  <c:v>-0.59</c:v>
                </c:pt>
                <c:pt idx="5">
                  <c:v>-0.14000000000000001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BB-4691-83C2-F09D33C84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9056000"/>
        <c:axId val="239057536"/>
      </c:barChart>
      <c:catAx>
        <c:axId val="2390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057536"/>
        <c:crosses val="autoZero"/>
        <c:auto val="1"/>
        <c:lblAlgn val="ctr"/>
        <c:lblOffset val="100"/>
        <c:noMultiLvlLbl val="0"/>
      </c:catAx>
      <c:valAx>
        <c:axId val="239057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0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27262353075432E-2"/>
          <c:y val="3.2105067452815661E-2"/>
          <c:w val="0.91912539465175547"/>
          <c:h val="0.81299269328192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Sheet1!$B$44</c:f>
              <c:strCache>
                <c:ptCount val="1"/>
                <c:pt idx="0">
                  <c:v>Public 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Sheet1!$A$35:$A$40</c:f>
              <c:strCache>
                <c:ptCount val="6"/>
                <c:pt idx="0">
                  <c:v>UK Grants 2002-2005</c:v>
                </c:pt>
                <c:pt idx="1">
                  <c:v>UK Grants 2005-2008</c:v>
                </c:pt>
                <c:pt idx="2">
                  <c:v>France Tax incentives, 2006-2009</c:v>
                </c:pt>
                <c:pt idx="3">
                  <c:v>USA, Grants 2010-2011</c:v>
                </c:pt>
                <c:pt idx="4">
                  <c:v>USA, Loans 2011-2012</c:v>
                </c:pt>
                <c:pt idx="5">
                  <c:v>Germany, Loans pre 2011</c:v>
                </c:pt>
              </c:strCache>
            </c:strRef>
          </c:cat>
          <c:val>
            <c:numRef>
              <c:f>Sheet1!$B$35:$B$40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18-4AB5-90A4-B82EB1A48FE1}"/>
            </c:ext>
          </c:extLst>
        </c:ser>
        <c:ser>
          <c:idx val="1"/>
          <c:order val="1"/>
          <c:tx>
            <c:strRef>
              <c:f>Sheet1!$C$44</c:f>
              <c:strCache>
                <c:ptCount val="1"/>
                <c:pt idx="0">
                  <c:v>Private funding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Sheet1!$A$35:$A$40</c:f>
              <c:strCache>
                <c:ptCount val="6"/>
                <c:pt idx="0">
                  <c:v>UK Grants 2002-2005</c:v>
                </c:pt>
                <c:pt idx="1">
                  <c:v>UK Grants 2005-2008</c:v>
                </c:pt>
                <c:pt idx="2">
                  <c:v>France Tax incentives, 2006-2009</c:v>
                </c:pt>
                <c:pt idx="3">
                  <c:v>USA, Grants 2010-2011</c:v>
                </c:pt>
                <c:pt idx="4">
                  <c:v>USA, Loans 2011-2012</c:v>
                </c:pt>
                <c:pt idx="5">
                  <c:v>Germany, Loans pre 2011</c:v>
                </c:pt>
              </c:strCache>
            </c:strRef>
          </c:cat>
          <c:val>
            <c:numRef>
              <c:f>Sheet1!$C$35:$C$40</c:f>
              <c:numCache>
                <c:formatCode>0%</c:formatCode>
                <c:ptCount val="6"/>
                <c:pt idx="0">
                  <c:v>0.79</c:v>
                </c:pt>
                <c:pt idx="1">
                  <c:v>0.55000000000000004</c:v>
                </c:pt>
                <c:pt idx="2">
                  <c:v>0.37</c:v>
                </c:pt>
                <c:pt idx="3">
                  <c:v>2.4</c:v>
                </c:pt>
                <c:pt idx="4">
                  <c:v>3.2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18-4AB5-90A4-B82EB1A48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9656320"/>
        <c:axId val="239473792"/>
      </c:barChart>
      <c:catAx>
        <c:axId val="2396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73792"/>
        <c:crosses val="autoZero"/>
        <c:auto val="1"/>
        <c:lblAlgn val="ctr"/>
        <c:lblOffset val="100"/>
        <c:noMultiLvlLbl val="0"/>
      </c:catAx>
      <c:valAx>
        <c:axId val="23947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65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85526265738524"/>
          <c:y val="0.92786379069446256"/>
          <c:w val="0.32855034425044694"/>
          <c:h val="7.2136209305537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96BE-B80B-4E24-A875-D4C1423E26C6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7CA81-262E-441D-AAE0-72ED0C179E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79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2060"/>
                </a:solidFill>
              </a:rPr>
              <a:t>Re-focus of UK supplier obligations “entirely on low-income and vulnerable”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B406E-28ED-47D1-81E2-3C4F9A03976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07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2060"/>
                </a:solidFill>
              </a:rPr>
              <a:t>Re-focus of UK supplier obligations “entirely on low-income and vulnerable”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B406E-28ED-47D1-81E2-3C4F9A03976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14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2060"/>
                </a:solidFill>
              </a:rPr>
              <a:t>Re-focus of UK supplier obligations “entirely on low-income and vulnerable”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B406E-28ED-47D1-81E2-3C4F9A03976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62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2060"/>
                </a:solidFill>
              </a:rPr>
              <a:t>Re-focus of UK supplier obligations “entirely on low-income and vulnerable”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B406E-28ED-47D1-81E2-3C4F9A03976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76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16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90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17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27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87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9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94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18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60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83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22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BACF-8A10-4DEE-8840-C761253AFC25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78CE-06E4-486F-97B8-9EC1E04CFB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1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xchange.org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mark.winskel@ed.ac.uk" TargetMode="External"/><Relationship Id="rId4" Type="http://schemas.openxmlformats.org/officeDocument/2006/relationships/hyperlink" Target="mailto:niall.kerr@ed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109" y="491424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Household investment in home energy retrofit:</a:t>
            </a:r>
            <a:br>
              <a:rPr lang="en-GB" sz="4800" b="1" dirty="0" smtClean="0">
                <a:solidFill>
                  <a:srgbClr val="002060"/>
                </a:solidFill>
              </a:rPr>
            </a:br>
            <a:r>
              <a:rPr lang="en-GB" sz="4800" b="1" dirty="0" smtClean="0">
                <a:solidFill>
                  <a:srgbClr val="002060"/>
                </a:solidFill>
              </a:rPr>
              <a:t>designing effective policy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109" y="3070590"/>
            <a:ext cx="9144000" cy="1655762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18</a:t>
            </a:r>
            <a:r>
              <a:rPr lang="en-GB" sz="2000" baseline="30000" dirty="0">
                <a:solidFill>
                  <a:srgbClr val="002060"/>
                </a:solidFill>
              </a:rPr>
              <a:t>th</a:t>
            </a:r>
            <a:r>
              <a:rPr lang="en-GB" sz="2000" dirty="0">
                <a:solidFill>
                  <a:srgbClr val="002060"/>
                </a:solidFill>
              </a:rPr>
              <a:t> September, </a:t>
            </a:r>
            <a:r>
              <a:rPr lang="en-GB" sz="2000" dirty="0" smtClean="0">
                <a:solidFill>
                  <a:srgbClr val="002060"/>
                </a:solidFill>
              </a:rPr>
              <a:t>2018, BIEE Conference, Oxford </a:t>
            </a:r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u="sng" dirty="0" smtClean="0">
                <a:solidFill>
                  <a:srgbClr val="002060"/>
                </a:solidFill>
              </a:rPr>
              <a:t>Niall Kerr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Research Fellow, ClimateXChange/University </a:t>
            </a:r>
            <a:r>
              <a:rPr lang="en-GB" sz="2000" dirty="0">
                <a:solidFill>
                  <a:srgbClr val="002060"/>
                </a:solidFill>
              </a:rPr>
              <a:t>of </a:t>
            </a:r>
            <a:r>
              <a:rPr lang="en-GB" sz="2000" dirty="0" smtClean="0">
                <a:solidFill>
                  <a:srgbClr val="002060"/>
                </a:solidFill>
              </a:rPr>
              <a:t>Edinburgh</a:t>
            </a:r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u="sng" dirty="0" smtClean="0">
                <a:solidFill>
                  <a:srgbClr val="002060"/>
                </a:solidFill>
              </a:rPr>
              <a:t>Mark </a:t>
            </a:r>
            <a:r>
              <a:rPr lang="en-GB" sz="2000" u="sng" dirty="0">
                <a:solidFill>
                  <a:srgbClr val="002060"/>
                </a:solidFill>
              </a:rPr>
              <a:t>Winskel, </a:t>
            </a:r>
            <a:endParaRPr lang="en-GB" sz="2000" u="sng" dirty="0" smtClean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Senior Lecturer and </a:t>
            </a:r>
            <a:r>
              <a:rPr lang="en-GB" sz="2000" dirty="0">
                <a:solidFill>
                  <a:srgbClr val="002060"/>
                </a:solidFill>
              </a:rPr>
              <a:t>Chancellor’s </a:t>
            </a:r>
            <a:r>
              <a:rPr lang="en-GB" sz="2000" dirty="0" smtClean="0">
                <a:solidFill>
                  <a:srgbClr val="002060"/>
                </a:solidFill>
              </a:rPr>
              <a:t>Fellow, University of Edinburgh 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23" y="5361264"/>
            <a:ext cx="3795432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01" y="5361264"/>
            <a:ext cx="420050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Household investment: </a:t>
            </a:r>
            <a:r>
              <a:rPr lang="en-GB" b="1" u="sng" dirty="0" smtClean="0">
                <a:solidFill>
                  <a:srgbClr val="002060"/>
                </a:solidFill>
              </a:rPr>
              <a:t>leverage</a:t>
            </a:r>
            <a:endParaRPr lang="en-GB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8608"/>
            <a:ext cx="9589655" cy="435133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Leverage: </a:t>
            </a:r>
            <a:r>
              <a:rPr lang="en-GB" dirty="0" smtClean="0">
                <a:solidFill>
                  <a:srgbClr val="002060"/>
                </a:solidFill>
              </a:rPr>
              <a:t>private investment alongside public investment 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Leverage and additionality:</a:t>
            </a:r>
            <a:r>
              <a:rPr lang="en-GB" dirty="0" smtClean="0">
                <a:solidFill>
                  <a:srgbClr val="002060"/>
                </a:solidFill>
              </a:rPr>
              <a:t> only private investment that is additional counts as leverage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Policy efficiency: </a:t>
            </a:r>
            <a:r>
              <a:rPr lang="en-GB" dirty="0" smtClean="0">
                <a:solidFill>
                  <a:srgbClr val="002060"/>
                </a:solidFill>
              </a:rPr>
              <a:t>one means of assessing policy is it’s efficiency of attracting additional private investment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Overall private investment: </a:t>
            </a:r>
            <a:r>
              <a:rPr lang="en-GB" dirty="0">
                <a:solidFill>
                  <a:srgbClr val="002060"/>
                </a:solidFill>
              </a:rPr>
              <a:t>affected by Additionality, Leverage and </a:t>
            </a:r>
            <a:r>
              <a:rPr lang="en-GB" dirty="0" smtClean="0">
                <a:solidFill>
                  <a:srgbClr val="002060"/>
                </a:solidFill>
              </a:rPr>
              <a:t>Spillovers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73" y="5677501"/>
            <a:ext cx="3067934" cy="984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415" y="5677501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3" y="265804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Leverage of private household investment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2" y="5828781"/>
            <a:ext cx="2472317" cy="79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371" y="5799457"/>
            <a:ext cx="823005" cy="823005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873726"/>
              </p:ext>
            </p:extLst>
          </p:nvPr>
        </p:nvGraphicFramePr>
        <p:xfrm>
          <a:off x="750273" y="1339145"/>
          <a:ext cx="10515600" cy="446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9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Household investment: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additionality</a:t>
            </a:r>
            <a:r>
              <a:rPr lang="en-GB" b="1" dirty="0" smtClean="0">
                <a:solidFill>
                  <a:srgbClr val="002060"/>
                </a:solidFill>
              </a:rPr>
              <a:t>, </a:t>
            </a:r>
            <a:r>
              <a:rPr lang="en-GB" b="1" dirty="0" smtClean="0">
                <a:solidFill>
                  <a:srgbClr val="002060"/>
                </a:solidFill>
              </a:rPr>
              <a:t>leverage </a:t>
            </a:r>
            <a:r>
              <a:rPr lang="en-GB" b="1" dirty="0" smtClean="0">
                <a:solidFill>
                  <a:srgbClr val="002060"/>
                </a:solidFill>
              </a:rPr>
              <a:t>and </a:t>
            </a:r>
            <a:r>
              <a:rPr lang="en-GB" b="1" dirty="0" smtClean="0">
                <a:solidFill>
                  <a:srgbClr val="002060"/>
                </a:solidFill>
              </a:rPr>
              <a:t>scale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163"/>
            <a:ext cx="1001452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200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Additionality </a:t>
            </a:r>
            <a:r>
              <a:rPr lang="en-GB" dirty="0" smtClean="0">
                <a:solidFill>
                  <a:srgbClr val="002060"/>
                </a:solidFill>
              </a:rPr>
              <a:t>: </a:t>
            </a:r>
            <a:r>
              <a:rPr lang="en-GB" dirty="0">
                <a:solidFill>
                  <a:srgbClr val="002060"/>
                </a:solidFill>
              </a:rPr>
              <a:t>the extent to which policy supports ‘additional’ retrofit or whether the households receiving support are ‘free-riding</a:t>
            </a:r>
            <a:r>
              <a:rPr lang="en-GB" dirty="0" smtClean="0">
                <a:solidFill>
                  <a:srgbClr val="002060"/>
                </a:solidFill>
              </a:rPr>
              <a:t>’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Leverage: </a:t>
            </a:r>
            <a:r>
              <a:rPr lang="en-GB" dirty="0" smtClean="0">
                <a:solidFill>
                  <a:srgbClr val="002060"/>
                </a:solidFill>
              </a:rPr>
              <a:t>the ratio of private to public investment associated with retrofit policy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Overall effectiveness and scale: </a:t>
            </a:r>
            <a:r>
              <a:rPr lang="en-GB" dirty="0" smtClean="0">
                <a:solidFill>
                  <a:srgbClr val="002060"/>
                </a:solidFill>
              </a:rPr>
              <a:t>high additionality and leverage do not mean high levels of retrofit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73" y="5775435"/>
            <a:ext cx="2762865" cy="886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415" y="5677501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Demand for retrofit: the financial </a:t>
            </a:r>
            <a:r>
              <a:rPr lang="en-GB" b="1" dirty="0" smtClean="0">
                <a:solidFill>
                  <a:schemeClr val="accent2"/>
                </a:solidFill>
              </a:rPr>
              <a:t>carrots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165" y="15084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Grants or Tax incentives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Non-repayment subsidies more common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Attractive to households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Low interest loans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Less common and less attractive to households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Higher private investment leverage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i="1" dirty="0" smtClean="0">
                <a:solidFill>
                  <a:srgbClr val="002060"/>
                </a:solidFill>
              </a:rPr>
              <a:t>Policy effectiveness vs Policy efficiency?</a:t>
            </a:r>
            <a:endParaRPr lang="en-GB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4" y="5676232"/>
            <a:ext cx="2947504" cy="946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146" y="5676232"/>
            <a:ext cx="946231" cy="946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520" y="1620350"/>
            <a:ext cx="2390775" cy="1595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519" y="3585275"/>
            <a:ext cx="23907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Demand for retrofit: the sermon and the stick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Information based policy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Energy performance certificates and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    face-to-face energy assessments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Regulations</a:t>
            </a:r>
          </a:p>
          <a:p>
            <a:r>
              <a:rPr lang="en-GB" dirty="0">
                <a:solidFill>
                  <a:srgbClr val="002060"/>
                </a:solidFill>
              </a:rPr>
              <a:t>Minimum standards for replacement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Retrofit when extending a home or when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   </a:t>
            </a:r>
            <a:r>
              <a:rPr lang="en-GB" dirty="0" smtClean="0">
                <a:solidFill>
                  <a:srgbClr val="002060"/>
                </a:solidFill>
              </a:rPr>
              <a:t>renovating</a:t>
            </a:r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3" y="5633894"/>
            <a:ext cx="3079390" cy="988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415" y="5677501"/>
            <a:ext cx="944962" cy="944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482" y="1659049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157" y="3870351"/>
            <a:ext cx="2481258" cy="1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Supply-side of retrofit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288"/>
            <a:ext cx="7294685" cy="4351338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A</a:t>
            </a:r>
            <a:r>
              <a:rPr lang="en-GB" dirty="0" smtClean="0">
                <a:solidFill>
                  <a:srgbClr val="002060"/>
                </a:solidFill>
              </a:rPr>
              <a:t>ctors </a:t>
            </a:r>
            <a:r>
              <a:rPr lang="en-GB" dirty="0">
                <a:solidFill>
                  <a:srgbClr val="002060"/>
                </a:solidFill>
              </a:rPr>
              <a:t>involved with </a:t>
            </a:r>
            <a:r>
              <a:rPr lang="en-GB" b="1" dirty="0">
                <a:solidFill>
                  <a:srgbClr val="002060"/>
                </a:solidFill>
              </a:rPr>
              <a:t>installing, designing, advising or selling </a:t>
            </a:r>
            <a:r>
              <a:rPr lang="en-GB" dirty="0">
                <a:solidFill>
                  <a:srgbClr val="002060"/>
                </a:solidFill>
              </a:rPr>
              <a:t>home energy </a:t>
            </a:r>
            <a:r>
              <a:rPr lang="en-GB" dirty="0" smtClean="0">
                <a:solidFill>
                  <a:srgbClr val="002060"/>
                </a:solidFill>
              </a:rPr>
              <a:t>retrofit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General home refurbishment: </a:t>
            </a:r>
            <a:r>
              <a:rPr lang="en-GB" dirty="0" smtClean="0">
                <a:solidFill>
                  <a:srgbClr val="002060"/>
                </a:solidFill>
              </a:rPr>
              <a:t>a much larger market than energy retrofit 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Trigger points</a:t>
            </a:r>
            <a:r>
              <a:rPr lang="en-GB" dirty="0" smtClean="0">
                <a:solidFill>
                  <a:srgbClr val="002060"/>
                </a:solidFill>
              </a:rPr>
              <a:t>: moving house and other renovations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Whole house plans</a:t>
            </a:r>
            <a:r>
              <a:rPr lang="en-GB" dirty="0" smtClean="0">
                <a:solidFill>
                  <a:srgbClr val="002060"/>
                </a:solidFill>
              </a:rPr>
              <a:t>: whole house projects beneficial but often impractical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3" y="5574621"/>
            <a:ext cx="3264028" cy="1047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415" y="5677501"/>
            <a:ext cx="944962" cy="944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05" y="1551288"/>
            <a:ext cx="250507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505" y="365725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Overall policy package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4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Policy </a:t>
            </a:r>
            <a:r>
              <a:rPr lang="en-GB" b="1" dirty="0" smtClean="0">
                <a:solidFill>
                  <a:srgbClr val="002060"/>
                </a:solidFill>
              </a:rPr>
              <a:t>stability </a:t>
            </a:r>
          </a:p>
          <a:p>
            <a:r>
              <a:rPr lang="en-GB" dirty="0">
                <a:solidFill>
                  <a:srgbClr val="002060"/>
                </a:solidFill>
              </a:rPr>
              <a:t>C</a:t>
            </a:r>
            <a:r>
              <a:rPr lang="en-GB" dirty="0" smtClean="0">
                <a:solidFill>
                  <a:srgbClr val="002060"/>
                </a:solidFill>
              </a:rPr>
              <a:t>hurn </a:t>
            </a:r>
            <a:r>
              <a:rPr lang="en-GB" dirty="0">
                <a:solidFill>
                  <a:srgbClr val="002060"/>
                </a:solidFill>
              </a:rPr>
              <a:t>in policy design creates uncertainty </a:t>
            </a:r>
            <a:r>
              <a:rPr lang="en-GB" dirty="0" smtClean="0">
                <a:solidFill>
                  <a:srgbClr val="002060"/>
                </a:solidFill>
              </a:rPr>
              <a:t>for </a:t>
            </a:r>
            <a:r>
              <a:rPr lang="en-GB" dirty="0">
                <a:solidFill>
                  <a:srgbClr val="002060"/>
                </a:solidFill>
              </a:rPr>
              <a:t>demand and supply </a:t>
            </a:r>
            <a:r>
              <a:rPr lang="en-GB" dirty="0" smtClean="0">
                <a:solidFill>
                  <a:srgbClr val="002060"/>
                </a:solidFill>
              </a:rPr>
              <a:t>side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Policy </a:t>
            </a:r>
            <a:r>
              <a:rPr lang="en-GB" b="1" dirty="0">
                <a:solidFill>
                  <a:srgbClr val="002060"/>
                </a:solidFill>
              </a:rPr>
              <a:t>simplicity</a:t>
            </a:r>
            <a:r>
              <a:rPr lang="en-GB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GB" dirty="0">
                <a:solidFill>
                  <a:srgbClr val="002060"/>
                </a:solidFill>
              </a:rPr>
              <a:t>S</a:t>
            </a:r>
            <a:r>
              <a:rPr lang="en-GB" dirty="0" smtClean="0">
                <a:solidFill>
                  <a:srgbClr val="002060"/>
                </a:solidFill>
              </a:rPr>
              <a:t>implicity </a:t>
            </a:r>
            <a:r>
              <a:rPr lang="en-GB" dirty="0">
                <a:solidFill>
                  <a:srgbClr val="002060"/>
                </a:solidFill>
              </a:rPr>
              <a:t>in application for funds and </a:t>
            </a:r>
            <a:r>
              <a:rPr lang="en-GB" dirty="0" smtClean="0">
                <a:solidFill>
                  <a:srgbClr val="002060"/>
                </a:solidFill>
              </a:rPr>
              <a:t>in understanding policy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Policy </a:t>
            </a:r>
            <a:r>
              <a:rPr lang="en-GB" b="1" dirty="0" smtClean="0">
                <a:solidFill>
                  <a:srgbClr val="002060"/>
                </a:solidFill>
              </a:rPr>
              <a:t>flexibility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Regional </a:t>
            </a:r>
            <a:r>
              <a:rPr lang="en-GB" dirty="0">
                <a:solidFill>
                  <a:srgbClr val="002060"/>
                </a:solidFill>
              </a:rPr>
              <a:t>flexibility and in reacting to policy evaluation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2" y="5403157"/>
            <a:ext cx="3798137" cy="121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415" y="5677501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431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Summary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163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en-US" b="1" dirty="0" smtClean="0">
                <a:solidFill>
                  <a:srgbClr val="002060"/>
                </a:solidFill>
              </a:rPr>
              <a:t>Large opportunity (and need) </a:t>
            </a:r>
            <a:r>
              <a:rPr lang="en-GB" altLang="en-US" dirty="0" smtClean="0">
                <a:solidFill>
                  <a:srgbClr val="002060"/>
                </a:solidFill>
              </a:rPr>
              <a:t>for private household investment in retrofit </a:t>
            </a:r>
          </a:p>
          <a:p>
            <a:pPr>
              <a:defRPr/>
            </a:pPr>
            <a:r>
              <a:rPr lang="en-GB" altLang="en-US" b="1" dirty="0" smtClean="0">
                <a:solidFill>
                  <a:srgbClr val="002060"/>
                </a:solidFill>
              </a:rPr>
              <a:t>Additionality, leverage and overall scale: </a:t>
            </a:r>
            <a:r>
              <a:rPr lang="en-GB" altLang="en-US" dirty="0" smtClean="0">
                <a:solidFill>
                  <a:srgbClr val="002060"/>
                </a:solidFill>
              </a:rPr>
              <a:t>how is policy effectiveness measured?</a:t>
            </a:r>
          </a:p>
          <a:p>
            <a:pPr>
              <a:defRPr/>
            </a:pPr>
            <a:r>
              <a:rPr lang="en-GB" altLang="en-US" b="1" dirty="0" smtClean="0">
                <a:solidFill>
                  <a:srgbClr val="002060"/>
                </a:solidFill>
              </a:rPr>
              <a:t>Financial incentives: </a:t>
            </a:r>
            <a:r>
              <a:rPr lang="en-GB" altLang="en-US" dirty="0" smtClean="0">
                <a:solidFill>
                  <a:srgbClr val="002060"/>
                </a:solidFill>
              </a:rPr>
              <a:t>loans offer higher leverage but are less attractive to households </a:t>
            </a:r>
          </a:p>
          <a:p>
            <a:pPr>
              <a:defRPr/>
            </a:pPr>
            <a:r>
              <a:rPr lang="en-GB" altLang="en-US" b="1" dirty="0" smtClean="0">
                <a:solidFill>
                  <a:srgbClr val="002060"/>
                </a:solidFill>
              </a:rPr>
              <a:t>Supply </a:t>
            </a:r>
            <a:r>
              <a:rPr lang="en-GB" altLang="en-US" b="1" dirty="0">
                <a:solidFill>
                  <a:srgbClr val="002060"/>
                </a:solidFill>
              </a:rPr>
              <a:t>alongside demand policy: </a:t>
            </a:r>
            <a:r>
              <a:rPr lang="en-GB" altLang="en-US" dirty="0" smtClean="0">
                <a:solidFill>
                  <a:srgbClr val="002060"/>
                </a:solidFill>
              </a:rPr>
              <a:t>thinking</a:t>
            </a:r>
            <a:r>
              <a:rPr lang="en-GB" altLang="en-US" b="1" dirty="0" smtClean="0">
                <a:solidFill>
                  <a:srgbClr val="002060"/>
                </a:solidFill>
              </a:rPr>
              <a:t> </a:t>
            </a:r>
            <a:r>
              <a:rPr lang="en-GB" altLang="en-US" dirty="0" smtClean="0">
                <a:solidFill>
                  <a:srgbClr val="002060"/>
                </a:solidFill>
              </a:rPr>
              <a:t>holistically about policy offering a push and pull from demand and supply</a:t>
            </a:r>
          </a:p>
          <a:p>
            <a:pPr>
              <a:defRPr/>
            </a:pPr>
            <a:r>
              <a:rPr lang="en-GB" altLang="en-US" dirty="0">
                <a:solidFill>
                  <a:srgbClr val="002060"/>
                </a:solidFill>
              </a:rPr>
              <a:t>T</a:t>
            </a:r>
            <a:r>
              <a:rPr lang="en-GB" altLang="en-US" dirty="0" smtClean="0">
                <a:solidFill>
                  <a:srgbClr val="002060"/>
                </a:solidFill>
              </a:rPr>
              <a:t>ension between policy </a:t>
            </a:r>
            <a:r>
              <a:rPr lang="en-GB" altLang="en-US" b="1" dirty="0" smtClean="0">
                <a:solidFill>
                  <a:srgbClr val="002060"/>
                </a:solidFill>
              </a:rPr>
              <a:t>efficiency and effectiveness</a:t>
            </a:r>
            <a:r>
              <a:rPr lang="en-GB" altLang="en-US" dirty="0" smtClean="0">
                <a:solidFill>
                  <a:srgbClr val="002060"/>
                </a:solidFill>
              </a:rPr>
              <a:t> as retrofit policy extends across the housing stock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3" y="5664943"/>
            <a:ext cx="2982673" cy="95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415" y="5677501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Thank you </a:t>
            </a:r>
            <a:br>
              <a:rPr lang="en-GB" b="1" dirty="0" smtClean="0">
                <a:solidFill>
                  <a:srgbClr val="002060"/>
                </a:solidFill>
              </a:rPr>
            </a:b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3" y="5664943"/>
            <a:ext cx="2982673" cy="9575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Questions? Comments?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hlinkClick r:id="rId3"/>
            </a:endParaRPr>
          </a:p>
          <a:p>
            <a:pPr marL="0" indent="0" algn="ctr">
              <a:buNone/>
            </a:pPr>
            <a:r>
              <a:rPr lang="en-GB" dirty="0" smtClean="0">
                <a:hlinkClick r:id="rId3"/>
              </a:rPr>
              <a:t>www.climatexchange.org.uk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048000" y="2949411"/>
            <a:ext cx="6096000" cy="9961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srgbClr val="002060"/>
                </a:solidFill>
                <a:hlinkClick r:id="rId4"/>
              </a:rPr>
              <a:t>niall.kerr@ed.ac.uk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800" u="sng" dirty="0" smtClean="0">
                <a:solidFill>
                  <a:srgbClr val="002060"/>
                </a:solidFill>
                <a:hlinkClick r:id="rId5"/>
              </a:rPr>
              <a:t>mark.winskel@ed.ac.uk</a:t>
            </a:r>
            <a:r>
              <a:rPr lang="en-GB" sz="2800" u="sng" dirty="0" smtClean="0">
                <a:solidFill>
                  <a:srgbClr val="002060"/>
                </a:solidFill>
              </a:rPr>
              <a:t> 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437" y="5664943"/>
            <a:ext cx="420050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23" y="5361264"/>
            <a:ext cx="3795432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01" y="5361264"/>
            <a:ext cx="4200508" cy="9510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136" t="8516" r="1476" b="14977"/>
          <a:stretch/>
        </p:blipFill>
        <p:spPr>
          <a:xfrm>
            <a:off x="282633" y="0"/>
            <a:ext cx="11729258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96" y="312371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Outline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0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Background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R</a:t>
            </a:r>
            <a:r>
              <a:rPr lang="en-GB" dirty="0" smtClean="0">
                <a:solidFill>
                  <a:srgbClr val="002060"/>
                </a:solidFill>
              </a:rPr>
              <a:t>etrofit policy in Scotland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Potential for private investment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Evidence review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How should private investment be measured?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How can policy more effectively encourage private investment?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3" y="5637572"/>
            <a:ext cx="3067934" cy="984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415" y="5637572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96" y="312371"/>
            <a:ext cx="10837686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‘Consumers at the heart of the energy system?’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0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rgbClr val="002060"/>
                </a:solidFill>
              </a:rPr>
              <a:t>Home energy retrofit</a:t>
            </a:r>
            <a:r>
              <a:rPr lang="en-GB" dirty="0" smtClean="0">
                <a:solidFill>
                  <a:srgbClr val="002060"/>
                </a:solidFill>
              </a:rPr>
              <a:t>: wide-range of intervention options, with varying degrees of </a:t>
            </a:r>
            <a:r>
              <a:rPr lang="en-GB" dirty="0" smtClean="0">
                <a:solidFill>
                  <a:srgbClr val="002060"/>
                </a:solidFill>
              </a:rPr>
              <a:t>intrusion.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rgbClr val="002060"/>
                </a:solidFill>
              </a:rPr>
              <a:t>Low </a:t>
            </a:r>
            <a:r>
              <a:rPr lang="en-GB" u="sng" dirty="0">
                <a:solidFill>
                  <a:srgbClr val="002060"/>
                </a:solidFill>
              </a:rPr>
              <a:t>carbon heat options: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the public acceptability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of retrofit and other low carbon heat </a:t>
            </a:r>
            <a:r>
              <a:rPr lang="en-GB" dirty="0" smtClean="0">
                <a:solidFill>
                  <a:srgbClr val="002060"/>
                </a:solidFill>
              </a:rPr>
              <a:t>options.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rgbClr val="002060"/>
                </a:solidFill>
              </a:rPr>
              <a:t>Private </a:t>
            </a:r>
            <a:r>
              <a:rPr lang="en-GB" u="sng" dirty="0">
                <a:solidFill>
                  <a:srgbClr val="002060"/>
                </a:solidFill>
              </a:rPr>
              <a:t>and public collaboration</a:t>
            </a:r>
            <a:r>
              <a:rPr lang="en-GB" dirty="0">
                <a:solidFill>
                  <a:srgbClr val="002060"/>
                </a:solidFill>
              </a:rPr>
              <a:t>: </a:t>
            </a:r>
            <a:r>
              <a:rPr lang="en-GB" dirty="0" smtClean="0">
                <a:solidFill>
                  <a:srgbClr val="002060"/>
                </a:solidFill>
              </a:rPr>
              <a:t>retrofit involves a joint investment from public and private </a:t>
            </a:r>
            <a:r>
              <a:rPr lang="en-GB" dirty="0" smtClean="0">
                <a:solidFill>
                  <a:srgbClr val="002060"/>
                </a:solidFill>
              </a:rPr>
              <a:t>funds.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3" y="5637572"/>
            <a:ext cx="3067934" cy="984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415" y="5637572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96" y="149085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Scotland and retrofit policy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296" y="132616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002060"/>
                </a:solidFill>
              </a:rPr>
              <a:t>Scottish Energy Strategy (2017) and Climate Change Plan (2018)</a:t>
            </a:r>
          </a:p>
          <a:p>
            <a:pPr marL="0" indent="0">
              <a:buNone/>
            </a:pPr>
            <a:endParaRPr lang="en-GB" i="1" dirty="0">
              <a:solidFill>
                <a:srgbClr val="002060"/>
              </a:solidFill>
            </a:endParaRPr>
          </a:p>
          <a:p>
            <a:r>
              <a:rPr lang="en-GB" i="1" dirty="0" smtClean="0">
                <a:solidFill>
                  <a:srgbClr val="002060"/>
                </a:solidFill>
              </a:rPr>
              <a:t>Energy Efficient Scotland Route Map (May 2018)</a:t>
            </a:r>
          </a:p>
          <a:p>
            <a:r>
              <a:rPr lang="en-GB" i="1" dirty="0" smtClean="0">
                <a:solidFill>
                  <a:srgbClr val="002060"/>
                </a:solidFill>
              </a:rPr>
              <a:t>Millions of homes already retrofit: cost-effective first, low hanging fruit</a:t>
            </a:r>
            <a:endParaRPr lang="en-GB" i="1" dirty="0">
              <a:solidFill>
                <a:srgbClr val="002060"/>
              </a:solidFill>
            </a:endParaRPr>
          </a:p>
          <a:p>
            <a:r>
              <a:rPr lang="en-GB" i="1" dirty="0" smtClean="0">
                <a:solidFill>
                  <a:srgbClr val="002060"/>
                </a:solidFill>
              </a:rPr>
              <a:t>Ambition: ‘By 2040 all Scottish homes to be EPC band C (where technically feasible and cost effective)’</a:t>
            </a:r>
          </a:p>
          <a:p>
            <a:pPr marL="0" indent="0">
              <a:buNone/>
            </a:pPr>
            <a:endParaRPr lang="en-GB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002060"/>
                </a:solidFill>
              </a:rPr>
              <a:t>Retrofit investment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Policy </a:t>
            </a:r>
            <a:r>
              <a:rPr lang="en-GB" dirty="0">
                <a:solidFill>
                  <a:srgbClr val="002060"/>
                </a:solidFill>
              </a:rPr>
              <a:t>ambition: more than </a:t>
            </a:r>
            <a:r>
              <a:rPr lang="en-GB" b="1" dirty="0">
                <a:solidFill>
                  <a:srgbClr val="002060"/>
                </a:solidFill>
              </a:rPr>
              <a:t>£10 billion </a:t>
            </a:r>
            <a:r>
              <a:rPr lang="en-GB" dirty="0">
                <a:solidFill>
                  <a:srgbClr val="002060"/>
                </a:solidFill>
              </a:rPr>
              <a:t>required investment in Scotland</a:t>
            </a:r>
          </a:p>
          <a:p>
            <a:r>
              <a:rPr lang="en-GB" dirty="0">
                <a:solidFill>
                  <a:srgbClr val="002060"/>
                </a:solidFill>
              </a:rPr>
              <a:t>Public funds likely to be </a:t>
            </a:r>
            <a:r>
              <a:rPr lang="en-GB" dirty="0" smtClean="0">
                <a:solidFill>
                  <a:srgbClr val="002060"/>
                </a:solidFill>
              </a:rPr>
              <a:t>below </a:t>
            </a:r>
            <a:r>
              <a:rPr lang="en-GB" dirty="0">
                <a:solidFill>
                  <a:srgbClr val="002060"/>
                </a:solidFill>
              </a:rPr>
              <a:t>this – </a:t>
            </a:r>
            <a:r>
              <a:rPr lang="en-GB" b="1" dirty="0">
                <a:solidFill>
                  <a:srgbClr val="002060"/>
                </a:solidFill>
              </a:rPr>
              <a:t>less than £1 billion </a:t>
            </a:r>
            <a:r>
              <a:rPr lang="en-GB" b="1" dirty="0" smtClean="0">
                <a:solidFill>
                  <a:srgbClr val="002060"/>
                </a:solidFill>
              </a:rPr>
              <a:t>designated public </a:t>
            </a:r>
            <a:r>
              <a:rPr lang="en-GB" b="1" dirty="0">
                <a:solidFill>
                  <a:srgbClr val="002060"/>
                </a:solidFill>
              </a:rPr>
              <a:t>funds</a:t>
            </a:r>
            <a:r>
              <a:rPr lang="en-GB" dirty="0">
                <a:solidFill>
                  <a:srgbClr val="002060"/>
                </a:solidFill>
              </a:rPr>
              <a:t> over the next </a:t>
            </a:r>
            <a:r>
              <a:rPr lang="en-GB" dirty="0" smtClean="0">
                <a:solidFill>
                  <a:srgbClr val="002060"/>
                </a:solidFill>
              </a:rPr>
              <a:t>5 </a:t>
            </a:r>
            <a:r>
              <a:rPr lang="en-GB" dirty="0">
                <a:solidFill>
                  <a:srgbClr val="002060"/>
                </a:solidFill>
              </a:rPr>
              <a:t>years for retrofit in Scotland</a:t>
            </a:r>
          </a:p>
          <a:p>
            <a:pPr marL="0" indent="0">
              <a:buNone/>
            </a:pPr>
            <a:endParaRPr lang="en-GB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3" y="5637572"/>
            <a:ext cx="3067934" cy="984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415" y="5677501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96" y="312371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Our evidence review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b="1" i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GB" b="1" i="1" dirty="0">
              <a:solidFill>
                <a:srgbClr val="002060"/>
              </a:solidFill>
            </a:endParaRPr>
          </a:p>
          <a:p>
            <a:r>
              <a:rPr lang="en-GB" i="1" dirty="0" smtClean="0">
                <a:solidFill>
                  <a:srgbClr val="002060"/>
                </a:solidFill>
              </a:rPr>
              <a:t>Private, ‘able to pay’ </a:t>
            </a:r>
            <a:r>
              <a:rPr lang="en-GB" i="1" dirty="0" smtClean="0">
                <a:solidFill>
                  <a:srgbClr val="002060"/>
                </a:solidFill>
              </a:rPr>
              <a:t>owner-occupied households </a:t>
            </a:r>
            <a:r>
              <a:rPr lang="en-GB" i="1" dirty="0" smtClean="0">
                <a:solidFill>
                  <a:srgbClr val="002060"/>
                </a:solidFill>
              </a:rPr>
              <a:t>investing in home energy retrofit</a:t>
            </a:r>
          </a:p>
          <a:p>
            <a:r>
              <a:rPr lang="en-GB" i="1" dirty="0" smtClean="0">
                <a:solidFill>
                  <a:srgbClr val="002060"/>
                </a:solidFill>
              </a:rPr>
              <a:t>Required </a:t>
            </a:r>
            <a:r>
              <a:rPr lang="en-GB" i="1" dirty="0" smtClean="0">
                <a:solidFill>
                  <a:srgbClr val="002060"/>
                </a:solidFill>
              </a:rPr>
              <a:t>retrofit investment to achieve Energy Efficient Scotland ambitions</a:t>
            </a:r>
            <a:endParaRPr lang="en-GB" i="1" dirty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3" y="5637572"/>
            <a:ext cx="3067934" cy="984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415" y="5637572"/>
            <a:ext cx="944962" cy="944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658083"/>
            <a:ext cx="9756531" cy="95410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2800" b="1" i="1" dirty="0" smtClean="0">
                <a:solidFill>
                  <a:srgbClr val="002060"/>
                </a:solidFill>
              </a:rPr>
              <a:t>“</a:t>
            </a:r>
            <a:r>
              <a:rPr lang="en-GB" sz="2800" b="1" i="1" dirty="0">
                <a:solidFill>
                  <a:srgbClr val="002060"/>
                </a:solidFill>
              </a:rPr>
              <a:t>How can public policy more effectively encourage private, ‘able to pay’ households to invest in energy efficient retrofit?” </a:t>
            </a:r>
          </a:p>
        </p:txBody>
      </p:sp>
    </p:spTree>
    <p:extLst>
      <p:ext uri="{BB962C8B-B14F-4D97-AF65-F5344CB8AC3E}">
        <p14:creationId xmlns:p14="http://schemas.microsoft.com/office/powerpoint/2010/main" val="40274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Systematic Evidence review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44"/>
            <a:ext cx="10515600" cy="3878857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Systematic collection of evidence</a:t>
            </a:r>
            <a:r>
              <a:rPr lang="en-GB" dirty="0" smtClean="0">
                <a:solidFill>
                  <a:srgbClr val="002060"/>
                </a:solidFill>
              </a:rPr>
              <a:t>: 1000 academic research articles considered and 81 given a full reading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Structured review: </a:t>
            </a:r>
            <a:r>
              <a:rPr lang="en-GB" dirty="0" smtClean="0">
                <a:solidFill>
                  <a:srgbClr val="002060"/>
                </a:solidFill>
              </a:rPr>
              <a:t>broad topic required </a:t>
            </a:r>
            <a:r>
              <a:rPr lang="en-GB" b="1" dirty="0" smtClean="0">
                <a:solidFill>
                  <a:srgbClr val="002060"/>
                </a:solidFill>
              </a:rPr>
              <a:t>evidence themes </a:t>
            </a:r>
            <a:r>
              <a:rPr lang="en-GB" dirty="0" smtClean="0">
                <a:solidFill>
                  <a:srgbClr val="002060"/>
                </a:solidFill>
              </a:rPr>
              <a:t>- </a:t>
            </a:r>
            <a:r>
              <a:rPr lang="en-GB" u="sng" dirty="0" smtClean="0">
                <a:solidFill>
                  <a:srgbClr val="002060"/>
                </a:solidFill>
              </a:rPr>
              <a:t>Quantifying household investment </a:t>
            </a:r>
            <a:r>
              <a:rPr lang="en-GB" dirty="0" smtClean="0">
                <a:solidFill>
                  <a:srgbClr val="002060"/>
                </a:solidFill>
              </a:rPr>
              <a:t>and </a:t>
            </a:r>
            <a:r>
              <a:rPr lang="en-GB" u="sng" dirty="0" smtClean="0">
                <a:solidFill>
                  <a:srgbClr val="002060"/>
                </a:solidFill>
              </a:rPr>
              <a:t>Achieving household investment</a:t>
            </a:r>
            <a:r>
              <a:rPr lang="en-GB" dirty="0" smtClean="0">
                <a:solidFill>
                  <a:srgbClr val="002060"/>
                </a:solidFill>
              </a:rPr>
              <a:t> - demand-side policies, supply-side policies and overall policy package dynamics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Expert peer-review </a:t>
            </a:r>
            <a:r>
              <a:rPr lang="en-GB" dirty="0" smtClean="0">
                <a:solidFill>
                  <a:srgbClr val="002060"/>
                </a:solidFill>
              </a:rPr>
              <a:t>of initial findings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73" y="5677501"/>
            <a:ext cx="3067934" cy="984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415" y="5677501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63" y="259216"/>
            <a:ext cx="10515600" cy="1325563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Household investment: </a:t>
            </a:r>
            <a:r>
              <a:rPr lang="en-GB" b="1" u="sng" dirty="0" smtClean="0">
                <a:solidFill>
                  <a:srgbClr val="002060"/>
                </a:solidFill>
              </a:rPr>
              <a:t>policy </a:t>
            </a:r>
            <a:r>
              <a:rPr lang="en-GB" b="1" u="sng" dirty="0">
                <a:solidFill>
                  <a:srgbClr val="002060"/>
                </a:solidFill>
              </a:rPr>
              <a:t>additionality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63" y="1798644"/>
            <a:ext cx="9753518" cy="4351338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002060"/>
                </a:solidFill>
              </a:rPr>
              <a:t>Does </a:t>
            </a:r>
            <a:r>
              <a:rPr lang="en-GB" sz="2600" dirty="0">
                <a:solidFill>
                  <a:srgbClr val="002060"/>
                </a:solidFill>
              </a:rPr>
              <a:t>policy facilitate additional retrofit or support retrofit that would happen in its absence? 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Different additionality for different measures: </a:t>
            </a:r>
            <a:r>
              <a:rPr lang="en-GB" sz="2600" dirty="0" smtClean="0">
                <a:solidFill>
                  <a:srgbClr val="002060"/>
                </a:solidFill>
              </a:rPr>
              <a:t>higher additionality for supplementary measures e.g. new insulation, than for replacement measures e.g. new windows or doors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Positive spillovers: </a:t>
            </a:r>
            <a:r>
              <a:rPr lang="en-GB" sz="2600" dirty="0" smtClean="0">
                <a:solidFill>
                  <a:srgbClr val="002060"/>
                </a:solidFill>
              </a:rPr>
              <a:t>from programme participants and non-participants; can lead to 100% + ‘Net-to-Gross’ ratio estimates</a:t>
            </a:r>
          </a:p>
          <a:p>
            <a:r>
              <a:rPr lang="en-GB" sz="2600" b="1" dirty="0" smtClean="0">
                <a:solidFill>
                  <a:srgbClr val="002060"/>
                </a:solidFill>
              </a:rPr>
              <a:t>Overall take-</a:t>
            </a:r>
            <a:r>
              <a:rPr lang="en-GB" sz="2600" b="1" dirty="0">
                <a:solidFill>
                  <a:srgbClr val="002060"/>
                </a:solidFill>
              </a:rPr>
              <a:t>u</a:t>
            </a:r>
            <a:r>
              <a:rPr lang="en-GB" sz="2600" b="1" dirty="0" smtClean="0">
                <a:solidFill>
                  <a:srgbClr val="002060"/>
                </a:solidFill>
              </a:rPr>
              <a:t>p and scale: </a:t>
            </a:r>
            <a:r>
              <a:rPr lang="en-GB" sz="2600" dirty="0" smtClean="0">
                <a:solidFill>
                  <a:srgbClr val="002060"/>
                </a:solidFill>
              </a:rPr>
              <a:t>high additionality does not equate to </a:t>
            </a:r>
            <a:r>
              <a:rPr lang="en-GB" sz="2600" dirty="0" smtClean="0">
                <a:solidFill>
                  <a:srgbClr val="002060"/>
                </a:solidFill>
              </a:rPr>
              <a:t>large amounts retrofit </a:t>
            </a:r>
            <a:endParaRPr lang="en-GB" sz="2600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73" y="5677501"/>
            <a:ext cx="3067934" cy="984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415" y="5677501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3" y="331569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Policy additionality 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2" y="5828781"/>
            <a:ext cx="2472317" cy="79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371" y="5799457"/>
            <a:ext cx="823005" cy="823005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73044"/>
              </p:ext>
            </p:extLst>
          </p:nvPr>
        </p:nvGraphicFramePr>
        <p:xfrm>
          <a:off x="1054331" y="1487977"/>
          <a:ext cx="9800040" cy="412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07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798</Words>
  <Application>Microsoft Office PowerPoint</Application>
  <PresentationFormat>Custom</PresentationFormat>
  <Paragraphs>115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Household investment in home energy retrofit: designing effective policy</vt:lpstr>
      <vt:lpstr>PowerPoint Presentation</vt:lpstr>
      <vt:lpstr>Outline</vt:lpstr>
      <vt:lpstr>‘Consumers at the heart of the energy system?’</vt:lpstr>
      <vt:lpstr>Scotland and retrofit policy</vt:lpstr>
      <vt:lpstr>Our evidence review</vt:lpstr>
      <vt:lpstr>Systematic Evidence review</vt:lpstr>
      <vt:lpstr>Household investment: policy additionality </vt:lpstr>
      <vt:lpstr>Policy additionality </vt:lpstr>
      <vt:lpstr>Household investment: leverage</vt:lpstr>
      <vt:lpstr>Leverage of private household investment</vt:lpstr>
      <vt:lpstr>Household investment: additionality, leverage and scale</vt:lpstr>
      <vt:lpstr>Demand for retrofit: the financial carrots</vt:lpstr>
      <vt:lpstr>Demand for retrofit: the sermon and the stick </vt:lpstr>
      <vt:lpstr>Supply-side of retrofit </vt:lpstr>
      <vt:lpstr>Overall policy package</vt:lpstr>
      <vt:lpstr>Summary</vt:lpstr>
      <vt:lpstr> Thank you  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BIEE conference paper</dc:title>
  <dc:creator>KERR Niall</dc:creator>
  <cp:lastModifiedBy>Niall Kerr</cp:lastModifiedBy>
  <cp:revision>52</cp:revision>
  <dcterms:created xsi:type="dcterms:W3CDTF">2018-08-21T09:23:55Z</dcterms:created>
  <dcterms:modified xsi:type="dcterms:W3CDTF">2018-09-13T19:30:14Z</dcterms:modified>
</cp:coreProperties>
</file>