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315" r:id="rId3"/>
    <p:sldId id="316" r:id="rId4"/>
    <p:sldId id="323" r:id="rId5"/>
    <p:sldId id="312" r:id="rId6"/>
    <p:sldId id="333" r:id="rId7"/>
    <p:sldId id="325" r:id="rId8"/>
    <p:sldId id="335" r:id="rId9"/>
    <p:sldId id="326" r:id="rId10"/>
    <p:sldId id="320" r:id="rId11"/>
    <p:sldId id="328" r:id="rId12"/>
    <p:sldId id="321" r:id="rId13"/>
    <p:sldId id="332" r:id="rId14"/>
    <p:sldId id="322" r:id="rId15"/>
    <p:sldId id="331" r:id="rId16"/>
    <p:sldId id="336" r:id="rId17"/>
    <p:sldId id="287" r:id="rId18"/>
    <p:sldId id="26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82"/>
    <a:srgbClr val="77A22E"/>
    <a:srgbClr val="50BC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2182" autoAdjust="0"/>
  </p:normalViewPr>
  <p:slideViewPr>
    <p:cSldViewPr snapToGrid="0" snapToObjects="1">
      <p:cViewPr varScale="1">
        <p:scale>
          <a:sx n="62" d="100"/>
          <a:sy n="62" d="100"/>
        </p:scale>
        <p:origin x="116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chss.datastore.ed.ac.uk\chss\sps\users\mkattirt\Round%201\UKERC%20AND%20PSR%20combined\UKERC%20and%20PSR_Round%201%20Results%20by%20Section%20with%20Bar%20Charts%20v5%20-%20new%20labels2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chss.datastore.ed.ac.uk\chss\sps\users\mkattirt\Round%201\UKERC%20AND%20PSR%20combined\UKERC%20and%20PSR_Round%201%20Results%20by%20Section%20with%20Bar%20Charts%20v5%20-%20new%20labels2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chss.datastore.ed.ac.uk\chss\sps\users\mkattirt\Round%201\UKERC%20AND%20PSR%20combined\UKERC%20and%20PSR_Round%201%20Results%20by%20Section%20with%20Bar%20Charts%20v5%20-%20new%20labels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'Heat innovations'!$C$2</c:f>
              <c:strCache>
                <c:ptCount val="1"/>
                <c:pt idx="0">
                  <c:v>Frequency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'Heat innovations'!$B$3:$B$9</c:f>
              <c:strCache>
                <c:ptCount val="7"/>
                <c:pt idx="0">
                  <c:v>Buildings fabric and insulation</c:v>
                </c:pt>
                <c:pt idx="1">
                  <c:v>Buildings-scale heat pumps</c:v>
                </c:pt>
                <c:pt idx="2">
                  <c:v>Demand-side management and response </c:v>
                </c:pt>
                <c:pt idx="3">
                  <c:v>Heat networks and/or energy centres</c:v>
                </c:pt>
                <c:pt idx="4">
                  <c:v>Low energy behaviours/practices</c:v>
                </c:pt>
                <c:pt idx="5">
                  <c:v>Hydrogen-based heating systems </c:v>
                </c:pt>
                <c:pt idx="6">
                  <c:v>Domestic gas-fired boilers </c:v>
                </c:pt>
              </c:strCache>
            </c:strRef>
          </c:cat>
          <c:val>
            <c:numRef>
              <c:f>'Heat innovations'!$C$3:$C$9</c:f>
              <c:numCache>
                <c:formatCode>General</c:formatCode>
                <c:ptCount val="7"/>
                <c:pt idx="0">
                  <c:v>86</c:v>
                </c:pt>
                <c:pt idx="1">
                  <c:v>53</c:v>
                </c:pt>
                <c:pt idx="2">
                  <c:v>43</c:v>
                </c:pt>
                <c:pt idx="3">
                  <c:v>43</c:v>
                </c:pt>
                <c:pt idx="4">
                  <c:v>35</c:v>
                </c:pt>
                <c:pt idx="5">
                  <c:v>27</c:v>
                </c:pt>
                <c:pt idx="6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75-4211-A8E7-51385C8FBD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0892735"/>
        <c:axId val="810893151"/>
      </c:barChart>
      <c:catAx>
        <c:axId val="810892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0893151"/>
        <c:crosses val="autoZero"/>
        <c:auto val="1"/>
        <c:lblAlgn val="ctr"/>
        <c:lblOffset val="100"/>
        <c:noMultiLvlLbl val="0"/>
      </c:catAx>
      <c:valAx>
        <c:axId val="8108931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Frequency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0892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424185587909209E-2"/>
          <c:y val="3.1385644058129179E-2"/>
          <c:w val="0.92746642117282474"/>
          <c:h val="0.887701671297902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'Power innovations'!$C$2</c:f>
              <c:strCache>
                <c:ptCount val="1"/>
                <c:pt idx="0">
                  <c:v>Frequency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'Power innovations'!$B$3:$B$11</c:f>
              <c:strCache>
                <c:ptCount val="8"/>
                <c:pt idx="0">
                  <c:v>Large-scale renewables</c:v>
                </c:pt>
                <c:pt idx="1">
                  <c:v>DSM&amp;R</c:v>
                </c:pt>
                <c:pt idx="2">
                  <c:v>Digitisation and smart grids</c:v>
                </c:pt>
                <c:pt idx="3">
                  <c:v>Buildings scale microgeneration/ prosumers</c:v>
                </c:pt>
                <c:pt idx="4">
                  <c:v>Low energy behaviours/ practices</c:v>
                </c:pt>
                <c:pt idx="5">
                  <c:v>CCS</c:v>
                </c:pt>
                <c:pt idx="6">
                  <c:v>Nuclear power</c:v>
                </c:pt>
                <c:pt idx="7">
                  <c:v>Municipal-owned energy suppliers</c:v>
                </c:pt>
              </c:strCache>
              <c:extLst/>
            </c:strRef>
          </c:cat>
          <c:val>
            <c:numRef>
              <c:f>'Power innovations'!$C$3:$C$11</c:f>
              <c:numCache>
                <c:formatCode>General</c:formatCode>
                <c:ptCount val="8"/>
                <c:pt idx="0">
                  <c:v>82</c:v>
                </c:pt>
                <c:pt idx="1">
                  <c:v>63</c:v>
                </c:pt>
                <c:pt idx="2">
                  <c:v>45</c:v>
                </c:pt>
                <c:pt idx="3">
                  <c:v>41</c:v>
                </c:pt>
                <c:pt idx="4">
                  <c:v>30</c:v>
                </c:pt>
                <c:pt idx="5">
                  <c:v>20</c:v>
                </c:pt>
                <c:pt idx="6">
                  <c:v>19</c:v>
                </c:pt>
                <c:pt idx="7">
                  <c:v>13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F4C-4A18-A2D7-3B401013A6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0416063"/>
        <c:axId val="440415647"/>
      </c:barChart>
      <c:catAx>
        <c:axId val="440416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415647"/>
        <c:crosses val="autoZero"/>
        <c:auto val="1"/>
        <c:lblAlgn val="ctr"/>
        <c:lblOffset val="100"/>
        <c:noMultiLvlLbl val="0"/>
      </c:catAx>
      <c:valAx>
        <c:axId val="440415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Frequency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416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3059980231267879E-2"/>
          <c:y val="2.1839081052740007E-2"/>
          <c:w val="0.92417918029230484"/>
          <c:h val="0.873962536174202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'Transport innovations'!$C$2</c:f>
              <c:strCache>
                <c:ptCount val="1"/>
                <c:pt idx="0">
                  <c:v>Frequency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'Transport innovations'!$B$3:$B$13</c:f>
              <c:strCache>
                <c:ptCount val="10"/>
                <c:pt idx="0">
                  <c:v>Electric vehicles</c:v>
                </c:pt>
                <c:pt idx="1">
                  <c:v>Hybrid electric vehicles</c:v>
                </c:pt>
                <c:pt idx="2">
                  <c:v>Low emissions zones</c:v>
                </c:pt>
                <c:pt idx="3">
                  <c:v>Peer-to-peer /call-up services</c:v>
                </c:pt>
                <c:pt idx="4">
                  <c:v>Public transport</c:v>
                </c:pt>
                <c:pt idx="5">
                  <c:v>Low energy behaviours /practices</c:v>
                </c:pt>
                <c:pt idx="6">
                  <c:v>Shared ownership</c:v>
                </c:pt>
                <c:pt idx="7">
                  <c:v>Hydrogen vehicles</c:v>
                </c:pt>
                <c:pt idx="8">
                  <c:v>ICE vehicles</c:v>
                </c:pt>
                <c:pt idx="9">
                  <c:v>Natural gas</c:v>
                </c:pt>
              </c:strCache>
              <c:extLst/>
            </c:strRef>
          </c:cat>
          <c:val>
            <c:numRef>
              <c:f>'Transport innovations'!$C$3:$C$13</c:f>
              <c:numCache>
                <c:formatCode>General</c:formatCode>
                <c:ptCount val="10"/>
                <c:pt idx="0">
                  <c:v>94</c:v>
                </c:pt>
                <c:pt idx="1">
                  <c:v>57</c:v>
                </c:pt>
                <c:pt idx="2">
                  <c:v>44</c:v>
                </c:pt>
                <c:pt idx="3">
                  <c:v>39</c:v>
                </c:pt>
                <c:pt idx="4">
                  <c:v>33</c:v>
                </c:pt>
                <c:pt idx="5">
                  <c:v>24</c:v>
                </c:pt>
                <c:pt idx="6">
                  <c:v>15</c:v>
                </c:pt>
                <c:pt idx="7">
                  <c:v>14</c:v>
                </c:pt>
                <c:pt idx="8">
                  <c:v>7</c:v>
                </c:pt>
                <c:pt idx="9">
                  <c:v>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677-4E18-9CF8-343E637DE5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9179167"/>
        <c:axId val="439180831"/>
      </c:barChart>
      <c:catAx>
        <c:axId val="439179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180831"/>
        <c:crosses val="autoZero"/>
        <c:auto val="1"/>
        <c:lblAlgn val="ctr"/>
        <c:lblOffset val="100"/>
        <c:noMultiLvlLbl val="0"/>
      </c:catAx>
      <c:valAx>
        <c:axId val="4391808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Frequency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1791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B5A32-7AC8-C444-8D1C-00DA35296D90}" type="datetimeFigureOut">
              <a:rPr lang="en-US" smtClean="0"/>
              <a:t>9/11/2018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695B4-5C46-D744-9A05-ABE2308AE3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20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695B4-5C46-D744-9A05-ABE2308AE39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733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4377">
              <a:lnSpc>
                <a:spcPct val="110000"/>
              </a:lnSpc>
              <a:spcBef>
                <a:spcPts val="1000"/>
              </a:spcBef>
              <a:buClr>
                <a:srgbClr val="77A22E"/>
              </a:buClr>
              <a:buFont typeface="Wingdings" panose="05000000000000000000" pitchFamily="2" charset="2"/>
              <a:buNone/>
            </a:pPr>
            <a:endParaRPr lang="en-GB" sz="1000" kern="1200" dirty="0" smtClean="0">
              <a:solidFill>
                <a:schemeClr val="tx1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6695B4-5C46-D744-9A05-ABE2308AE3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188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C88CC-469B-4B9C-A1F1-FC0FFC4D2335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1272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ADFD9-FC89-40F6-9944-D8967DD1911A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1154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695B4-5C46-D744-9A05-ABE2308AE39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850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695B4-5C46-D744-9A05-ABE2308AE39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830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695B4-5C46-D744-9A05-ABE2308AE39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634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695B4-5C46-D744-9A05-ABE2308AE39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020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695B4-5C46-D744-9A05-ABE2308AE39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12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ADFD9-FC89-40F6-9944-D8967DD1911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903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6695B4-5C46-D744-9A05-ABE2308AE3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678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6695B4-5C46-D744-9A05-ABE2308AE3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600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C88CC-469B-4B9C-A1F1-FC0FFC4D2335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493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6695B4-5C46-D744-9A05-ABE2308AE3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273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C88CC-469B-4B9C-A1F1-FC0FFC4D2335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7073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930402"/>
            <a:ext cx="9144000" cy="1003299"/>
          </a:xfrm>
        </p:spPr>
        <p:txBody>
          <a:bodyPr anchor="b">
            <a:normAutofit/>
          </a:bodyPr>
          <a:lstStyle>
            <a:lvl1pPr algn="ctr">
              <a:defRPr lang="en-US" sz="6600" b="1" smtClean="0">
                <a:solidFill>
                  <a:srgbClr val="004882"/>
                </a:solidFill>
                <a:latin typeface="+mj-lt"/>
              </a:defRPr>
            </a:lvl1pPr>
          </a:lstStyle>
          <a:p>
            <a:r>
              <a:rPr lang="en-US" b="1" dirty="0" smtClean="0">
                <a:solidFill>
                  <a:srgbClr val="004882"/>
                </a:solidFill>
                <a:latin typeface="+mn-lt"/>
              </a:rPr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995877"/>
            <a:ext cx="9144000" cy="585524"/>
          </a:xfrm>
        </p:spPr>
        <p:txBody>
          <a:bodyPr>
            <a:noAutofit/>
          </a:bodyPr>
          <a:lstStyle>
            <a:lvl1pPr marL="0" indent="0" algn="ctr">
              <a:buNone/>
              <a:defRPr lang="en-US" sz="3600" b="1" i="0" baseline="0" smtClean="0">
                <a:solidFill>
                  <a:srgbClr val="77A22E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Author</a:t>
            </a:r>
          </a:p>
        </p:txBody>
      </p:sp>
      <p:pic>
        <p:nvPicPr>
          <p:cNvPr id="7" name="Picture 6" descr="UKERC_2col_descriptor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53" y="423601"/>
            <a:ext cx="3197748" cy="1213374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47676" y="4292600"/>
            <a:ext cx="3565525" cy="2413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8188326" y="4292600"/>
            <a:ext cx="3565525" cy="2413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318000" y="4292600"/>
            <a:ext cx="3565525" cy="24130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9470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228594" indent="-228594">
              <a:buClr>
                <a:schemeClr val="accent1"/>
              </a:buClr>
              <a:buFont typeface="Wingdings" panose="05000000000000000000" pitchFamily="2" charset="2"/>
              <a:buChar char="§"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8" name="Picture 7" descr="UKERC_2col_descriptor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96" y="230188"/>
            <a:ext cx="1939589" cy="73597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6356352"/>
            <a:ext cx="4114800" cy="365125"/>
          </a:xfrm>
        </p:spPr>
        <p:txBody>
          <a:bodyPr/>
          <a:lstStyle>
            <a:lvl1pPr algn="r">
              <a:defRPr sz="1400">
                <a:solidFill>
                  <a:srgbClr val="004882"/>
                </a:solidFill>
              </a:defRPr>
            </a:lvl1pPr>
          </a:lstStyle>
          <a:p>
            <a:r>
              <a:rPr lang="en-US" dirty="0" smtClean="0"/>
              <a:t>@UKERCHQ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254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FF3E1-D879-43D7-A798-EC99AA592B2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3032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94001"/>
            <a:ext cx="9144000" cy="1041399"/>
          </a:xfrm>
        </p:spPr>
        <p:txBody>
          <a:bodyPr anchor="b">
            <a:normAutofit/>
          </a:bodyPr>
          <a:lstStyle>
            <a:lvl1pPr algn="ctr">
              <a:defRPr lang="en-US" sz="6600" b="1" smtClean="0">
                <a:solidFill>
                  <a:srgbClr val="00488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pic>
        <p:nvPicPr>
          <p:cNvPr id="7" name="Picture 6" descr="UKERC_2col_descriptor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53" y="423601"/>
            <a:ext cx="3197748" cy="1213374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433127" y="6077467"/>
            <a:ext cx="21817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@UKERCHQ</a:t>
            </a:r>
            <a:endParaRPr lang="en-GB" sz="3200" b="1" dirty="0"/>
          </a:p>
        </p:txBody>
      </p:sp>
      <p:sp>
        <p:nvSpPr>
          <p:cNvPr id="5" name="Rectangle 4"/>
          <p:cNvSpPr/>
          <p:nvPr userDrawn="1"/>
        </p:nvSpPr>
        <p:spPr>
          <a:xfrm>
            <a:off x="8915401" y="6077467"/>
            <a:ext cx="2857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800" b="1" dirty="0" smtClean="0">
                <a:latin typeface="+mj-lt"/>
              </a:rPr>
              <a:t>www.ukerc.ac.uk</a:t>
            </a:r>
            <a:endParaRPr lang="en-GB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0268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400" b="1" i="0">
                <a:latin typeface="+mj-lt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28594" indent="-228594">
              <a:buClr>
                <a:srgbClr val="77A22E"/>
              </a:buClr>
              <a:buFont typeface="Wingdings" panose="05000000000000000000" pitchFamily="2" charset="2"/>
              <a:buChar char="§"/>
              <a:defRPr sz="3200">
                <a:latin typeface="+mj-lt"/>
                <a:ea typeface="Arial" charset="0"/>
                <a:cs typeface="Arial" charset="0"/>
              </a:defRPr>
            </a:lvl1pPr>
            <a:lvl2pPr>
              <a:defRPr sz="2800">
                <a:latin typeface="+mj-lt"/>
                <a:ea typeface="Arial" charset="0"/>
                <a:cs typeface="Arial" charset="0"/>
              </a:defRPr>
            </a:lvl2pPr>
            <a:lvl3pPr>
              <a:defRPr sz="2400">
                <a:latin typeface="+mj-lt"/>
                <a:ea typeface="Arial" charset="0"/>
                <a:cs typeface="Arial" charset="0"/>
              </a:defRPr>
            </a:lvl3pPr>
            <a:lvl4pPr>
              <a:defRPr sz="2000">
                <a:latin typeface="+mj-lt"/>
                <a:ea typeface="Arial" charset="0"/>
                <a:cs typeface="Arial" charset="0"/>
              </a:defRPr>
            </a:lvl4pPr>
            <a:lvl5pPr>
              <a:defRPr sz="2000"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6356352"/>
            <a:ext cx="4114800" cy="365125"/>
          </a:xfrm>
        </p:spPr>
        <p:txBody>
          <a:bodyPr/>
          <a:lstStyle>
            <a:lvl1pPr algn="r">
              <a:defRPr sz="1400">
                <a:solidFill>
                  <a:srgbClr val="004882"/>
                </a:solidFill>
              </a:defRPr>
            </a:lvl1pPr>
          </a:lstStyle>
          <a:p>
            <a:r>
              <a:rPr lang="en-US" dirty="0" smtClean="0"/>
              <a:t>@UKERCHQ</a:t>
            </a:r>
            <a:endParaRPr lang="en-US" dirty="0"/>
          </a:p>
        </p:txBody>
      </p:sp>
      <p:pic>
        <p:nvPicPr>
          <p:cNvPr id="7" name="Picture 6" descr="UKERC_2col_descriptor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96" y="230188"/>
            <a:ext cx="1939589" cy="73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69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6" name="Picture 5" descr="UKERC_2col_descriptor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96" y="230188"/>
            <a:ext cx="1939589" cy="73597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152901" y="1825626"/>
            <a:ext cx="7200900" cy="4600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838201" y="1825626"/>
            <a:ext cx="3035300" cy="219868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838201" y="4227511"/>
            <a:ext cx="3035300" cy="219868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7239000" y="6356352"/>
            <a:ext cx="4114800" cy="365125"/>
          </a:xfrm>
        </p:spPr>
        <p:txBody>
          <a:bodyPr/>
          <a:lstStyle>
            <a:lvl1pPr algn="r">
              <a:defRPr sz="1400">
                <a:solidFill>
                  <a:srgbClr val="004882"/>
                </a:solidFill>
              </a:defRPr>
            </a:lvl1pPr>
          </a:lstStyle>
          <a:p>
            <a:r>
              <a:rPr lang="en-US" dirty="0" smtClean="0"/>
              <a:t>@UKERCHQ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7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280912"/>
            <a:ext cx="10515600" cy="1075695"/>
          </a:xfrm>
        </p:spPr>
        <p:txBody>
          <a:bodyPr anchor="b">
            <a:normAutofit/>
          </a:bodyPr>
          <a:lstStyle>
            <a:lvl1pPr algn="ctr">
              <a:defRPr sz="5400" b="1">
                <a:latin typeface="+mj-lt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78311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+mj-lt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7" name="Picture 6" descr="UKERC_2col_descriptor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96" y="230188"/>
            <a:ext cx="1939589" cy="73597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6356352"/>
            <a:ext cx="4114800" cy="365125"/>
          </a:xfrm>
        </p:spPr>
        <p:txBody>
          <a:bodyPr/>
          <a:lstStyle>
            <a:lvl1pPr algn="r">
              <a:defRPr sz="1400">
                <a:solidFill>
                  <a:srgbClr val="004882"/>
                </a:solidFill>
              </a:defRPr>
            </a:lvl1pPr>
          </a:lstStyle>
          <a:p>
            <a:r>
              <a:rPr lang="en-US" dirty="0" smtClean="0"/>
              <a:t>@UKERCHQ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400">
                <a:latin typeface="+mj-lt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 marL="228594" indent="-228594">
              <a:buClr>
                <a:srgbClr val="77A22E"/>
              </a:buClr>
              <a:buFont typeface="Wingdings" panose="05000000000000000000" pitchFamily="2" charset="2"/>
              <a:buChar char="§"/>
              <a:defRPr sz="3200">
                <a:latin typeface="+mj-lt"/>
                <a:ea typeface="Arial" charset="0"/>
                <a:cs typeface="Arial" charset="0"/>
              </a:defRPr>
            </a:lvl1pPr>
            <a:lvl2pPr>
              <a:buClr>
                <a:srgbClr val="004882"/>
              </a:buClr>
              <a:defRPr sz="2800">
                <a:latin typeface="+mj-lt"/>
                <a:ea typeface="Arial" charset="0"/>
                <a:cs typeface="Arial" charset="0"/>
              </a:defRPr>
            </a:lvl2pPr>
            <a:lvl3pPr marL="1142971" indent="-228594">
              <a:buClr>
                <a:srgbClr val="004882"/>
              </a:buClr>
              <a:buFont typeface="Arial" panose="020B0604020202020204" pitchFamily="34" charset="0"/>
              <a:buChar char="•"/>
              <a:defRPr sz="2400">
                <a:latin typeface="+mj-lt"/>
                <a:ea typeface="Arial" charset="0"/>
                <a:cs typeface="Arial" charset="0"/>
              </a:defRPr>
            </a:lvl3pPr>
            <a:lvl4pPr>
              <a:buClr>
                <a:srgbClr val="004882"/>
              </a:buClr>
              <a:defRPr sz="2000">
                <a:latin typeface="+mj-lt"/>
                <a:ea typeface="Arial" charset="0"/>
                <a:cs typeface="Arial" charset="0"/>
              </a:defRPr>
            </a:lvl4pPr>
            <a:lvl5pPr>
              <a:buClr>
                <a:srgbClr val="004882"/>
              </a:buClr>
              <a:defRPr sz="2000"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1" name="Picture 10" descr="UKERC_2col_descriptor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96" y="230188"/>
            <a:ext cx="1939589" cy="73597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6356352"/>
            <a:ext cx="4114800" cy="365125"/>
          </a:xfrm>
        </p:spPr>
        <p:txBody>
          <a:bodyPr/>
          <a:lstStyle>
            <a:lvl1pPr algn="r">
              <a:defRPr sz="1400">
                <a:solidFill>
                  <a:srgbClr val="004882"/>
                </a:solidFill>
              </a:defRPr>
            </a:lvl1pPr>
          </a:lstStyle>
          <a:p>
            <a:r>
              <a:rPr lang="en-US" dirty="0" smtClean="0"/>
              <a:t>@UKERCHQ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780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400" b="1">
                <a:latin typeface="+mj-lt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838200" y="1847850"/>
            <a:ext cx="5181600" cy="4351338"/>
          </a:xfrm>
        </p:spPr>
        <p:txBody>
          <a:bodyPr>
            <a:normAutofit/>
          </a:bodyPr>
          <a:lstStyle>
            <a:lvl1pPr marL="228594" indent="-228594">
              <a:buClr>
                <a:srgbClr val="77A22E"/>
              </a:buClr>
              <a:buFont typeface="Wingdings" panose="05000000000000000000" pitchFamily="2" charset="2"/>
              <a:buChar char="§"/>
              <a:defRPr sz="3200">
                <a:latin typeface="+mj-lt"/>
                <a:ea typeface="Arial" charset="0"/>
                <a:cs typeface="Arial" charset="0"/>
              </a:defRPr>
            </a:lvl1pPr>
            <a:lvl2pPr>
              <a:buClr>
                <a:srgbClr val="004882"/>
              </a:buClr>
              <a:defRPr sz="2800">
                <a:latin typeface="+mj-lt"/>
                <a:ea typeface="Arial" charset="0"/>
                <a:cs typeface="Arial" charset="0"/>
              </a:defRPr>
            </a:lvl2pPr>
            <a:lvl3pPr marL="1142971" indent="-228594">
              <a:buClr>
                <a:srgbClr val="004882"/>
              </a:buClr>
              <a:buFont typeface="Arial" panose="020B0604020202020204" pitchFamily="34" charset="0"/>
              <a:buChar char="•"/>
              <a:defRPr sz="2400">
                <a:latin typeface="+mj-lt"/>
                <a:ea typeface="Arial" charset="0"/>
                <a:cs typeface="Arial" charset="0"/>
              </a:defRPr>
            </a:lvl3pPr>
            <a:lvl4pPr>
              <a:buClr>
                <a:srgbClr val="004882"/>
              </a:buClr>
              <a:defRPr sz="2000">
                <a:latin typeface="+mj-lt"/>
                <a:ea typeface="Arial" charset="0"/>
                <a:cs typeface="Arial" charset="0"/>
              </a:defRPr>
            </a:lvl4pPr>
            <a:lvl5pPr>
              <a:buClr>
                <a:srgbClr val="004882"/>
              </a:buClr>
              <a:defRPr sz="2000"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172200" y="1847850"/>
            <a:ext cx="5181600" cy="435133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GB" dirty="0"/>
          </a:p>
        </p:txBody>
      </p:sp>
      <p:pic>
        <p:nvPicPr>
          <p:cNvPr id="9" name="Picture 8" descr="UKERC_2col_descriptor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96" y="230188"/>
            <a:ext cx="1939589" cy="735970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6356352"/>
            <a:ext cx="4114800" cy="365125"/>
          </a:xfrm>
        </p:spPr>
        <p:txBody>
          <a:bodyPr/>
          <a:lstStyle>
            <a:lvl1pPr algn="r">
              <a:defRPr sz="1400">
                <a:solidFill>
                  <a:srgbClr val="004882"/>
                </a:solidFill>
              </a:defRPr>
            </a:lvl1pPr>
          </a:lstStyle>
          <a:p>
            <a:r>
              <a:rPr lang="en-US" dirty="0" smtClean="0"/>
              <a:t>@UKERCHQ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842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>
            <a:normAutofit/>
          </a:bodyPr>
          <a:lstStyle>
            <a:lvl1pPr algn="ctr">
              <a:defRPr sz="4400" b="1">
                <a:latin typeface="+mj-lt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 marL="228594" indent="-228594">
              <a:buClr>
                <a:srgbClr val="77A22E"/>
              </a:buClr>
              <a:buFont typeface="Wingdings" panose="05000000000000000000" pitchFamily="2" charset="2"/>
              <a:buChar char="§"/>
              <a:defRPr sz="2400" b="0">
                <a:latin typeface="+mj-lt"/>
                <a:ea typeface="Arial" charset="0"/>
                <a:cs typeface="Arial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 marL="228594" indent="-228594">
              <a:buClr>
                <a:srgbClr val="77A22E"/>
              </a:buClr>
              <a:buFont typeface="Wingdings" panose="05000000000000000000" pitchFamily="2" charset="2"/>
              <a:buChar char="§"/>
              <a:defRPr sz="2400">
                <a:latin typeface="+mj-lt"/>
                <a:ea typeface="Arial" charset="0"/>
                <a:cs typeface="Arial" charset="0"/>
              </a:defRPr>
            </a:lvl1pPr>
            <a:lvl2pPr>
              <a:defRPr sz="2000">
                <a:latin typeface="+mj-lt"/>
                <a:ea typeface="Arial" charset="0"/>
                <a:cs typeface="Arial" charset="0"/>
              </a:defRPr>
            </a:lvl2pPr>
            <a:lvl3pPr>
              <a:defRPr sz="1800">
                <a:latin typeface="+mj-lt"/>
                <a:ea typeface="Arial" charset="0"/>
                <a:cs typeface="Arial" charset="0"/>
              </a:defRPr>
            </a:lvl3pPr>
            <a:lvl4pPr>
              <a:defRPr sz="1600">
                <a:latin typeface="+mj-lt"/>
                <a:ea typeface="Arial" charset="0"/>
                <a:cs typeface="Arial" charset="0"/>
              </a:defRPr>
            </a:lvl4pPr>
            <a:lvl5pPr>
              <a:defRPr sz="1400"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descr="UKERC_2col_descriptor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96" y="230188"/>
            <a:ext cx="1939589" cy="735970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6356352"/>
            <a:ext cx="4114800" cy="365125"/>
          </a:xfrm>
        </p:spPr>
        <p:txBody>
          <a:bodyPr/>
          <a:lstStyle>
            <a:lvl1pPr algn="r">
              <a:defRPr sz="1400">
                <a:solidFill>
                  <a:srgbClr val="004882"/>
                </a:solidFill>
              </a:defRPr>
            </a:lvl1pPr>
          </a:lstStyle>
          <a:p>
            <a:r>
              <a:rPr lang="en-US" dirty="0" smtClean="0"/>
              <a:t>@UKERCHQ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799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400" b="1">
                <a:latin typeface="+mj-lt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838200" y="1866900"/>
            <a:ext cx="10515600" cy="43307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8" name="Picture 7" descr="UKERC_2col_descriptor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96" y="230188"/>
            <a:ext cx="1939589" cy="73597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6356352"/>
            <a:ext cx="4114800" cy="365125"/>
          </a:xfrm>
        </p:spPr>
        <p:txBody>
          <a:bodyPr/>
          <a:lstStyle>
            <a:lvl1pPr algn="r">
              <a:defRPr sz="1400">
                <a:solidFill>
                  <a:srgbClr val="004882"/>
                </a:solidFill>
              </a:defRPr>
            </a:lvl1pPr>
          </a:lstStyle>
          <a:p>
            <a:r>
              <a:rPr lang="en-US" dirty="0" smtClean="0"/>
              <a:t>@UKERCHQ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378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F9719-40A2-4321-9AA8-581ED75236FB}" type="datetime1">
              <a:rPr lang="en-US" smtClean="0"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@UKERCHQ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4882"/>
                </a:solidFill>
              </a:defRPr>
            </a:lvl1pPr>
          </a:lstStyle>
          <a:p>
            <a:r>
              <a:rPr lang="en-US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@UKERCHQ</a:t>
            </a:r>
            <a:endParaRPr lang="en-GB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445246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2" r:id="rId4"/>
    <p:sldLayoutId id="2147483651" r:id="rId5"/>
    <p:sldLayoutId id="2147483652" r:id="rId6"/>
    <p:sldLayoutId id="2147483660" r:id="rId7"/>
    <p:sldLayoutId id="2147483653" r:id="rId8"/>
    <p:sldLayoutId id="2147483654" r:id="rId9"/>
    <p:sldLayoutId id="2147483656" r:id="rId10"/>
    <p:sldLayoutId id="2147483663" r:id="rId11"/>
  </p:sldLayoutIdLst>
  <p:hf sldNum="0" hd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77A22E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77A22E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77A22E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77A22E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77A22E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kattirtzi@ed.ac.uk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hyperlink" Target="mailto:mark.winskel@ed.ac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ctrTitle"/>
          </p:nvPr>
        </p:nvSpPr>
        <p:spPr>
          <a:xfrm>
            <a:off x="332028" y="2117959"/>
            <a:ext cx="11748304" cy="12813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3300" dirty="0">
                <a:latin typeface="Arial" panose="020B0604020202020204" pitchFamily="34" charset="0"/>
                <a:cs typeface="Arial" panose="020B0604020202020204" pitchFamily="34" charset="0"/>
              </a:rPr>
              <a:t>Continuity and Disruption </a:t>
            </a:r>
            <a:r>
              <a:rPr lang="en-GB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in UK </a:t>
            </a:r>
            <a:r>
              <a:rPr lang="en-GB" sz="3300" dirty="0">
                <a:latin typeface="Arial" panose="020B0604020202020204" pitchFamily="34" charset="0"/>
                <a:cs typeface="Arial" panose="020B0604020202020204" pitchFamily="34" charset="0"/>
              </a:rPr>
              <a:t>energy </a:t>
            </a:r>
            <a:r>
              <a:rPr lang="en-GB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system change: Consumers at the Heart of the System?</a:t>
            </a:r>
            <a:endParaRPr lang="en-GB" dirty="0"/>
          </a:p>
        </p:txBody>
      </p:sp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>
          <a:xfrm>
            <a:off x="1933303" y="3699768"/>
            <a:ext cx="8138160" cy="585524"/>
          </a:xfrm>
        </p:spPr>
        <p:txBody>
          <a:bodyPr/>
          <a:lstStyle/>
          <a:p>
            <a:r>
              <a:rPr lang="en-GB" sz="3200" dirty="0" smtClean="0"/>
              <a:t>Dr Michael Kattirtzi and Dr Mark Winskel, University of Edinburgh</a:t>
            </a:r>
          </a:p>
          <a:p>
            <a:r>
              <a:rPr lang="en-GB" sz="2800" i="1" dirty="0" smtClean="0"/>
              <a:t>BIEE Conference, University of Oxford, </a:t>
            </a:r>
          </a:p>
          <a:p>
            <a:r>
              <a:rPr lang="en-GB" sz="2800" i="1" dirty="0" smtClean="0"/>
              <a:t>19</a:t>
            </a:r>
            <a:r>
              <a:rPr lang="en-GB" sz="2800" i="1" baseline="30000" dirty="0" smtClean="0"/>
              <a:t>th</a:t>
            </a:r>
            <a:r>
              <a:rPr lang="en-GB" sz="2800" i="1" dirty="0" smtClean="0"/>
              <a:t> September 2018 </a:t>
            </a:r>
            <a:endParaRPr lang="en-GB" sz="28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100" y="116317"/>
            <a:ext cx="3158566" cy="17182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463" y="5597224"/>
            <a:ext cx="4120977" cy="934204"/>
          </a:xfrm>
          <a:prstGeom prst="rect">
            <a:avLst/>
          </a:prstGeom>
        </p:spPr>
      </p:pic>
      <p:pic>
        <p:nvPicPr>
          <p:cNvPr id="9" name="Picture 2" descr="Image result for cxc clima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963" y="502004"/>
            <a:ext cx="3217943" cy="99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62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74801"/>
              </p:ext>
            </p:extLst>
          </p:nvPr>
        </p:nvGraphicFramePr>
        <p:xfrm>
          <a:off x="192504" y="994611"/>
          <a:ext cx="11999495" cy="5727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3080084" y="396406"/>
            <a:ext cx="88231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spc="0" baseline="0">
                <a:solidFill>
                  <a:srgbClr val="24356B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b="1" dirty="0">
                <a:solidFill>
                  <a:srgbClr val="24356B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Innovations Expected to Make the Largest contribution to Decarbonising </a:t>
            </a:r>
            <a:r>
              <a:rPr lang="en-GB" b="1" dirty="0" smtClean="0">
                <a:solidFill>
                  <a:srgbClr val="24356B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Heating in Buildings by 2040</a:t>
            </a:r>
            <a:endParaRPr lang="en-GB" b="1" dirty="0">
              <a:solidFill>
                <a:srgbClr val="24356B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137245" y="1233641"/>
            <a:ext cx="1145185" cy="221381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/>
          <p:cNvSpPr/>
          <p:nvPr/>
        </p:nvSpPr>
        <p:spPr>
          <a:xfrm>
            <a:off x="7491662" y="3359218"/>
            <a:ext cx="1145185" cy="221381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87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82296" y="5329645"/>
            <a:ext cx="5688292" cy="2819339"/>
          </a:xfrm>
        </p:spPr>
        <p:txBody>
          <a:bodyPr>
            <a:noAutofit/>
          </a:bodyPr>
          <a:lstStyle/>
          <a:p>
            <a:pPr marL="0" indent="0" algn="just" defTabSz="91440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“I really don't believe that the great British public care that much. I also think they just want this done for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them”</a:t>
            </a:r>
            <a:endParaRPr lang="en-GB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 defTabSz="91440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000" i="1" dirty="0" smtClean="0"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An independent consultant</a:t>
            </a:r>
            <a:endParaRPr lang="en-GB" sz="2000" i="1" dirty="0"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  <a:p>
            <a:pPr marL="0" indent="0" algn="just" defTabSz="914400">
              <a:lnSpc>
                <a:spcPct val="110000"/>
              </a:lnSpc>
              <a:spcBef>
                <a:spcPts val="0"/>
              </a:spcBef>
              <a:buNone/>
            </a:pP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GB" sz="200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2296" y="1574343"/>
            <a:ext cx="2740616" cy="2187760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Power Sector: Supply Model</a:t>
            </a:r>
            <a:endParaRPr lang="en-GB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579180" y="4871731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356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 Anticipating </a:t>
            </a:r>
            <a:r>
              <a:rPr kumimoji="0" lang="en-GB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24356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Continuity-Based Change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srgbClr val="24356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32235" y="4871731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356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 Anticipating </a:t>
            </a:r>
            <a:r>
              <a:rPr kumimoji="0" lang="en-GB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24356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Disruption-Based Change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24356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22912" y="508245"/>
            <a:ext cx="9369088" cy="428675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101671" y="5241063"/>
            <a:ext cx="6090329" cy="1669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“Real competition in electricity supply will occur over the next 2 decades as consumers begin to realise they can have energy tailored to their specific needs by smaller and bespoke energy companies”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4356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GB" sz="2000" i="1" dirty="0" smtClean="0">
                <a:solidFill>
                  <a:srgbClr val="2435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e</a:t>
            </a:r>
            <a:r>
              <a:rPr kumimoji="0" lang="en-GB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4356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conomist</a:t>
            </a: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srgbClr val="24356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65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46512"/>
              </p:ext>
            </p:extLst>
          </p:nvPr>
        </p:nvGraphicFramePr>
        <p:xfrm>
          <a:off x="128336" y="978568"/>
          <a:ext cx="11774905" cy="5694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val 4"/>
          <p:cNvSpPr/>
          <p:nvPr/>
        </p:nvSpPr>
        <p:spPr>
          <a:xfrm>
            <a:off x="6478173" y="3434181"/>
            <a:ext cx="1145185" cy="221381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5003393" y="3062441"/>
            <a:ext cx="1145185" cy="221381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080084" y="396406"/>
            <a:ext cx="88231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spc="0" baseline="0">
                <a:solidFill>
                  <a:srgbClr val="24356B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b="1" dirty="0">
                <a:solidFill>
                  <a:srgbClr val="24356B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Innovations Expected to Make the Largest contribution to Decarbonising </a:t>
            </a:r>
            <a:r>
              <a:rPr lang="en-GB" b="1" dirty="0" smtClean="0">
                <a:solidFill>
                  <a:srgbClr val="24356B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UK’s </a:t>
            </a:r>
            <a:r>
              <a:rPr lang="en-GB" b="1" dirty="0">
                <a:solidFill>
                  <a:srgbClr val="24356B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b="1" dirty="0" smtClean="0">
                <a:solidFill>
                  <a:srgbClr val="24356B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lectricity System by 2040</a:t>
            </a:r>
            <a:endParaRPr lang="en-GB" b="1" dirty="0">
              <a:solidFill>
                <a:srgbClr val="24356B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59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132887" y="5595675"/>
            <a:ext cx="5871777" cy="1321398"/>
          </a:xfrm>
        </p:spPr>
        <p:txBody>
          <a:bodyPr>
            <a:noAutofit/>
          </a:bodyPr>
          <a:lstStyle/>
          <a:p>
            <a:pPr marL="0" indent="0" algn="just" defTabSz="91440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“I think mode shift will be relatively small in importance, particularly outside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London”</a:t>
            </a:r>
          </a:p>
          <a:p>
            <a:pPr marL="0" indent="0" algn="r" defTabSz="914400">
              <a:lnSpc>
                <a:spcPct val="110000"/>
              </a:lnSpc>
              <a:spcBef>
                <a:spcPts val="1800"/>
              </a:spcBef>
              <a:buNone/>
            </a:pPr>
            <a:r>
              <a:rPr lang="en-GB" sz="2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 energy modelling researcher</a:t>
            </a:r>
            <a:endParaRPr lang="en-GB" sz="20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25983" y="5177757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356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 Anticipating Disruptive Change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24356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4175" y="5202683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356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 Anticipating </a:t>
            </a:r>
            <a:r>
              <a:rPr kumimoji="0" lang="en-GB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24356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Continuity-Based Change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24356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106664" y="1316736"/>
            <a:ext cx="3004713" cy="2540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356B"/>
                </a:solidFill>
                <a:effectLst/>
                <a:uLnTx/>
                <a:uFillTx/>
                <a:latin typeface="Calibri Light" panose="020F0302020204030204"/>
                <a:cs typeface="Arial" charset="0"/>
              </a:rPr>
              <a:t>Transport Sector Transition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24356B"/>
              </a:solidFill>
              <a:effectLst/>
              <a:uLnTx/>
              <a:uFillTx/>
              <a:latin typeface="Calibri Light" panose="020F0302020204030204"/>
              <a:cs typeface="Arial" charset="0"/>
            </a:endParaRPr>
          </a:p>
        </p:txBody>
      </p:sp>
      <p:pic>
        <p:nvPicPr>
          <p:cNvPr id="9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12571" y="166494"/>
            <a:ext cx="9335742" cy="4875769"/>
          </a:xfrm>
          <a:prstGeom prst="rect">
            <a:avLst/>
          </a:prstGeom>
        </p:spPr>
      </p:pic>
      <p:sp>
        <p:nvSpPr>
          <p:cNvPr id="11" name="Content Placeholder 9"/>
          <p:cNvSpPr>
            <a:spLocks noGrp="1"/>
          </p:cNvSpPr>
          <p:nvPr>
            <p:ph sz="quarter" idx="4"/>
          </p:nvPr>
        </p:nvSpPr>
        <p:spPr>
          <a:xfrm>
            <a:off x="6146015" y="5557686"/>
            <a:ext cx="5789136" cy="18308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“Millenials will come to adopt mobility as a service which will couple with the electrification/low emission/wireless charging to dominate”</a:t>
            </a:r>
          </a:p>
          <a:p>
            <a:pPr marL="0" indent="0" algn="r">
              <a:buNone/>
            </a:pP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Director at a Large Environmental NGO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78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671949"/>
              </p:ext>
            </p:extLst>
          </p:nvPr>
        </p:nvGraphicFramePr>
        <p:xfrm>
          <a:off x="192506" y="1042737"/>
          <a:ext cx="11717494" cy="5815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3785937" y="396406"/>
            <a:ext cx="7074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spc="0" baseline="0">
                <a:solidFill>
                  <a:srgbClr val="24356B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b="1" dirty="0">
                <a:solidFill>
                  <a:srgbClr val="24356B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Innovations Expected to Make the Largest contribution to Decarbonising Personal Transport by </a:t>
            </a:r>
            <a:r>
              <a:rPr lang="en-GB" b="1" dirty="0" smtClean="0">
                <a:solidFill>
                  <a:srgbClr val="24356B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2040</a:t>
            </a:r>
            <a:endParaRPr lang="en-GB" b="1" dirty="0">
              <a:solidFill>
                <a:srgbClr val="24356B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352673" y="4572000"/>
            <a:ext cx="810126" cy="113898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7636041" y="4908884"/>
            <a:ext cx="449179" cy="98658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5237746" y="4259181"/>
            <a:ext cx="810126" cy="113898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420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815976"/>
            <a:ext cx="2952206" cy="2647535"/>
          </a:xfrm>
        </p:spPr>
        <p:txBody>
          <a:bodyPr>
            <a:noAutofit/>
          </a:bodyPr>
          <a:lstStyle/>
          <a:p>
            <a:r>
              <a:rPr lang="en-GB" sz="4000" dirty="0" smtClean="0"/>
              <a:t>How should UK Government Act?</a:t>
            </a:r>
            <a:endParaRPr lang="en-GB" sz="4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475469"/>
              </p:ext>
            </p:extLst>
          </p:nvPr>
        </p:nvGraphicFramePr>
        <p:xfrm>
          <a:off x="2952207" y="201480"/>
          <a:ext cx="9043481" cy="6462791"/>
        </p:xfrm>
        <a:graphic>
          <a:graphicData uri="http://schemas.openxmlformats.org/drawingml/2006/table">
            <a:tbl>
              <a:tblPr firstRow="1" firstCol="1" bandRow="1"/>
              <a:tblGrid>
                <a:gridCol w="4723581">
                  <a:extLst>
                    <a:ext uri="{9D8B030D-6E8A-4147-A177-3AD203B41FA5}">
                      <a16:colId xmlns:a16="http://schemas.microsoft.com/office/drawing/2014/main" val="289539585"/>
                    </a:ext>
                  </a:extLst>
                </a:gridCol>
                <a:gridCol w="2166941">
                  <a:extLst>
                    <a:ext uri="{9D8B030D-6E8A-4147-A177-3AD203B41FA5}">
                      <a16:colId xmlns:a16="http://schemas.microsoft.com/office/drawing/2014/main" val="2157691135"/>
                    </a:ext>
                  </a:extLst>
                </a:gridCol>
                <a:gridCol w="2152959">
                  <a:extLst>
                    <a:ext uri="{9D8B030D-6E8A-4147-A177-3AD203B41FA5}">
                      <a16:colId xmlns:a16="http://schemas.microsoft.com/office/drawing/2014/main" val="1547166790"/>
                    </a:ext>
                  </a:extLst>
                </a:gridCol>
              </a:tblGrid>
              <a:tr h="117050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UK Government should…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5" marR="675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E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4E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Percentage of participants who agree/ strongly agree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5" marR="675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E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4E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Valid total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5" marR="675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E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661848"/>
                  </a:ext>
                </a:extLst>
              </a:tr>
              <a:tr h="59457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...establish energy demand reduction as an energy policy priority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5" marR="675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92%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5" marR="675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5" marR="675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9976488"/>
                  </a:ext>
                </a:extLst>
              </a:tr>
              <a:tr h="65962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...support greater citizen involvement in regional and local planning for energy projects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5" marR="675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87%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5" marR="675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5" marR="675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2296628"/>
                  </a:ext>
                </a:extLst>
              </a:tr>
              <a:tr h="89186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...facilitate a devolved approach to energy system change to emerge, with support focused on early pilot studies 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5" marR="675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81%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5" marR="675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5" marR="675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4683787"/>
                  </a:ext>
                </a:extLst>
              </a:tr>
              <a:tr h="63467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...assist new entrants in the market, including peer-to-peer trading and new aggregators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5" marR="675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81%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5" marR="675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5" marR="675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5169846"/>
                  </a:ext>
                </a:extLst>
              </a:tr>
              <a:tr h="60973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...seek to empower consumers over the choice of provider, fuel type and origin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5" marR="675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81%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5" marR="675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5" marR="675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3318488"/>
                  </a:ext>
                </a:extLst>
              </a:tr>
              <a:tr h="60973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...support greater citizen involvement in national energy policy decision-making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5" marR="675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5" marR="675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5" marR="675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226257"/>
                  </a:ext>
                </a:extLst>
              </a:tr>
              <a:tr h="59457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...take over ownership of energy infrastructure and organisations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5" marR="675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38%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5" marR="675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5" marR="675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5418198"/>
                  </a:ext>
                </a:extLst>
              </a:tr>
              <a:tr h="69749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...regulate energy prices and / or consider introducing price caps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5" marR="675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35%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5" marR="675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5" marR="675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6491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61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5888" y="358230"/>
            <a:ext cx="5779008" cy="46539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Summary (1)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@UKERCHQ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292607" y="1291080"/>
            <a:ext cx="11722930" cy="5430397"/>
          </a:xfrm>
        </p:spPr>
        <p:txBody>
          <a:bodyPr>
            <a:normAutofit/>
          </a:bodyPr>
          <a:lstStyle/>
          <a:p>
            <a:r>
              <a:rPr lang="en-GB" sz="2400" dirty="0"/>
              <a:t>Experts are divided on whether UK energy system change will be broadly continuity-based or disruptive</a:t>
            </a:r>
          </a:p>
          <a:p>
            <a:pPr lvl="1"/>
            <a:r>
              <a:rPr lang="en-GB" sz="2000" dirty="0" smtClean="0"/>
              <a:t>For </a:t>
            </a:r>
            <a:r>
              <a:rPr lang="en-GB" sz="2000" dirty="0"/>
              <a:t>those anticipating a continuity-based future, consumers are </a:t>
            </a:r>
            <a:r>
              <a:rPr lang="en-GB" sz="2000" dirty="0" smtClean="0"/>
              <a:t>expected </a:t>
            </a:r>
            <a:r>
              <a:rPr lang="en-GB" sz="2000" dirty="0"/>
              <a:t>to play a largely passive </a:t>
            </a:r>
            <a:r>
              <a:rPr lang="en-GB" sz="2000" dirty="0" smtClean="0"/>
              <a:t>role</a:t>
            </a:r>
            <a:endParaRPr lang="en-GB" sz="2000" dirty="0"/>
          </a:p>
          <a:p>
            <a:r>
              <a:rPr lang="en-GB" sz="2400" dirty="0" smtClean="0"/>
              <a:t>Among </a:t>
            </a:r>
            <a:r>
              <a:rPr lang="en-GB" sz="2400" dirty="0"/>
              <a:t>those anticipating disruptive </a:t>
            </a:r>
            <a:r>
              <a:rPr lang="en-GB" sz="2400" dirty="0" smtClean="0"/>
              <a:t>change, many believe changing </a:t>
            </a:r>
            <a:r>
              <a:rPr lang="en-GB" sz="2400" dirty="0"/>
              <a:t>consumers’ will become a driving force for </a:t>
            </a:r>
            <a:r>
              <a:rPr lang="en-GB" sz="2400" dirty="0" smtClean="0"/>
              <a:t>change</a:t>
            </a:r>
            <a:endParaRPr lang="en-GB" sz="2400" dirty="0"/>
          </a:p>
          <a:p>
            <a:pPr lvl="1"/>
            <a:r>
              <a:rPr lang="en-GB" sz="2000" dirty="0" smtClean="0"/>
              <a:t>Consumer choice </a:t>
            </a:r>
            <a:r>
              <a:rPr lang="en-GB" sz="2000" dirty="0"/>
              <a:t>seen as </a:t>
            </a:r>
            <a:r>
              <a:rPr lang="en-GB" sz="2000" dirty="0" smtClean="0"/>
              <a:t>more significant than active citizenship</a:t>
            </a:r>
            <a:endParaRPr lang="en-GB" sz="2000" dirty="0"/>
          </a:p>
          <a:p>
            <a:pPr marL="0" indent="0">
              <a:buNone/>
            </a:pPr>
            <a:r>
              <a:rPr lang="en-GB" sz="2400" dirty="0" smtClean="0"/>
              <a:t>Expectations </a:t>
            </a:r>
            <a:r>
              <a:rPr lang="en-GB" sz="2400" dirty="0"/>
              <a:t>by sector:</a:t>
            </a:r>
          </a:p>
          <a:p>
            <a:r>
              <a:rPr lang="en-GB" sz="2400" i="1" dirty="0" smtClean="0"/>
              <a:t>Buildings</a:t>
            </a:r>
            <a:r>
              <a:rPr lang="en-GB" sz="2400" i="1" dirty="0"/>
              <a:t>’ heating</a:t>
            </a:r>
            <a:r>
              <a:rPr lang="en-GB" sz="2400" dirty="0"/>
              <a:t>: most anticipate continuity-based </a:t>
            </a:r>
            <a:r>
              <a:rPr lang="en-GB" sz="2400" dirty="0" smtClean="0"/>
              <a:t>changes, </a:t>
            </a:r>
            <a:r>
              <a:rPr lang="en-GB" sz="2400" dirty="0"/>
              <a:t>with consumers either passive or </a:t>
            </a:r>
            <a:r>
              <a:rPr lang="en-GB" sz="2400" dirty="0" smtClean="0"/>
              <a:t>resistive. </a:t>
            </a:r>
          </a:p>
          <a:p>
            <a:pPr lvl="1"/>
            <a:r>
              <a:rPr lang="en-GB" sz="2000" dirty="0" smtClean="0"/>
              <a:t>At </a:t>
            </a:r>
            <a:r>
              <a:rPr lang="en-GB" sz="2000" dirty="0"/>
              <a:t>the same time</a:t>
            </a:r>
            <a:r>
              <a:rPr lang="en-GB" sz="2000" dirty="0" smtClean="0"/>
              <a:t>, </a:t>
            </a:r>
            <a:r>
              <a:rPr lang="en-GB" sz="2000" dirty="0"/>
              <a:t>high expectations for improved buildings fabric and </a:t>
            </a:r>
            <a:r>
              <a:rPr lang="en-GB" sz="2000" dirty="0" smtClean="0"/>
              <a:t>insulation</a:t>
            </a:r>
            <a:endParaRPr lang="en-GB" sz="2000" dirty="0"/>
          </a:p>
          <a:p>
            <a:r>
              <a:rPr lang="en-GB" sz="2400" i="1" dirty="0" smtClean="0"/>
              <a:t>Electricity </a:t>
            </a:r>
            <a:r>
              <a:rPr lang="en-GB" sz="2400" i="1" dirty="0"/>
              <a:t>supply</a:t>
            </a:r>
            <a:r>
              <a:rPr lang="en-GB" sz="2400" dirty="0"/>
              <a:t>: majority </a:t>
            </a:r>
            <a:r>
              <a:rPr lang="en-GB" sz="2400" dirty="0" smtClean="0"/>
              <a:t>believe </a:t>
            </a:r>
            <a:r>
              <a:rPr lang="en-GB" sz="2400" dirty="0"/>
              <a:t>large suppliers will </a:t>
            </a:r>
            <a:r>
              <a:rPr lang="en-GB" sz="2400" dirty="0" smtClean="0"/>
              <a:t>adapt and </a:t>
            </a:r>
            <a:r>
              <a:rPr lang="en-GB" sz="2400" dirty="0"/>
              <a:t>will continue to </a:t>
            </a:r>
            <a:r>
              <a:rPr lang="en-GB" sz="2400" dirty="0" smtClean="0"/>
              <a:t>dominate, </a:t>
            </a:r>
            <a:r>
              <a:rPr lang="en-GB" sz="2400" dirty="0"/>
              <a:t>though others believe that they will be overtaken by new entrants / trading models</a:t>
            </a:r>
            <a:r>
              <a:rPr lang="en-GB" sz="2400" dirty="0" smtClean="0"/>
              <a:t>.</a:t>
            </a:r>
            <a:endParaRPr lang="en-GB" sz="2400" dirty="0"/>
          </a:p>
          <a:p>
            <a:r>
              <a:rPr lang="en-GB" sz="2400" i="1" dirty="0" smtClean="0"/>
              <a:t>Personal transport</a:t>
            </a:r>
            <a:r>
              <a:rPr lang="en-GB" sz="2400" dirty="0" smtClean="0"/>
              <a:t>: </a:t>
            </a:r>
            <a:r>
              <a:rPr lang="en-GB" sz="2400" dirty="0"/>
              <a:t>vast majority expect technology substitution to </a:t>
            </a:r>
            <a:r>
              <a:rPr lang="en-GB" sz="2400" dirty="0" smtClean="0"/>
              <a:t>dominate</a:t>
            </a:r>
          </a:p>
          <a:p>
            <a:pPr lvl="1"/>
            <a:r>
              <a:rPr lang="en-GB" sz="2000" dirty="0" smtClean="0"/>
              <a:t>Less </a:t>
            </a:r>
            <a:r>
              <a:rPr lang="en-GB" sz="2000" dirty="0"/>
              <a:t>than half expect modal shift and behaviour change to play a critical </a:t>
            </a:r>
            <a:r>
              <a:rPr lang="en-GB" sz="2000" dirty="0" smtClean="0"/>
              <a:t>role</a:t>
            </a:r>
            <a:endParaRPr lang="en-GB" sz="2000" dirty="0"/>
          </a:p>
          <a:p>
            <a:endParaRPr lang="en-GB" sz="2400" dirty="0"/>
          </a:p>
          <a:p>
            <a:pPr lvl="1"/>
            <a:endParaRPr lang="en-GB" sz="2000" dirty="0" smtClean="0"/>
          </a:p>
          <a:p>
            <a:pPr lvl="1"/>
            <a:endParaRPr lang="en-GB" sz="1800" dirty="0" smtClean="0"/>
          </a:p>
          <a:p>
            <a:pPr lvl="1"/>
            <a:endParaRPr lang="en-GB" sz="2400" dirty="0" smtClean="0"/>
          </a:p>
          <a:p>
            <a:pPr lvl="1"/>
            <a:endParaRPr lang="en-GB" sz="20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pPr>
              <a:lnSpc>
                <a:spcPct val="150000"/>
              </a:lnSpc>
            </a:pPr>
            <a:endParaRPr lang="en-GB" sz="2000" dirty="0" smtClean="0"/>
          </a:p>
          <a:p>
            <a:pPr lvl="1">
              <a:lnSpc>
                <a:spcPct val="90000"/>
              </a:lnSpc>
            </a:pPr>
            <a:endParaRPr lang="en-GB" sz="1200" dirty="0"/>
          </a:p>
          <a:p>
            <a:pPr>
              <a:lnSpc>
                <a:spcPct val="90000"/>
              </a:lnSpc>
            </a:pPr>
            <a:endParaRPr lang="en-GB" sz="2400" dirty="0"/>
          </a:p>
          <a:p>
            <a:pPr>
              <a:lnSpc>
                <a:spcPct val="90000"/>
              </a:lnSpc>
            </a:pP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420156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5888" y="358230"/>
            <a:ext cx="5779008" cy="46539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Summary (2)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@UKERCHQ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49362" y="1291080"/>
            <a:ext cx="6905028" cy="54303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M</a:t>
            </a:r>
            <a:r>
              <a:rPr lang="en-GB" sz="2800" dirty="0" smtClean="0"/>
              <a:t>ismatch between expert </a:t>
            </a:r>
            <a:r>
              <a:rPr lang="en-GB" sz="2800" dirty="0"/>
              <a:t>expectations of </a:t>
            </a:r>
            <a:r>
              <a:rPr lang="en-GB" sz="2800" i="1" dirty="0"/>
              <a:t>likelihood </a:t>
            </a:r>
            <a:r>
              <a:rPr lang="en-GB" sz="2800" dirty="0"/>
              <a:t>and</a:t>
            </a:r>
            <a:r>
              <a:rPr lang="en-GB" sz="2800" i="1" dirty="0"/>
              <a:t> desirability</a:t>
            </a:r>
            <a:r>
              <a:rPr lang="en-GB" sz="2800" dirty="0"/>
              <a:t>: </a:t>
            </a:r>
            <a:endParaRPr lang="en-GB" sz="2800" dirty="0" smtClean="0"/>
          </a:p>
          <a:p>
            <a:pPr lvl="1"/>
            <a:r>
              <a:rPr lang="en-GB" sz="2400" dirty="0"/>
              <a:t>M</a:t>
            </a:r>
            <a:r>
              <a:rPr lang="en-GB" sz="2400" dirty="0" smtClean="0"/>
              <a:t>ost experts believe </a:t>
            </a:r>
            <a:r>
              <a:rPr lang="en-GB" sz="2400" dirty="0"/>
              <a:t>the UK Government </a:t>
            </a:r>
            <a:r>
              <a:rPr lang="en-GB" sz="2400" i="1" dirty="0"/>
              <a:t>should</a:t>
            </a:r>
            <a:r>
              <a:rPr lang="en-GB" sz="2400" dirty="0"/>
              <a:t> encourage a more active role for </a:t>
            </a:r>
            <a:r>
              <a:rPr lang="en-GB" sz="2400" dirty="0" smtClean="0"/>
              <a:t>citizens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Overall, the results suggest caution in casting consumers at the heart of the UK’s energy </a:t>
            </a:r>
            <a:r>
              <a:rPr lang="en-GB" sz="2800" dirty="0" smtClean="0"/>
              <a:t>transition:</a:t>
            </a:r>
          </a:p>
          <a:p>
            <a:pPr lvl="1"/>
            <a:r>
              <a:rPr lang="en-GB" sz="2400" dirty="0" smtClean="0"/>
              <a:t>While </a:t>
            </a:r>
            <a:r>
              <a:rPr lang="en-GB" sz="2400" dirty="0"/>
              <a:t>there are increasing possibilities, many energy experts doubt this will occur in </a:t>
            </a:r>
            <a:r>
              <a:rPr lang="en-GB" sz="2400" dirty="0" smtClean="0"/>
              <a:t>practice</a:t>
            </a:r>
            <a:endParaRPr lang="en-GB" sz="2400" dirty="0"/>
          </a:p>
          <a:p>
            <a:pPr lvl="1"/>
            <a:endParaRPr lang="en-GB" sz="2000" dirty="0" smtClean="0"/>
          </a:p>
          <a:p>
            <a:pPr lvl="1"/>
            <a:endParaRPr lang="en-GB" sz="1800" dirty="0" smtClean="0"/>
          </a:p>
          <a:p>
            <a:pPr lvl="1"/>
            <a:endParaRPr lang="en-GB" sz="2400" dirty="0" smtClean="0"/>
          </a:p>
          <a:p>
            <a:pPr lvl="1"/>
            <a:endParaRPr lang="en-GB" sz="20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pPr>
              <a:lnSpc>
                <a:spcPct val="150000"/>
              </a:lnSpc>
            </a:pPr>
            <a:endParaRPr lang="en-GB" sz="2000" dirty="0" smtClean="0"/>
          </a:p>
          <a:p>
            <a:pPr lvl="1">
              <a:lnSpc>
                <a:spcPct val="90000"/>
              </a:lnSpc>
            </a:pPr>
            <a:endParaRPr lang="en-GB" sz="1200" dirty="0"/>
          </a:p>
          <a:p>
            <a:pPr>
              <a:lnSpc>
                <a:spcPct val="90000"/>
              </a:lnSpc>
            </a:pPr>
            <a:endParaRPr lang="en-GB" sz="2400" dirty="0"/>
          </a:p>
          <a:p>
            <a:pPr>
              <a:lnSpc>
                <a:spcPct val="90000"/>
              </a:lnSpc>
            </a:pPr>
            <a:endParaRPr lang="en-GB" sz="2000" i="1" dirty="0"/>
          </a:p>
        </p:txBody>
      </p:sp>
      <p:pic>
        <p:nvPicPr>
          <p:cNvPr id="6" name="Picture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682" y="3777626"/>
            <a:ext cx="3565525" cy="2381771"/>
          </a:xfrm>
          <a:prstGeom prst="rect">
            <a:avLst/>
          </a:prstGeom>
        </p:spPr>
      </p:pic>
      <p:pic>
        <p:nvPicPr>
          <p:cNvPr id="7" name="Picture Placeholder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" r="746"/>
          <a:stretch>
            <a:fillRect/>
          </a:stretch>
        </p:blipFill>
        <p:spPr>
          <a:xfrm>
            <a:off x="8169683" y="1094125"/>
            <a:ext cx="3565525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0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4332" y="1715150"/>
            <a:ext cx="9144000" cy="3641563"/>
          </a:xfrm>
        </p:spPr>
        <p:txBody>
          <a:bodyPr>
            <a:noAutofit/>
          </a:bodyPr>
          <a:lstStyle/>
          <a:p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400" dirty="0" smtClean="0"/>
              <a:t>Thank you</a:t>
            </a:r>
            <a:br>
              <a:rPr lang="en-GB" sz="4400" dirty="0" smtClean="0"/>
            </a:b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000" dirty="0" smtClean="0">
                <a:hlinkClick r:id="rId3"/>
              </a:rPr>
              <a:t>michael.kattirtzi@ed.ac.uk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>
                <a:hlinkClick r:id="rId4"/>
              </a:rPr>
              <a:t>mark.winskel@ed.ac.uk</a:t>
            </a:r>
            <a:r>
              <a:rPr lang="en-GB" sz="4000" dirty="0" smtClean="0"/>
              <a:t>  </a:t>
            </a:r>
            <a:endParaRPr lang="en-GB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6605" y="5744905"/>
            <a:ext cx="4198213" cy="9512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6715" y="331481"/>
            <a:ext cx="2865031" cy="1558577"/>
          </a:xfrm>
          <a:prstGeom prst="rect">
            <a:avLst/>
          </a:prstGeom>
        </p:spPr>
      </p:pic>
      <p:pic>
        <p:nvPicPr>
          <p:cNvPr id="5" name="Picture 2" descr="Image result for cxc climat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963" y="502004"/>
            <a:ext cx="3217943" cy="99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29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52416" y="0"/>
            <a:ext cx="9137961" cy="1143000"/>
          </a:xfrm>
        </p:spPr>
        <p:txBody>
          <a:bodyPr/>
          <a:lstStyle/>
          <a:p>
            <a:r>
              <a:rPr lang="en-GB" dirty="0" smtClean="0"/>
              <a:t>Context (1): disrupted energy systems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20841" y="1427747"/>
            <a:ext cx="6866021" cy="506629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Today’s energy system is undergoing a quiet revolution, driven by an everchanging global political landscape, climate change challenges and a range of innovations influencing energy consumption </a:t>
            </a:r>
            <a:endParaRPr lang="en-GB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IET, 2017</a:t>
            </a: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GB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pace of … change is accelerating well beyond the speed the power sector believed possible. From a scale-driven, centralised and standardised model, the sector is set to evolve to one that is digital, distributed and personalised. </a:t>
            </a:r>
            <a:endParaRPr lang="en-GB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PWC, 2016)</a:t>
            </a:r>
          </a:p>
          <a:p>
            <a:pPr marL="0" indent="0">
              <a:buNone/>
            </a:pPr>
            <a:endParaRPr lang="en-GB" sz="1800" i="1" dirty="0"/>
          </a:p>
          <a:p>
            <a:pPr marL="0" indent="0">
              <a:buNone/>
            </a:pPr>
            <a:endParaRPr lang="en-GB" sz="1600" i="1" dirty="0"/>
          </a:p>
          <a:p>
            <a:pPr marL="0" indent="0">
              <a:buNone/>
            </a:pPr>
            <a:endParaRPr lang="en-GB" sz="1600" i="1" dirty="0"/>
          </a:p>
          <a:p>
            <a:pPr marL="0" indent="0">
              <a:buNone/>
            </a:pPr>
            <a:endParaRPr lang="en-GB" sz="1600" i="1" dirty="0"/>
          </a:p>
          <a:p>
            <a:pPr marL="0" indent="0">
              <a:buNone/>
            </a:pPr>
            <a:endParaRPr lang="en-GB" sz="1600" i="1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>
              <a:lnSpc>
                <a:spcPct val="90000"/>
              </a:lnSpc>
            </a:pPr>
            <a:endParaRPr lang="en-GB" sz="2400" dirty="0"/>
          </a:p>
          <a:p>
            <a:pPr lvl="1"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endParaRPr lang="en-GB" sz="2400" dirty="0"/>
          </a:p>
          <a:p>
            <a:pPr>
              <a:lnSpc>
                <a:spcPct val="90000"/>
              </a:lnSpc>
            </a:pPr>
            <a:endParaRPr lang="en-GB" sz="20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094" y="1109314"/>
            <a:ext cx="2710948" cy="37477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1256" y="1678015"/>
            <a:ext cx="2282727" cy="3825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7029" y="3986746"/>
            <a:ext cx="4496954" cy="281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27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national gas gr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818" y="4032176"/>
            <a:ext cx="3930073" cy="249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49344" y="28578"/>
            <a:ext cx="10104582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Context (2): Continuity-based energy system change</a:t>
            </a:r>
            <a:endParaRPr lang="en-GB" sz="40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55575" y="1174752"/>
            <a:ext cx="6873876" cy="550227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[Energy] innovation is ‘known to be incremental, cumulative and assimilative’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(Fri, 2003)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GB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incumbents are capable of absorbing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and driving innovation: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‘creative accumulation’ rather than ‘creative destruction’ (Bergek et al., 2013)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GB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Scale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economies still matter in some key areas, e.g. offshore wind,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grid balancing, interconnectors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sz="2600" dirty="0"/>
          </a:p>
          <a:p>
            <a:pPr>
              <a:lnSpc>
                <a:spcPct val="100000"/>
              </a:lnSpc>
            </a:pPr>
            <a:endParaRPr lang="en-GB" sz="2300" dirty="0"/>
          </a:p>
          <a:p>
            <a:pPr marL="0" indent="0">
              <a:lnSpc>
                <a:spcPct val="80000"/>
              </a:lnSpc>
              <a:buNone/>
            </a:pPr>
            <a:endParaRPr lang="en-GB" sz="2300" dirty="0"/>
          </a:p>
          <a:p>
            <a:pPr>
              <a:lnSpc>
                <a:spcPct val="80000"/>
              </a:lnSpc>
            </a:pPr>
            <a:endParaRPr lang="en-GB" sz="2000" dirty="0"/>
          </a:p>
          <a:p>
            <a:pPr>
              <a:lnSpc>
                <a:spcPct val="80000"/>
              </a:lnSpc>
            </a:pPr>
            <a:endParaRPr lang="en-GB" sz="2000" dirty="0"/>
          </a:p>
          <a:p>
            <a:pPr>
              <a:lnSpc>
                <a:spcPct val="80000"/>
              </a:lnSpc>
            </a:pPr>
            <a:endParaRPr lang="en-GB" sz="2000" dirty="0"/>
          </a:p>
          <a:p>
            <a:pPr>
              <a:lnSpc>
                <a:spcPct val="80000"/>
              </a:lnSpc>
            </a:pPr>
            <a:endParaRPr lang="en-GB" sz="2000" dirty="0"/>
          </a:p>
          <a:p>
            <a:pPr marL="0" indent="0">
              <a:lnSpc>
                <a:spcPct val="80000"/>
              </a:lnSpc>
              <a:buNone/>
            </a:pPr>
            <a:endParaRPr lang="en-GB" sz="2800" dirty="0"/>
          </a:p>
          <a:p>
            <a:pPr>
              <a:lnSpc>
                <a:spcPct val="80000"/>
              </a:lnSpc>
            </a:pPr>
            <a:endParaRPr lang="en-GB" sz="2800" dirty="0"/>
          </a:p>
          <a:p>
            <a:pPr>
              <a:lnSpc>
                <a:spcPct val="80000"/>
              </a:lnSpc>
            </a:pPr>
            <a:endParaRPr lang="en-GB" sz="2800" dirty="0"/>
          </a:p>
        </p:txBody>
      </p:sp>
      <p:pic>
        <p:nvPicPr>
          <p:cNvPr id="1026" name="Picture 2" descr="Image result for wind turbine sca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1071418"/>
            <a:ext cx="4689329" cy="296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Image result for national gas gri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1827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37964" y="135079"/>
            <a:ext cx="8784976" cy="1143000"/>
          </a:xfrm>
        </p:spPr>
        <p:txBody>
          <a:bodyPr/>
          <a:lstStyle/>
          <a:p>
            <a:r>
              <a:rPr lang="en-GB" dirty="0" smtClean="0"/>
              <a:t>Research Aims and Questions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85011" y="1278079"/>
            <a:ext cx="7972409" cy="541010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Allow a diverse range of researchers and stakeholders to articulate and contest their views on UK energy futures</a:t>
            </a:r>
          </a:p>
          <a:p>
            <a:pPr lvl="1">
              <a:lnSpc>
                <a:spcPct val="160000"/>
              </a:lnSpc>
              <a:spcBef>
                <a:spcPts val="0"/>
              </a:spcBef>
            </a:pPr>
            <a:r>
              <a:rPr lang="en-GB" sz="29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GB" sz="2900" dirty="0">
                <a:latin typeface="Arial" panose="020B0604020202020204" pitchFamily="34" charset="0"/>
                <a:cs typeface="Arial" panose="020B0604020202020204" pitchFamily="34" charset="0"/>
              </a:rPr>
              <a:t>a counter to confirmation biases (see UKERC’s Reflecting on Energy Scenarios report)</a:t>
            </a:r>
          </a:p>
          <a:p>
            <a:pPr lvl="1">
              <a:lnSpc>
                <a:spcPct val="160000"/>
              </a:lnSpc>
              <a:spcBef>
                <a:spcPts val="0"/>
              </a:spcBef>
            </a:pPr>
            <a:r>
              <a:rPr lang="en-GB" sz="2900" dirty="0">
                <a:latin typeface="Arial" panose="020B0604020202020204" pitchFamily="34" charset="0"/>
                <a:cs typeface="Arial" panose="020B0604020202020204" pitchFamily="34" charset="0"/>
              </a:rPr>
              <a:t>Policy problems typically have multiple discourses and viewpoints, dispersed by region, role and </a:t>
            </a:r>
            <a:r>
              <a:rPr lang="en-GB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discipline</a:t>
            </a:r>
            <a:endParaRPr lang="en-GB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60000"/>
              </a:lnSpc>
              <a:spcBef>
                <a:spcPts val="0"/>
              </a:spcBef>
            </a:pPr>
            <a:r>
              <a:rPr lang="en-GB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Part of a bigger ongoing UKERC project on continuity and disruption</a:t>
            </a:r>
            <a:endParaRPr lang="en-GB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experts agree or disagree on the likelihood of continuity-led and disruption-led change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 UK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energy system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changes between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now and 2040?</a:t>
            </a:r>
          </a:p>
          <a:p>
            <a:pPr lvl="1">
              <a:lnSpc>
                <a:spcPct val="160000"/>
              </a:lnSpc>
              <a:spcBef>
                <a:spcPts val="0"/>
              </a:spcBef>
            </a:pPr>
            <a:r>
              <a:rPr lang="en-GB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Which aspects show greater consensus or dissensus?</a:t>
            </a:r>
          </a:p>
          <a:p>
            <a:pPr lvl="1">
              <a:lnSpc>
                <a:spcPct val="160000"/>
              </a:lnSpc>
              <a:spcBef>
                <a:spcPts val="0"/>
              </a:spcBef>
            </a:pPr>
            <a:r>
              <a:rPr lang="en-GB" sz="2900" dirty="0">
                <a:latin typeface="Arial" panose="020B0604020202020204" pitchFamily="34" charset="0"/>
                <a:cs typeface="Arial" panose="020B0604020202020204" pitchFamily="34" charset="0"/>
              </a:rPr>
              <a:t>What arguments are made to support expectations?</a:t>
            </a:r>
          </a:p>
          <a:p>
            <a:pPr lvl="1">
              <a:lnSpc>
                <a:spcPct val="160000"/>
              </a:lnSpc>
              <a:spcBef>
                <a:spcPts val="0"/>
              </a:spcBef>
            </a:pPr>
            <a:r>
              <a:rPr lang="en-GB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Do differences relate to different types of expert (researchers, policymakers, businesses, NGOs, etc.)?</a:t>
            </a:r>
            <a:endParaRPr lang="en-GB" sz="22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3850" y="135079"/>
            <a:ext cx="2363089" cy="31698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2547" y="3983131"/>
            <a:ext cx="3709453" cy="240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53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824162" y="347660"/>
            <a:ext cx="8829675" cy="671515"/>
          </a:xfrm>
        </p:spPr>
        <p:txBody>
          <a:bodyPr/>
          <a:lstStyle/>
          <a:p>
            <a:r>
              <a:rPr lang="en-GB" sz="3200" dirty="0" smtClean="0"/>
              <a:t>Survey Design: Different Scenario Logics</a:t>
            </a:r>
            <a:endParaRPr lang="en-GB" sz="320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66712" y="3197752"/>
            <a:ext cx="5618452" cy="456307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000" dirty="0"/>
              <a:t>In a </a:t>
            </a:r>
            <a:r>
              <a:rPr lang="en-GB" sz="2000" b="1" dirty="0"/>
              <a:t>Disruption-based future</a:t>
            </a:r>
            <a:r>
              <a:rPr lang="en-GB" sz="2000" dirty="0"/>
              <a:t>, new technologies, business </a:t>
            </a:r>
            <a:r>
              <a:rPr lang="en-GB" sz="2000" dirty="0" smtClean="0"/>
              <a:t>models and behaviours </a:t>
            </a:r>
            <a:r>
              <a:rPr lang="en-GB" sz="2000" dirty="0"/>
              <a:t>provoke a fundamental remaking of the UK energy </a:t>
            </a:r>
            <a:r>
              <a:rPr lang="en-GB" sz="2000" dirty="0" smtClean="0"/>
              <a:t>system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Existing </a:t>
            </a:r>
            <a:r>
              <a:rPr lang="en-GB" sz="2000" dirty="0"/>
              <a:t>organisations and infrastructures </a:t>
            </a:r>
            <a:r>
              <a:rPr lang="en-GB" sz="2000" dirty="0" smtClean="0"/>
              <a:t>can’t respond </a:t>
            </a:r>
            <a:r>
              <a:rPr lang="en-GB" sz="2000" dirty="0"/>
              <a:t>sufficiently and are largely </a:t>
            </a:r>
            <a:r>
              <a:rPr lang="en-GB" sz="2000" dirty="0" smtClean="0"/>
              <a:t>displaced</a:t>
            </a:r>
            <a:endParaRPr lang="en-GB" sz="2000" dirty="0"/>
          </a:p>
          <a:p>
            <a:pPr>
              <a:spcAft>
                <a:spcPts val="600"/>
              </a:spcAft>
            </a:pPr>
            <a:r>
              <a:rPr lang="en-GB" sz="2000" dirty="0" smtClean="0"/>
              <a:t>Wide-ranging decentralisation </a:t>
            </a:r>
            <a:r>
              <a:rPr lang="en-GB" sz="2000" dirty="0"/>
              <a:t>of the system, both technically and </a:t>
            </a:r>
            <a:r>
              <a:rPr lang="en-GB" sz="2000" dirty="0" smtClean="0"/>
              <a:t>institutionally</a:t>
            </a:r>
            <a:endParaRPr lang="en-GB" sz="2000" dirty="0"/>
          </a:p>
          <a:p>
            <a:pPr>
              <a:spcAft>
                <a:spcPts val="600"/>
              </a:spcAft>
            </a:pPr>
            <a:r>
              <a:rPr lang="en-GB" sz="2000" dirty="0"/>
              <a:t>E</a:t>
            </a:r>
            <a:r>
              <a:rPr lang="en-GB" sz="2000" dirty="0" smtClean="0"/>
              <a:t>nd </a:t>
            </a:r>
            <a:r>
              <a:rPr lang="en-GB" sz="2000" dirty="0"/>
              <a:t>users become more actively involved as prosumers and in </a:t>
            </a:r>
            <a:r>
              <a:rPr lang="en-GB" sz="2000" dirty="0" smtClean="0"/>
              <a:t>DSR</a:t>
            </a:r>
            <a:endParaRPr lang="en-GB" sz="2000" dirty="0"/>
          </a:p>
          <a:p>
            <a:pPr>
              <a:spcAft>
                <a:spcPts val="600"/>
              </a:spcAft>
            </a:pPr>
            <a:endParaRPr lang="en-GB" sz="2000" dirty="0"/>
          </a:p>
          <a:p>
            <a:pPr>
              <a:spcAft>
                <a:spcPts val="600"/>
              </a:spcAft>
            </a:pPr>
            <a:endParaRPr lang="en-GB" sz="2000" dirty="0"/>
          </a:p>
          <a:p>
            <a:pPr>
              <a:spcAft>
                <a:spcPts val="600"/>
              </a:spcAft>
            </a:pPr>
            <a:endParaRPr lang="en-GB" sz="2000" dirty="0"/>
          </a:p>
          <a:p>
            <a:pPr>
              <a:spcAft>
                <a:spcPts val="600"/>
              </a:spcAft>
            </a:pPr>
            <a:endParaRPr lang="en-GB" sz="2000" dirty="0"/>
          </a:p>
          <a:p>
            <a:pPr>
              <a:spcAft>
                <a:spcPts val="600"/>
              </a:spcAft>
            </a:pPr>
            <a:endParaRPr lang="en-GB" sz="2000" dirty="0"/>
          </a:p>
          <a:p>
            <a:pPr>
              <a:spcAft>
                <a:spcPts val="600"/>
              </a:spcAft>
            </a:pPr>
            <a:endParaRPr lang="en-GB" sz="2000" dirty="0"/>
          </a:p>
          <a:p>
            <a:pPr marL="0" indent="0">
              <a:buNone/>
            </a:pPr>
            <a:endParaRPr lang="en-GB" sz="2000" i="1" dirty="0"/>
          </a:p>
        </p:txBody>
      </p:sp>
      <p:pic>
        <p:nvPicPr>
          <p:cNvPr id="9" name="Picture 8" descr="Green wolrd wind generator stock phot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4" y="1249581"/>
            <a:ext cx="1895475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Row of Pylons stock phot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251" y="1162542"/>
            <a:ext cx="1857376" cy="173617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132945" y="3042087"/>
            <a:ext cx="582092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7A22E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7A22E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7A22E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7A22E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7A22E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2000" dirty="0" smtClean="0"/>
              <a:t>In a </a:t>
            </a:r>
            <a:r>
              <a:rPr lang="en-GB" sz="2000" b="1" dirty="0" smtClean="0"/>
              <a:t>Continuity-based future</a:t>
            </a:r>
            <a:r>
              <a:rPr lang="en-GB" sz="2000" dirty="0" smtClean="0"/>
              <a:t>, system change is pursued mainly by adapting and repurposing existing organisations and infrastructures 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New technologies, business models and behaviours are adopted, but as extensions and adaptions of existing ones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Scale economies remain important; national strategy and regulation dominate 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Wider public don’t actively participate much, beyond switching supply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278860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32" y="1751411"/>
            <a:ext cx="11790947" cy="4351338"/>
          </a:xfrm>
        </p:spPr>
        <p:txBody>
          <a:bodyPr>
            <a:normAutofit fontScale="92500"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survey participants consider it likely that the role of citizens and consumers in the UK’s energy system will change by 2040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survey participants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deem it desirable for citizens and consumers to be more actively involved in the energy system by 2040?</a:t>
            </a:r>
          </a:p>
          <a:p>
            <a:pPr lvl="0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@UKERCHQ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76600" y="1043525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</a:rPr>
              <a:t>Consumers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99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212" y="2"/>
            <a:ext cx="7533894" cy="927834"/>
          </a:xfrm>
        </p:spPr>
        <p:txBody>
          <a:bodyPr/>
          <a:lstStyle/>
          <a:p>
            <a:r>
              <a:rPr lang="en-GB" sz="3600" dirty="0" smtClean="0"/>
              <a:t>Overall </a:t>
            </a:r>
            <a:r>
              <a:rPr lang="en-GB" sz="3600" dirty="0"/>
              <a:t>System Change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401" y="1250485"/>
            <a:ext cx="5878575" cy="36516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856" y="1282941"/>
            <a:ext cx="5678303" cy="358455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187195" y="674854"/>
            <a:ext cx="4217670" cy="733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356B"/>
                </a:solidFill>
                <a:effectLst/>
                <a:uLnTx/>
                <a:uFillTx/>
                <a:latin typeface="Calibri Light" panose="020F0302020204030204"/>
                <a:cs typeface="Arial" charset="0"/>
              </a:rPr>
              <a:t>Continuity…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24356B"/>
              </a:solidFill>
              <a:effectLst/>
              <a:uLnTx/>
              <a:uFillTx/>
              <a:latin typeface="Calibri Light" panose="020F0302020204030204"/>
              <a:cs typeface="Arial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795762" y="825883"/>
            <a:ext cx="3853371" cy="431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356B"/>
                </a:solidFill>
                <a:effectLst/>
                <a:uLnTx/>
                <a:uFillTx/>
                <a:latin typeface="Calibri Light" panose="020F0302020204030204"/>
                <a:cs typeface="Arial" charset="0"/>
              </a:rPr>
              <a:t>… or Disruption 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24356B"/>
              </a:solidFill>
              <a:effectLst/>
              <a:uLnTx/>
              <a:uFillTx/>
              <a:latin typeface="Calibri Light" panose="020F0302020204030204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91808" y="4983388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356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 Anticipating </a:t>
            </a:r>
            <a:r>
              <a:rPr kumimoji="0" lang="en-GB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24356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Disruptive Change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srgbClr val="24356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098" y="4867491"/>
            <a:ext cx="5029636" cy="49381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306417" y="5382609"/>
            <a:ext cx="58855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77">
              <a:lnSpc>
                <a:spcPct val="90000"/>
              </a:lnSpc>
              <a:buClr>
                <a:srgbClr val="77A22E"/>
              </a:buClr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“The energy system is going through a paradigm shift driven by a change in generation mix and consumer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expectations.”</a:t>
            </a:r>
          </a:p>
          <a:p>
            <a:pPr lvl="0" defTabSz="914377">
              <a:lnSpc>
                <a:spcPct val="90000"/>
              </a:lnSpc>
              <a:buClr>
                <a:srgbClr val="77A22E"/>
              </a:buClr>
              <a:defRPr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 defTabSz="914377">
              <a:lnSpc>
                <a:spcPct val="90000"/>
              </a:lnSpc>
              <a:buClr>
                <a:srgbClr val="77A22E"/>
              </a:buClr>
              <a:defRPr/>
            </a:pPr>
            <a:r>
              <a:rPr kumimoji="0" lang="en-GB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4356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CEO of a large energy efficiency firm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6730" y="5168054"/>
            <a:ext cx="5884671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7A22E"/>
              </a:buClr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2435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377">
              <a:lnSpc>
                <a:spcPct val="90000"/>
              </a:lnSpc>
              <a:buClr>
                <a:srgbClr val="77A22E"/>
              </a:buClr>
              <a:defRPr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I'm cynical about how much politicians and citizens generally are prepared to engage in radical change.”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7A22E"/>
              </a:buClr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24356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 senior academic social scientist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97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6186236" y="5212365"/>
            <a:ext cx="5957637" cy="218090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“The impact of citizen engagement tends to be overestimated by many in academia. Evidence about consumer switching to alternative suppliers is not encouraging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perspective”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 Professor of Engineering 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1441407"/>
            <a:ext cx="2913925" cy="167375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</a:t>
            </a:r>
            <a:r>
              <a:rPr lang="en-GB" dirty="0"/>
              <a:t>R</a:t>
            </a:r>
            <a:r>
              <a:rPr lang="en-GB" dirty="0" smtClean="0"/>
              <a:t>ole of Citizens and Consumers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228599" y="5404344"/>
            <a:ext cx="59576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377">
              <a:buClr>
                <a:srgbClr val="77A22E"/>
              </a:buClr>
              <a:defRPr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“[T]he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big six energy firms lost 140,000 customers in the last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year”</a:t>
            </a:r>
          </a:p>
          <a:p>
            <a:pPr algn="r"/>
            <a:endParaRPr lang="en-GB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academic biologist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456" y="4784510"/>
            <a:ext cx="5690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>
                <a:solidFill>
                  <a:srgbClr val="24356B"/>
                </a:solidFill>
                <a:latin typeface="+mj-lt"/>
                <a:cs typeface="Arial" panose="020B0604020202020204" pitchFamily="34" charset="0"/>
              </a:rPr>
              <a:t>Consumer Choice will have a Marked Impact</a:t>
            </a:r>
            <a:endParaRPr kumimoji="0" lang="en-GB" b="1" u="none" strike="noStrike" kern="1200" cap="none" spc="0" normalizeH="0" baseline="0" noProof="0" dirty="0">
              <a:ln>
                <a:noFill/>
              </a:ln>
              <a:solidFill>
                <a:srgbClr val="24356B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52886" y="4811320"/>
            <a:ext cx="6139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b="1" dirty="0">
                <a:solidFill>
                  <a:srgbClr val="24356B"/>
                </a:solidFill>
                <a:latin typeface="+mj-lt"/>
                <a:cs typeface="Arial" panose="020B0604020202020204" pitchFamily="34" charset="0"/>
              </a:rPr>
              <a:t>Consumer Choice will </a:t>
            </a:r>
            <a:r>
              <a:rPr lang="en-GB" b="1" dirty="0" smtClean="0">
                <a:solidFill>
                  <a:srgbClr val="24356B"/>
                </a:solidFill>
                <a:latin typeface="+mj-lt"/>
                <a:cs typeface="Arial" panose="020B0604020202020204" pitchFamily="34" charset="0"/>
              </a:rPr>
              <a:t>not have </a:t>
            </a:r>
            <a:r>
              <a:rPr lang="en-GB" b="1" dirty="0">
                <a:solidFill>
                  <a:srgbClr val="24356B"/>
                </a:solidFill>
                <a:latin typeface="+mj-lt"/>
                <a:cs typeface="Arial" panose="020B0604020202020204" pitchFamily="34" charset="0"/>
              </a:rPr>
              <a:t>a Marked Impact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199" y="0"/>
            <a:ext cx="9470534" cy="481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4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6609891" y="5249558"/>
            <a:ext cx="5262153" cy="218090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“Public opposition to the disruption likely to be caused by moving to local heating solutions will slow down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developments”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5250" y="1441407"/>
            <a:ext cx="2913925" cy="111167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Heating in Buildings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130090" y="5081047"/>
            <a:ext cx="6096000" cy="14219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defTabSz="914377">
              <a:lnSpc>
                <a:spcPct val="120000"/>
              </a:lnSpc>
              <a:buClr>
                <a:srgbClr val="77A22E"/>
              </a:buClr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“The appropriate mix of technologies is not clear at the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moment… Once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combine that with different preferences in particular parts of the country it is difficult to see a one-size-fits-all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solution”</a:t>
            </a:r>
            <a:endParaRPr kumimoji="0" lang="en-GB" b="0" i="0" u="none" strike="noStrike" kern="1200" cap="none" spc="0" normalizeH="0" baseline="0" noProof="0" dirty="0" smtClean="0">
              <a:ln>
                <a:noFill/>
              </a:ln>
              <a:solidFill>
                <a:srgbClr val="24356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4575" y="468382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356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 Anticipating </a:t>
            </a:r>
            <a:r>
              <a:rPr kumimoji="0" lang="en-GB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24356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Disruptive Change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srgbClr val="24356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34385" y="4716426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356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Comments Anticipating </a:t>
            </a:r>
            <a:r>
              <a:rPr kumimoji="0" lang="en-GB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24356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Continuity-Based Change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srgbClr val="24356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175" y="109662"/>
            <a:ext cx="8992325" cy="46067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01257" y="6340010"/>
            <a:ext cx="4633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A senior analyst at a public sector </a:t>
            </a: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body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94934" y="6349568"/>
            <a:ext cx="2906566" cy="4277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4356B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An academic economist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24356B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9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24356B"/>
      </a:dk1>
      <a:lt1>
        <a:sysClr val="window" lastClr="FFFFFF"/>
      </a:lt1>
      <a:dk2>
        <a:srgbClr val="09457A"/>
      </a:dk2>
      <a:lt2>
        <a:srgbClr val="E7E6E6"/>
      </a:lt2>
      <a:accent1>
        <a:srgbClr val="639431"/>
      </a:accent1>
      <a:accent2>
        <a:srgbClr val="0070C0"/>
      </a:accent2>
      <a:accent3>
        <a:srgbClr val="DD97DF"/>
      </a:accent3>
      <a:accent4>
        <a:srgbClr val="E03C48"/>
      </a:accent4>
      <a:accent5>
        <a:srgbClr val="FFAA01"/>
      </a:accent5>
      <a:accent6>
        <a:srgbClr val="E6DD2A"/>
      </a:accent6>
      <a:hlink>
        <a:srgbClr val="48A1FA"/>
      </a:hlink>
      <a:folHlink>
        <a:srgbClr val="C2DFF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KERC presentation template" id="{3400407D-F49E-4231-A758-2396DC2FC0C2}" vid="{DCEEEF99-745A-4519-A9AC-39335C3965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ar Charts colours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E4E79"/>
    </a:accent1>
    <a:accent2>
      <a:srgbClr val="2E75B5"/>
    </a:accent2>
    <a:accent3>
      <a:srgbClr val="F7CBAC"/>
    </a:accent3>
    <a:accent4>
      <a:srgbClr val="ED7D31"/>
    </a:accent4>
    <a:accent5>
      <a:srgbClr val="AEABAB"/>
    </a:accent5>
    <a:accent6>
      <a:srgbClr val="954F72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Bar Charts colours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E4E79"/>
    </a:accent1>
    <a:accent2>
      <a:srgbClr val="2E75B5"/>
    </a:accent2>
    <a:accent3>
      <a:srgbClr val="F7CBAC"/>
    </a:accent3>
    <a:accent4>
      <a:srgbClr val="ED7D31"/>
    </a:accent4>
    <a:accent5>
      <a:srgbClr val="AEABAB"/>
    </a:accent5>
    <a:accent6>
      <a:srgbClr val="954F72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Bar Charts colours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E4E79"/>
    </a:accent1>
    <a:accent2>
      <a:srgbClr val="2E75B5"/>
    </a:accent2>
    <a:accent3>
      <a:srgbClr val="F7CBAC"/>
    </a:accent3>
    <a:accent4>
      <a:srgbClr val="ED7D31"/>
    </a:accent4>
    <a:accent5>
      <a:srgbClr val="AEABAB"/>
    </a:accent5>
    <a:accent6>
      <a:srgbClr val="954F72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2741</TotalTime>
  <Words>1252</Words>
  <Application>Microsoft Office PowerPoint</Application>
  <PresentationFormat>Widescreen</PresentationFormat>
  <Paragraphs>188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Office Theme</vt:lpstr>
      <vt:lpstr>Continuity and Disruption in UK energy system change: Consumers at the Heart of the System?</vt:lpstr>
      <vt:lpstr>Context (1): disrupted energy systems</vt:lpstr>
      <vt:lpstr>Context (2): Continuity-based energy system change</vt:lpstr>
      <vt:lpstr>Research Aims and Questions</vt:lpstr>
      <vt:lpstr>Survey Design: Different Scenario Logics</vt:lpstr>
      <vt:lpstr>PowerPoint Presentation</vt:lpstr>
      <vt:lpstr>Overall System Change </vt:lpstr>
      <vt:lpstr>The Role of Citizens and Consumers</vt:lpstr>
      <vt:lpstr>Heating in Buildings</vt:lpstr>
      <vt:lpstr>PowerPoint Presentation</vt:lpstr>
      <vt:lpstr>Power Sector: Supply Model</vt:lpstr>
      <vt:lpstr>PowerPoint Presentation</vt:lpstr>
      <vt:lpstr>PowerPoint Presentation</vt:lpstr>
      <vt:lpstr>PowerPoint Presentation</vt:lpstr>
      <vt:lpstr>How should UK Government Act?</vt:lpstr>
      <vt:lpstr>Summary (1)</vt:lpstr>
      <vt:lpstr>Summary (2)</vt:lpstr>
      <vt:lpstr> Thank you  michael.kattirtzi@ed.ac.uk  mark.winskel@ed.ac.uk  </vt:lpstr>
    </vt:vector>
  </TitlesOfParts>
  <Company>Imperial College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Bays, Jessica R</dc:creator>
  <cp:lastModifiedBy>MK</cp:lastModifiedBy>
  <cp:revision>225</cp:revision>
  <dcterms:created xsi:type="dcterms:W3CDTF">2018-01-31T19:54:45Z</dcterms:created>
  <dcterms:modified xsi:type="dcterms:W3CDTF">2018-09-11T13:00:11Z</dcterms:modified>
</cp:coreProperties>
</file>