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1" r:id="rId5"/>
    <p:sldId id="364" r:id="rId6"/>
    <p:sldId id="365" r:id="rId7"/>
    <p:sldId id="342" r:id="rId8"/>
    <p:sldId id="357" r:id="rId9"/>
    <p:sldId id="362" r:id="rId10"/>
    <p:sldId id="367" r:id="rId11"/>
    <p:sldId id="363" r:id="rId12"/>
    <p:sldId id="361" r:id="rId13"/>
    <p:sldId id="368" r:id="rId14"/>
    <p:sldId id="366" r:id="rId15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6">
          <p15:clr>
            <a:srgbClr val="A4A3A4"/>
          </p15:clr>
        </p15:guide>
        <p15:guide id="4" pos="5328">
          <p15:clr>
            <a:srgbClr val="A4A3A4"/>
          </p15:clr>
        </p15:guide>
        <p15:guide id="5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Brown" initials="AB" lastIdx="5" clrIdx="0">
    <p:extLst>
      <p:ext uri="{19B8F6BF-5375-455C-9EA6-DF929625EA0E}">
        <p15:presenceInfo xmlns:p15="http://schemas.microsoft.com/office/powerpoint/2012/main" userId="S-1-5-21-218810417-3757786730-1309524328-4618" providerId="AD"/>
      </p:ext>
    </p:extLst>
  </p:cmAuthor>
  <p:cmAuthor id="2" name="Mory Clark" initials="MC" lastIdx="1" clrIdx="1">
    <p:extLst>
      <p:ext uri="{19B8F6BF-5375-455C-9EA6-DF929625EA0E}">
        <p15:presenceInfo xmlns:p15="http://schemas.microsoft.com/office/powerpoint/2012/main" userId="S-1-5-21-218810417-3757786730-1309524328-46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300"/>
    <a:srgbClr val="FF7F05"/>
    <a:srgbClr val="006398"/>
    <a:srgbClr val="99D9F4"/>
    <a:srgbClr val="5331B1"/>
    <a:srgbClr val="369729"/>
    <a:srgbClr val="E6E6E6"/>
    <a:srgbClr val="0B1F2C"/>
    <a:srgbClr val="009FE3"/>
    <a:srgbClr val="003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74" autoAdjust="0"/>
  </p:normalViewPr>
  <p:slideViewPr>
    <p:cSldViewPr>
      <p:cViewPr>
        <p:scale>
          <a:sx n="100" d="100"/>
          <a:sy n="100" d="100"/>
        </p:scale>
        <p:origin x="1950" y="408"/>
      </p:cViewPr>
      <p:guideLst>
        <p:guide orient="horz" pos="2160"/>
        <p:guide pos="2880"/>
        <p:guide orient="horz" pos="336"/>
        <p:guide pos="532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192"/>
    </p:cViewPr>
  </p:sorterViewPr>
  <p:notesViewPr>
    <p:cSldViewPr snapToObjects="1" showGuides="1">
      <p:cViewPr varScale="1">
        <p:scale>
          <a:sx n="124" d="100"/>
          <a:sy n="124" d="100"/>
        </p:scale>
        <p:origin x="-4032" y="-12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6" tIns="47417" rIns="94836" bIns="47417" numCol="1" anchor="t" anchorCtr="0" compatLnSpc="1">
            <a:prstTxWarp prst="textNoShape">
              <a:avLst/>
            </a:prstTxWarp>
          </a:bodyPr>
          <a:lstStyle>
            <a:lvl1pPr defTabSz="948266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748" y="1"/>
            <a:ext cx="2889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6" tIns="47417" rIns="94836" bIns="47417" numCol="1" anchor="t" anchorCtr="0" compatLnSpc="1">
            <a:prstTxWarp prst="textNoShape">
              <a:avLst/>
            </a:prstTxWarp>
          </a:bodyPr>
          <a:lstStyle>
            <a:lvl1pPr algn="r" defTabSz="948266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6" tIns="47417" rIns="94836" bIns="47417" numCol="1" anchor="b" anchorCtr="0" compatLnSpc="1">
            <a:prstTxWarp prst="textNoShape">
              <a:avLst/>
            </a:prstTxWarp>
          </a:bodyPr>
          <a:lstStyle>
            <a:lvl1pPr defTabSz="948266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748" y="9431814"/>
            <a:ext cx="2889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6" tIns="47417" rIns="94836" bIns="47417" numCol="1" anchor="b" anchorCtr="0" compatLnSpc="1">
            <a:prstTxWarp prst="textNoShape">
              <a:avLst/>
            </a:prstTxWarp>
          </a:bodyPr>
          <a:lstStyle>
            <a:lvl1pPr algn="r" defTabSz="948266">
              <a:spcBef>
                <a:spcPct val="50000"/>
              </a:spcBef>
              <a:defRPr sz="1200" b="1"/>
            </a:lvl1pPr>
          </a:lstStyle>
          <a:p>
            <a:fld id="{3D1DDAEC-6218-46D0-BC53-40ECB89FA96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76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6" tIns="47417" rIns="94836" bIns="47417" numCol="1" anchor="t" anchorCtr="0" compatLnSpc="1">
            <a:prstTxWarp prst="textNoShape">
              <a:avLst/>
            </a:prstTxWarp>
          </a:bodyPr>
          <a:lstStyle>
            <a:lvl1pPr defTabSz="94826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4" y="1"/>
            <a:ext cx="2889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6" tIns="47417" rIns="94836" bIns="47417" numCol="1" anchor="t" anchorCtr="0" compatLnSpc="1">
            <a:prstTxWarp prst="textNoShape">
              <a:avLst/>
            </a:prstTxWarp>
          </a:bodyPr>
          <a:lstStyle>
            <a:lvl1pPr algn="r" defTabSz="94826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311" y="4715908"/>
            <a:ext cx="5336466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6" tIns="47417" rIns="94836" bIns="47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73"/>
            <a:ext cx="2889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6" tIns="47417" rIns="94836" bIns="47417" numCol="1" anchor="b" anchorCtr="0" compatLnSpc="1">
            <a:prstTxWarp prst="textNoShape">
              <a:avLst/>
            </a:prstTxWarp>
          </a:bodyPr>
          <a:lstStyle>
            <a:lvl1pPr defTabSz="94826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4" y="9430273"/>
            <a:ext cx="2889341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6" tIns="47417" rIns="94836" bIns="47417" numCol="1" anchor="b" anchorCtr="0" compatLnSpc="1">
            <a:prstTxWarp prst="textNoShape">
              <a:avLst/>
            </a:prstTxWarp>
          </a:bodyPr>
          <a:lstStyle>
            <a:lvl1pPr algn="r" defTabSz="948266">
              <a:defRPr sz="1200"/>
            </a:lvl1pPr>
          </a:lstStyle>
          <a:p>
            <a:fld id="{FCDF56AD-91CB-472B-BF6C-3F5DAFB7B37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0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56AD-91CB-472B-BF6C-3F5DAFB7B37D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942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56AD-91CB-472B-BF6C-3F5DAFB7B37D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0408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Chart shows 2017 data on payback period for installing residential Solar PV against Solar PV load factor</a:t>
            </a:r>
          </a:p>
          <a:p>
            <a:r>
              <a:rPr lang="en-GB" dirty="0"/>
              <a:t>In general, higher levels of solar insolation = higher load factor = lower time to payback</a:t>
            </a:r>
          </a:p>
          <a:p>
            <a:r>
              <a:rPr lang="en-GB" dirty="0"/>
              <a:t>But.. There are differences in other factors e.g. electricity prices, CAPEX costs</a:t>
            </a:r>
          </a:p>
          <a:p>
            <a:r>
              <a:rPr lang="en-GB" dirty="0"/>
              <a:t>Pick out a few key example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56AD-91CB-472B-BF6C-3F5DAFB7B37D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4064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 Background Pattern-1440px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13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230313"/>
            <a:ext cx="7772400" cy="140017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233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6925B-1243-40C5-BBFC-6A5569FD94A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514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802AA-E503-4DA2-89AB-8FE47818542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053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2395D-E4B0-4E75-8F55-0B0B63ECB0D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0774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638" y="304800"/>
            <a:ext cx="19621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04800"/>
            <a:ext cx="573405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CB6F-343E-4312-AEA9-E3915A0F2D6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6936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5622E-406A-470B-B27B-F251394C1A1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503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EB14D-BC8E-4AEE-9B64-6402667F795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032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447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27AF1-5256-49D3-9281-5E1501E5419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3410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875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0875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B806E-1138-4496-8DE5-539083D7DEEA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523" y="232157"/>
            <a:ext cx="7924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7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1969"/>
            <a:ext cx="2932113" cy="949631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1000"/>
            <a:ext cx="5111750" cy="5745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E9098-4C66-4DAF-A14E-6DA1AD00010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69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22576" cy="2125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447800"/>
            <a:ext cx="3782516" cy="2125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27AF1-5256-49D3-9281-5E1501E5419A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530520" y="3717032"/>
            <a:ext cx="3822576" cy="2125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33900" y="3697438"/>
            <a:ext cx="3822576" cy="2125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7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447800"/>
            <a:ext cx="7905923" cy="2125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27AF1-5256-49D3-9281-5E1501E5419A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530520" y="3717032"/>
            <a:ext cx="7908802" cy="2125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2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6900"/>
            <a:ext cx="7924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06713"/>
            <a:ext cx="7924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1D2F8-2550-4B67-A9CA-CEFA9034766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436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514523" y="232157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172200"/>
            <a:ext cx="1766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70D04F8C-C5C4-4019-8FD4-A4D10B5CCAAF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1" name="Line 43"/>
          <p:cNvSpPr>
            <a:spLocks noChangeShapeType="1"/>
          </p:cNvSpPr>
          <p:nvPr/>
        </p:nvSpPr>
        <p:spPr bwMode="auto">
          <a:xfrm>
            <a:off x="611188" y="1143000"/>
            <a:ext cx="7848600" cy="0"/>
          </a:xfrm>
          <a:prstGeom prst="line">
            <a:avLst/>
          </a:prstGeom>
          <a:noFill/>
          <a:ln w="22225" cap="flat" cmpd="sng" algn="ctr">
            <a:solidFill>
              <a:srgbClr val="0063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10" name="Picture 9" descr="Cambridge-Econ-Logo-Pos-email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452320" y="6049219"/>
            <a:ext cx="1308663" cy="543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3" r:id="rId5"/>
    <p:sldLayoutId id="2147483656" r:id="rId6"/>
    <p:sldLayoutId id="2147483660" r:id="rId7"/>
    <p:sldLayoutId id="2147483661" r:id="rId8"/>
    <p:sldLayoutId id="2147483651" r:id="rId9"/>
    <p:sldLayoutId id="2147483655" r:id="rId10"/>
    <p:sldLayoutId id="2147483657" r:id="rId11"/>
    <p:sldLayoutId id="2147483658" r:id="rId12"/>
    <p:sldLayoutId id="214748365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398"/>
          </a:solidFill>
          <a:latin typeface="Arial (Headings)"/>
          <a:ea typeface="+mj-ea"/>
          <a:cs typeface="Arial (Headings)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123D6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123D6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123D6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123D6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23D6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23D6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23D6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23D6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23D6B"/>
        </a:buClr>
        <a:buChar char="•"/>
        <a:defRPr sz="2500">
          <a:solidFill>
            <a:srgbClr val="0B1F2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23D6B"/>
        </a:buClr>
        <a:buChar char="–"/>
        <a:defRPr sz="2000">
          <a:solidFill>
            <a:srgbClr val="0B1F2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23D6B"/>
        </a:buClr>
        <a:buChar char="•"/>
        <a:defRPr sz="1600">
          <a:solidFill>
            <a:srgbClr val="0B1F2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23D6B"/>
        </a:buClr>
        <a:buChar char="–"/>
        <a:defRPr sz="1600">
          <a:solidFill>
            <a:srgbClr val="0B1F2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23D6B"/>
        </a:buClr>
        <a:buChar char="»"/>
        <a:defRPr sz="1600">
          <a:solidFill>
            <a:srgbClr val="0B1F2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23D6B"/>
        </a:buClr>
        <a:buChar char="»"/>
        <a:defRPr sz="1600" b="1">
          <a:solidFill>
            <a:srgbClr val="123D6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23D6B"/>
        </a:buClr>
        <a:buChar char="»"/>
        <a:defRPr sz="1600" b="1">
          <a:solidFill>
            <a:srgbClr val="123D6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23D6B"/>
        </a:buClr>
        <a:buChar char="»"/>
        <a:defRPr sz="1600" b="1">
          <a:solidFill>
            <a:srgbClr val="123D6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23D6B"/>
        </a:buClr>
        <a:buChar char="»"/>
        <a:defRPr sz="1600" b="1">
          <a:solidFill>
            <a:srgbClr val="123D6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09600" y="5013176"/>
            <a:ext cx="7922840" cy="1351024"/>
          </a:xfrm>
          <a:prstGeom prst="rect">
            <a:avLst/>
          </a:prstGeom>
          <a:solidFill>
            <a:srgbClr val="0B1F2C"/>
          </a:solidFill>
          <a:ln w="9525" cap="flat" cmpd="sng" algn="ctr">
            <a:solidFill>
              <a:srgbClr val="0039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 bwMode="gray">
          <a:xfrm>
            <a:off x="609600" y="1884809"/>
            <a:ext cx="7772400" cy="1400175"/>
          </a:xfrm>
        </p:spPr>
        <p:txBody>
          <a:bodyPr/>
          <a:lstStyle/>
          <a:p>
            <a:r>
              <a:rPr lang="en-GB" dirty="0"/>
              <a:t>Modelling take-up of residential Solar PV</a:t>
            </a:r>
          </a:p>
        </p:txBody>
      </p:sp>
      <p:pic>
        <p:nvPicPr>
          <p:cNvPr id="3" name="Picture 2" descr="::::Finished Branding Files from Dan:-Master Logos-icons:CE Logos:Screen:Cambridge-Econ-Logo-Neg-rgb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6164262" y="5229200"/>
            <a:ext cx="2217738" cy="9170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gray">
          <a:xfrm>
            <a:off x="683568" y="508518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3200">
                <a:solidFill>
                  <a:schemeClr val="bg1"/>
                </a:solidFill>
                <a:latin typeface="Arial (Headings)"/>
                <a:ea typeface="+mj-ea"/>
                <a:cs typeface="Arial (Headings)"/>
              </a:defRPr>
            </a:lvl1pPr>
          </a:lstStyle>
          <a:p>
            <a:r>
              <a:rPr lang="en-GB" sz="2400" dirty="0"/>
              <a:t>Sophie Heald</a:t>
            </a:r>
          </a:p>
        </p:txBody>
      </p:sp>
      <p:sp>
        <p:nvSpPr>
          <p:cNvPr id="6" name="TextBox 5"/>
          <p:cNvSpPr txBox="1"/>
          <p:nvPr/>
        </p:nvSpPr>
        <p:spPr bwMode="gray">
          <a:xfrm>
            <a:off x="683568" y="6021288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3200">
                <a:solidFill>
                  <a:schemeClr val="bg1"/>
                </a:solidFill>
                <a:latin typeface="Arial (Headings)"/>
                <a:ea typeface="+mj-ea"/>
                <a:cs typeface="Arial (Headings)"/>
              </a:defRPr>
            </a:lvl1pPr>
          </a:lstStyle>
          <a:p>
            <a:r>
              <a:rPr lang="en-GB" sz="1600" dirty="0"/>
              <a:t>September 2019</a:t>
            </a:r>
          </a:p>
        </p:txBody>
      </p:sp>
      <p:sp>
        <p:nvSpPr>
          <p:cNvPr id="8" name="Rectangle 42"/>
          <p:cNvSpPr txBox="1">
            <a:spLocks noChangeArrowheads="1"/>
          </p:cNvSpPr>
          <p:nvPr/>
        </p:nvSpPr>
        <p:spPr bwMode="gray">
          <a:xfrm>
            <a:off x="609600" y="663352"/>
            <a:ext cx="70564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D6B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BIEE Conference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8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 Solar PV projections with 70% self-consumption ratio by 2030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B6DD-21E8-4584-B84D-AC0B2DB3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38483"/>
            <a:ext cx="6674011" cy="47268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91FE80-CA9F-4025-94CD-44D8D10D09F7}"/>
              </a:ext>
            </a:extLst>
          </p:cNvPr>
          <p:cNvCxnSpPr>
            <a:cxnSpLocks/>
          </p:cNvCxnSpPr>
          <p:nvPr/>
        </p:nvCxnSpPr>
        <p:spPr bwMode="auto">
          <a:xfrm flipV="1">
            <a:off x="7092280" y="3429000"/>
            <a:ext cx="0" cy="216024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3E4507-E9F7-417E-AD41-5D081114DD45}"/>
              </a:ext>
            </a:extLst>
          </p:cNvPr>
          <p:cNvSpPr txBox="1"/>
          <p:nvPr/>
        </p:nvSpPr>
        <p:spPr>
          <a:xfrm>
            <a:off x="7092280" y="339851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+mn-lt"/>
              </a:rPr>
              <a:t>+0.5 GW</a:t>
            </a:r>
          </a:p>
        </p:txBody>
      </p:sp>
    </p:spTree>
    <p:extLst>
      <p:ext uri="{BB962C8B-B14F-4D97-AF65-F5344CB8AC3E}">
        <p14:creationId xmlns:p14="http://schemas.microsoft.com/office/powerpoint/2010/main" val="8121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Consumers at the heart of the energy system?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475656" y="2996952"/>
            <a:ext cx="288032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B85C2B-DD58-422F-9F0E-11E213DDE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88781"/>
            <a:ext cx="7492633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CB3AA00-FB1A-4F8E-B32C-76C469617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602202" cy="4627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C1BE6-DF5D-49EB-8732-FCA1104D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history of residential Solar PV policy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298E6-FE44-4FEB-8455-A56F36E5485D}"/>
              </a:ext>
            </a:extLst>
          </p:cNvPr>
          <p:cNvCxnSpPr>
            <a:cxnSpLocks/>
          </p:cNvCxnSpPr>
          <p:nvPr/>
        </p:nvCxnSpPr>
        <p:spPr>
          <a:xfrm>
            <a:off x="1547664" y="4869160"/>
            <a:ext cx="0" cy="576064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277BA5F1-1AD9-44DB-A696-22164AF9DBAE}"/>
              </a:ext>
            </a:extLst>
          </p:cNvPr>
          <p:cNvSpPr txBox="1"/>
          <p:nvPr/>
        </p:nvSpPr>
        <p:spPr>
          <a:xfrm>
            <a:off x="1115616" y="4276027"/>
            <a:ext cx="864096" cy="5931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2010: Solar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FD3E6-58B5-4D16-B4E0-22216EA2C700}"/>
              </a:ext>
            </a:extLst>
          </p:cNvPr>
          <p:cNvCxnSpPr>
            <a:cxnSpLocks/>
          </p:cNvCxnSpPr>
          <p:nvPr/>
        </p:nvCxnSpPr>
        <p:spPr>
          <a:xfrm>
            <a:off x="6804242" y="2509965"/>
            <a:ext cx="0" cy="293525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TextBox 3">
            <a:extLst>
              <a:ext uri="{FF2B5EF4-FFF2-40B4-BE49-F238E27FC236}">
                <a16:creationId xmlns:a16="http://schemas.microsoft.com/office/drawing/2014/main" id="{302F51BE-8C28-4C1A-977D-F5DF4EFF3CE2}"/>
              </a:ext>
            </a:extLst>
          </p:cNvPr>
          <p:cNvSpPr txBox="1"/>
          <p:nvPr/>
        </p:nvSpPr>
        <p:spPr>
          <a:xfrm>
            <a:off x="6084168" y="1916832"/>
            <a:ext cx="1440148" cy="5931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</a:rPr>
              <a:t>Feb 2016: Solar </a:t>
            </a:r>
            <a:r>
              <a:rPr lang="en-GB" dirty="0" err="1">
                <a:latin typeface="Calibri" panose="020F0502020204030204" pitchFamily="34" charset="0"/>
              </a:rPr>
              <a:t>FiT</a:t>
            </a:r>
            <a:r>
              <a:rPr lang="en-GB" dirty="0">
                <a:latin typeface="Calibri" panose="020F0502020204030204" pitchFamily="34" charset="0"/>
              </a:rPr>
              <a:t> reduced from 12.47 p/kWh to 4.39 p/kWh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F45B87-1B3F-4577-A731-B6BC241A5BF0}"/>
              </a:ext>
            </a:extLst>
          </p:cNvPr>
          <p:cNvCxnSpPr>
            <a:cxnSpLocks/>
          </p:cNvCxnSpPr>
          <p:nvPr/>
        </p:nvCxnSpPr>
        <p:spPr>
          <a:xfrm>
            <a:off x="2771800" y="3977369"/>
            <a:ext cx="0" cy="146785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TextBox 3">
            <a:extLst>
              <a:ext uri="{FF2B5EF4-FFF2-40B4-BE49-F238E27FC236}">
                <a16:creationId xmlns:a16="http://schemas.microsoft.com/office/drawing/2014/main" id="{30387C7B-175B-4C96-BBA9-457C3CA29EE7}"/>
              </a:ext>
            </a:extLst>
          </p:cNvPr>
          <p:cNvSpPr txBox="1"/>
          <p:nvPr/>
        </p:nvSpPr>
        <p:spPr>
          <a:xfrm>
            <a:off x="2051720" y="3384236"/>
            <a:ext cx="1440147" cy="5931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 2011: Solar FIT cut from 43p/kWh to 23p/kWh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BEAD42-E1E2-4A85-9233-31E39805FC4E}"/>
              </a:ext>
            </a:extLst>
          </p:cNvPr>
          <p:cNvCxnSpPr>
            <a:cxnSpLocks/>
          </p:cNvCxnSpPr>
          <p:nvPr/>
        </p:nvCxnSpPr>
        <p:spPr>
          <a:xfrm>
            <a:off x="3574708" y="3103098"/>
            <a:ext cx="0" cy="234212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TextBox 3">
            <a:extLst>
              <a:ext uri="{FF2B5EF4-FFF2-40B4-BE49-F238E27FC236}">
                <a16:creationId xmlns:a16="http://schemas.microsoft.com/office/drawing/2014/main" id="{147B757E-7E32-4FBA-98FA-A072ABC57C5E}"/>
              </a:ext>
            </a:extLst>
          </p:cNvPr>
          <p:cNvSpPr txBox="1"/>
          <p:nvPr/>
        </p:nvSpPr>
        <p:spPr>
          <a:xfrm>
            <a:off x="2854628" y="2509965"/>
            <a:ext cx="1440147" cy="5931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 2012: Solar FIT cut to 15p/kWh; available for 20 years</a:t>
            </a:r>
          </a:p>
        </p:txBody>
      </p:sp>
    </p:spTree>
    <p:extLst>
      <p:ext uri="{BB962C8B-B14F-4D97-AF65-F5344CB8AC3E}">
        <p14:creationId xmlns:p14="http://schemas.microsoft.com/office/powerpoint/2010/main" val="6841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1BE6-DF5D-49EB-8732-FCA1104D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future take-up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DB945-F28C-4E04-B139-BFDB360B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6624736" cy="3807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FEF77-EB79-4677-B688-54E66AFB52C9}"/>
              </a:ext>
            </a:extLst>
          </p:cNvPr>
          <p:cNvSpPr txBox="1"/>
          <p:nvPr/>
        </p:nvSpPr>
        <p:spPr>
          <a:xfrm>
            <a:off x="936757" y="1679469"/>
            <a:ext cx="19802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6398"/>
                </a:solidFill>
                <a:latin typeface="+mn-lt"/>
              </a:rPr>
              <a:t>Distribution of cost-effectiveness</a:t>
            </a:r>
          </a:p>
          <a:p>
            <a:endParaRPr lang="en-GB" sz="1400" b="1" dirty="0">
              <a:solidFill>
                <a:srgbClr val="006398"/>
              </a:solidFill>
              <a:latin typeface="+mn-lt"/>
            </a:endParaRPr>
          </a:p>
          <a:p>
            <a:r>
              <a:rPr lang="en-GB" sz="1400" b="1" dirty="0">
                <a:solidFill>
                  <a:srgbClr val="006398"/>
                </a:solidFill>
                <a:latin typeface="+mn-lt"/>
              </a:rPr>
              <a:t>Determined by:</a:t>
            </a:r>
          </a:p>
          <a:p>
            <a:pPr marL="171450" indent="-171450">
              <a:buFontTx/>
              <a:buChar char="-"/>
            </a:pPr>
            <a:r>
              <a:rPr lang="en-GB" sz="1200" b="1" dirty="0">
                <a:solidFill>
                  <a:srgbClr val="006398"/>
                </a:solidFill>
                <a:latin typeface="+mn-lt"/>
              </a:rPr>
              <a:t>load factor</a:t>
            </a:r>
          </a:p>
          <a:p>
            <a:pPr marL="171450" indent="-171450">
              <a:buFontTx/>
              <a:buChar char="-"/>
            </a:pPr>
            <a:r>
              <a:rPr lang="en-GB" sz="1200" b="1" dirty="0">
                <a:solidFill>
                  <a:srgbClr val="006398"/>
                </a:solidFill>
                <a:latin typeface="+mn-lt"/>
              </a:rPr>
              <a:t>CAPEX and OPEX costs </a:t>
            </a:r>
          </a:p>
          <a:p>
            <a:pPr marL="171450" indent="-171450">
              <a:buFontTx/>
              <a:buChar char="-"/>
            </a:pPr>
            <a:r>
              <a:rPr lang="en-GB" sz="1200" b="1" dirty="0">
                <a:solidFill>
                  <a:srgbClr val="006398"/>
                </a:solidFill>
                <a:latin typeface="+mn-lt"/>
              </a:rPr>
              <a:t>interest rate</a:t>
            </a:r>
          </a:p>
          <a:p>
            <a:pPr marL="171450" indent="-171450">
              <a:buFontTx/>
              <a:buChar char="-"/>
            </a:pPr>
            <a:r>
              <a:rPr lang="en-GB" sz="1200" b="1" dirty="0">
                <a:solidFill>
                  <a:srgbClr val="006398"/>
                </a:solidFill>
                <a:latin typeface="+mn-lt"/>
              </a:rPr>
              <a:t>electricity price</a:t>
            </a:r>
          </a:p>
          <a:p>
            <a:pPr marL="171450" indent="-171450">
              <a:buFontTx/>
              <a:buChar char="-"/>
            </a:pPr>
            <a:r>
              <a:rPr lang="en-GB" sz="1200" b="1" dirty="0">
                <a:solidFill>
                  <a:srgbClr val="006398"/>
                </a:solidFill>
                <a:latin typeface="+mn-lt"/>
              </a:rPr>
              <a:t>self-consumption ratio</a:t>
            </a:r>
          </a:p>
          <a:p>
            <a:endParaRPr lang="en-GB" sz="14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63BEA-F6C4-4F4D-BC2F-9AAD8B886722}"/>
              </a:ext>
            </a:extLst>
          </p:cNvPr>
          <p:cNvSpPr txBox="1"/>
          <p:nvPr/>
        </p:nvSpPr>
        <p:spPr>
          <a:xfrm>
            <a:off x="5764954" y="1702171"/>
            <a:ext cx="2083410" cy="2154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27300"/>
                </a:solidFill>
                <a:latin typeface="+mn-lt"/>
              </a:rPr>
              <a:t>Distribution of consumer preferences</a:t>
            </a:r>
          </a:p>
          <a:p>
            <a:endParaRPr lang="en-GB" sz="1400" b="1" dirty="0">
              <a:solidFill>
                <a:srgbClr val="F27300"/>
              </a:solidFill>
              <a:latin typeface="+mn-lt"/>
            </a:endParaRPr>
          </a:p>
          <a:p>
            <a:r>
              <a:rPr lang="en-GB" sz="1400" b="1" dirty="0">
                <a:solidFill>
                  <a:srgbClr val="F27300"/>
                </a:solidFill>
                <a:latin typeface="+mn-lt"/>
              </a:rPr>
              <a:t>Determined by non-price factors, such as:</a:t>
            </a:r>
          </a:p>
          <a:p>
            <a:pPr marL="171450" indent="-171450">
              <a:buFontTx/>
              <a:buChar char="-"/>
            </a:pPr>
            <a:r>
              <a:rPr lang="en-GB" sz="1200" b="1" dirty="0">
                <a:solidFill>
                  <a:srgbClr val="F27300"/>
                </a:solidFill>
                <a:latin typeface="+mn-lt"/>
              </a:rPr>
              <a:t>access to information</a:t>
            </a:r>
          </a:p>
          <a:p>
            <a:pPr marL="171450" indent="-171450">
              <a:buFontTx/>
              <a:buChar char="-"/>
            </a:pPr>
            <a:r>
              <a:rPr lang="en-GB" sz="1200" b="1" dirty="0">
                <a:solidFill>
                  <a:srgbClr val="F27300"/>
                </a:solidFill>
                <a:latin typeface="+mn-lt"/>
              </a:rPr>
              <a:t>aesthetics</a:t>
            </a:r>
          </a:p>
          <a:p>
            <a:pPr marL="171450" indent="-171450">
              <a:buFontTx/>
              <a:buChar char="-"/>
            </a:pPr>
            <a:r>
              <a:rPr lang="en-GB" sz="1200" b="1" dirty="0">
                <a:solidFill>
                  <a:srgbClr val="F27300"/>
                </a:solidFill>
                <a:latin typeface="+mn-lt"/>
              </a:rPr>
              <a:t>consumer perceptions</a:t>
            </a:r>
          </a:p>
          <a:p>
            <a:endParaRPr lang="en-GB" sz="1400" b="1" dirty="0">
              <a:solidFill>
                <a:srgbClr val="F27300"/>
              </a:solidFill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59CCE9-2C9D-478E-9D3A-E3E16CDDB31B}"/>
              </a:ext>
            </a:extLst>
          </p:cNvPr>
          <p:cNvCxnSpPr/>
          <p:nvPr/>
        </p:nvCxnSpPr>
        <p:spPr bwMode="auto">
          <a:xfrm>
            <a:off x="1079612" y="5138543"/>
            <a:ext cx="3744416" cy="0"/>
          </a:xfrm>
          <a:prstGeom prst="straightConnector1">
            <a:avLst/>
          </a:prstGeom>
          <a:ln w="31750"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2BFE8C-D849-467F-9402-C482085E0CDC}"/>
              </a:ext>
            </a:extLst>
          </p:cNvPr>
          <p:cNvSpPr txBox="1"/>
          <p:nvPr/>
        </p:nvSpPr>
        <p:spPr>
          <a:xfrm>
            <a:off x="971600" y="5147319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rgbClr val="006398"/>
                </a:solidFill>
                <a:latin typeface="+mn-lt"/>
              </a:defRPr>
            </a:lvl1pPr>
          </a:lstStyle>
          <a:p>
            <a:r>
              <a:rPr lang="en-GB" b="1" dirty="0"/>
              <a:t>increasing cost-effectiveness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060569-A030-47EE-8DD2-9A3F4FF8279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0738" y="5420905"/>
            <a:ext cx="3888432" cy="5671"/>
          </a:xfrm>
          <a:prstGeom prst="straightConnector1">
            <a:avLst/>
          </a:prstGeom>
          <a:ln w="31750">
            <a:solidFill>
              <a:srgbClr val="F27300"/>
            </a:solidFill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48C547-0406-4516-8804-B2E8773D1D3C}"/>
              </a:ext>
            </a:extLst>
          </p:cNvPr>
          <p:cNvSpPr txBox="1"/>
          <p:nvPr/>
        </p:nvSpPr>
        <p:spPr>
          <a:xfrm>
            <a:off x="5076056" y="5446169"/>
            <a:ext cx="39604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rgbClr val="F27300"/>
                </a:solidFill>
                <a:latin typeface="+mn-lt"/>
              </a:defRPr>
            </a:lvl1pPr>
          </a:lstStyle>
          <a:p>
            <a:r>
              <a:rPr lang="en-GB" b="1" dirty="0"/>
              <a:t>increasing consumer preference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47925-7469-45E0-AADD-0AD005AB8182}"/>
              </a:ext>
            </a:extLst>
          </p:cNvPr>
          <p:cNvSpPr txBox="1"/>
          <p:nvPr/>
        </p:nvSpPr>
        <p:spPr>
          <a:xfrm>
            <a:off x="3635896" y="3986087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+mn-lt"/>
              </a:rPr>
              <a:t>X% of consumers </a:t>
            </a:r>
          </a:p>
          <a:p>
            <a:pPr algn="ctr"/>
            <a:r>
              <a:rPr lang="en-GB" sz="1200" b="1" dirty="0">
                <a:latin typeface="+mn-lt"/>
              </a:rPr>
              <a:t>in this area invest in a given year</a:t>
            </a:r>
          </a:p>
        </p:txBody>
      </p:sp>
    </p:spTree>
    <p:extLst>
      <p:ext uri="{BB962C8B-B14F-4D97-AF65-F5344CB8AC3E}">
        <p14:creationId xmlns:p14="http://schemas.microsoft.com/office/powerpoint/2010/main" val="333326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assumptions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13" y="5421142"/>
            <a:ext cx="4463573" cy="1204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628565-8C5C-4A3B-B550-BCA0F848B92A}"/>
              </a:ext>
            </a:extLst>
          </p:cNvPr>
          <p:cNvSpPr txBox="1"/>
          <p:nvPr/>
        </p:nvSpPr>
        <p:spPr>
          <a:xfrm>
            <a:off x="1547664" y="14127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CAPEX 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4DF54-56E3-4F6E-A974-8B777069B6FF}"/>
              </a:ext>
            </a:extLst>
          </p:cNvPr>
          <p:cNvSpPr txBox="1"/>
          <p:nvPr/>
        </p:nvSpPr>
        <p:spPr>
          <a:xfrm>
            <a:off x="5956919" y="138197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Electricity prices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EA926-96BE-4E2B-B3DB-6AA212FE2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74" y="1782108"/>
            <a:ext cx="8516850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ACED3-C049-4BDC-A203-A874A2D28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6792"/>
            <a:ext cx="6767147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1BE6-DF5D-49EB-8732-FCA1104D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September 2018:</a:t>
            </a:r>
            <a:br>
              <a:rPr lang="en-GB" dirty="0"/>
            </a:br>
            <a:r>
              <a:rPr lang="en-GB" dirty="0"/>
              <a:t>EU relaxes anti-dumping legislation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D9420-45E8-470C-AAF1-3D8EB5EB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5" y="1366029"/>
            <a:ext cx="5400675" cy="1323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4DA58-553F-47CF-B71A-5DAD5F206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71"/>
          <a:stretch/>
        </p:blipFill>
        <p:spPr>
          <a:xfrm>
            <a:off x="1618928" y="2906681"/>
            <a:ext cx="7581900" cy="109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4C12A3-728E-4D01-BBFB-B23BE98B3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47" y="4162003"/>
            <a:ext cx="6067425" cy="60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A125F2-0139-4C4B-A8F0-6556520B4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50" y="5865584"/>
            <a:ext cx="491490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EE305-CAB8-4199-8DEA-A67A9E228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284" y="2054360"/>
            <a:ext cx="561022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788F49-916C-4AA1-AB7D-4091CB0D8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147" y="4847106"/>
            <a:ext cx="8915400" cy="933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072BFB-FD90-4029-8A89-C36E1D9F97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1887"/>
          <a:stretch/>
        </p:blipFill>
        <p:spPr>
          <a:xfrm>
            <a:off x="323528" y="3590378"/>
            <a:ext cx="508635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51B97-2C32-4790-BB49-C86D6D39A7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7398" y="1431923"/>
            <a:ext cx="5238750" cy="179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44A541-07D5-4CB3-971F-98B566789A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4140" y="4858999"/>
            <a:ext cx="60102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 Solar PV projections with relaxation of anti-dumping legislation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7594E-123B-4C1F-A077-F6BDA67F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412777"/>
            <a:ext cx="6480720" cy="458992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F946D7-F7CB-4CCE-B581-62826451D548}"/>
              </a:ext>
            </a:extLst>
          </p:cNvPr>
          <p:cNvCxnSpPr/>
          <p:nvPr/>
        </p:nvCxnSpPr>
        <p:spPr bwMode="auto">
          <a:xfrm flipV="1">
            <a:off x="6660232" y="2636912"/>
            <a:ext cx="0" cy="432048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E1D620-7F15-4E26-AA24-DC813C9C4A2B}"/>
              </a:ext>
            </a:extLst>
          </p:cNvPr>
          <p:cNvSpPr txBox="1"/>
          <p:nvPr/>
        </p:nvSpPr>
        <p:spPr>
          <a:xfrm>
            <a:off x="6012163" y="2850232"/>
            <a:ext cx="720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+mn-lt"/>
              </a:rPr>
              <a:t>+1 GW</a:t>
            </a:r>
          </a:p>
        </p:txBody>
      </p:sp>
    </p:spTree>
    <p:extLst>
      <p:ext uri="{BB962C8B-B14F-4D97-AF65-F5344CB8AC3E}">
        <p14:creationId xmlns:p14="http://schemas.microsoft.com/office/powerpoint/2010/main" val="369013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1BE6-DF5D-49EB-8732-FCA1104D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23" y="629143"/>
            <a:ext cx="7924800" cy="517414"/>
          </a:xfrm>
        </p:spPr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April 2019:</a:t>
            </a:r>
            <a:br>
              <a:rPr lang="en-GB" dirty="0"/>
            </a:br>
            <a:r>
              <a:rPr lang="en-GB" dirty="0"/>
              <a:t>Government plans to end </a:t>
            </a:r>
            <a:r>
              <a:rPr lang="en-GB" dirty="0" err="1"/>
              <a:t>FiTs</a:t>
            </a:r>
            <a:r>
              <a:rPr lang="en-GB" dirty="0"/>
              <a:t> for Solar 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B32B0-1155-4B59-BEB2-1A62E313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1" y="5436363"/>
            <a:ext cx="5200650" cy="1152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37202-BB8B-4D8D-A33E-88BA73E41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1" y="3774655"/>
            <a:ext cx="5600700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1760A-C4DB-4334-A85F-0FFF8C70A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296" y="4547590"/>
            <a:ext cx="6038850" cy="904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73643C-0140-43F7-BEA0-5C5204C47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765" y="2965030"/>
            <a:ext cx="6934200" cy="80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C31B2-EDB4-4488-97CD-D6AB27338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40" y="1348003"/>
            <a:ext cx="5191125" cy="78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B7039F-6953-4668-AA65-F932237F5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2129053"/>
            <a:ext cx="54292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 Solar PV projections with phase-out of </a:t>
            </a:r>
            <a:r>
              <a:rPr lang="en-GB" dirty="0" err="1"/>
              <a:t>FiTs</a:t>
            </a:r>
            <a:r>
              <a:rPr lang="en-GB" dirty="0"/>
              <a:t> in April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8858E-34A1-4483-A746-8DE36C4E7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38483"/>
            <a:ext cx="6572339" cy="465481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FD3F76-63B3-47F2-B671-CB19C5F32FD6}"/>
              </a:ext>
            </a:extLst>
          </p:cNvPr>
          <p:cNvCxnSpPr>
            <a:cxnSpLocks/>
          </p:cNvCxnSpPr>
          <p:nvPr/>
        </p:nvCxnSpPr>
        <p:spPr bwMode="auto">
          <a:xfrm flipH="1">
            <a:off x="6798067" y="2636912"/>
            <a:ext cx="6181" cy="912404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1B80C1-A046-4890-BBE7-B344AD43E475}"/>
              </a:ext>
            </a:extLst>
          </p:cNvPr>
          <p:cNvSpPr txBox="1"/>
          <p:nvPr/>
        </p:nvSpPr>
        <p:spPr>
          <a:xfrm>
            <a:off x="6107149" y="2954614"/>
            <a:ext cx="720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+mn-lt"/>
              </a:rPr>
              <a:t>- 2 GW</a:t>
            </a:r>
          </a:p>
        </p:txBody>
      </p:sp>
    </p:spTree>
    <p:extLst>
      <p:ext uri="{BB962C8B-B14F-4D97-AF65-F5344CB8AC3E}">
        <p14:creationId xmlns:p14="http://schemas.microsoft.com/office/powerpoint/2010/main" val="3340342474"/>
      </p:ext>
    </p:extLst>
  </p:cSld>
  <p:clrMapOvr>
    <a:masterClrMapping/>
  </p:clrMapOvr>
</p:sld>
</file>

<file path=ppt/theme/theme1.xml><?xml version="1.0" encoding="utf-8"?>
<a:theme xmlns:a="http://schemas.openxmlformats.org/drawingml/2006/main" name="_CE Master">
  <a:themeElements>
    <a:clrScheme name="CE brand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FE3"/>
      </a:accent1>
      <a:accent2>
        <a:srgbClr val="909090"/>
      </a:accent2>
      <a:accent3>
        <a:srgbClr val="0B1F2C"/>
      </a:accent3>
      <a:accent4>
        <a:srgbClr val="006398"/>
      </a:accent4>
      <a:accent5>
        <a:srgbClr val="007AB2"/>
      </a:accent5>
      <a:accent6>
        <a:srgbClr val="646464"/>
      </a:accent6>
      <a:hlink>
        <a:srgbClr val="009FE3"/>
      </a:hlink>
      <a:folHlink>
        <a:srgbClr val="909090"/>
      </a:folHlink>
    </a:clrScheme>
    <a:fontScheme name="CE template frac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398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41275" cap="flat" cmpd="sng" algn="ctr">
          <a:solidFill>
            <a:srgbClr val="006398"/>
          </a:solidFill>
          <a:prstDash val="solid"/>
          <a:round/>
          <a:headEnd type="none" w="med" len="med"/>
          <a:tailEnd type="triangle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CE template frac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template fract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template fract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template fract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template fract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template fract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template fract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_CE Master.potx" id="{5DBC70B4-6437-4B1F-BBEE-0AD421DB6372}" vid="{A9F49AF1-9C34-4D70-A470-205EC828937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CAD48F97F01429F2BFF3F2FB09835" ma:contentTypeVersion="0" ma:contentTypeDescription="Create a new document." ma:contentTypeScope="" ma:versionID="c41aac5b519bb9119e654253776ba0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0284630221e3e315443cc774b2f03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106D0-C6F6-4BEC-9650-F05F3019B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00653B-E3DF-4A73-9ADB-0C2C1CBB3C4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B244F2-96A2-48BF-990E-77A1C6D22C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_CE Master</Template>
  <TotalTime>6643</TotalTime>
  <Words>252</Words>
  <Application>Microsoft Office PowerPoint</Application>
  <PresentationFormat>On-screen Show (4:3)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(Headings)</vt:lpstr>
      <vt:lpstr>Calibri</vt:lpstr>
      <vt:lpstr>Times New Roman</vt:lpstr>
      <vt:lpstr>_CE Master</vt:lpstr>
      <vt:lpstr>Modelling take-up of residential Solar PV</vt:lpstr>
      <vt:lpstr>A history of residential Solar PV policy</vt:lpstr>
      <vt:lpstr>Modelling future take-up</vt:lpstr>
      <vt:lpstr>Key assumptions</vt:lpstr>
      <vt:lpstr>Baseline projections</vt:lpstr>
      <vt:lpstr>3rd September 2018: EU relaxes anti-dumping legislation</vt:lpstr>
      <vt:lpstr>Residential Solar PV projections with relaxation of anti-dumping legislation</vt:lpstr>
      <vt:lpstr>1st April 2019: Government plans to end FiTs for Solar  </vt:lpstr>
      <vt:lpstr>Residential Solar PV projections with phase-out of FiTs in April 2019</vt:lpstr>
      <vt:lpstr>Residential Solar PV projections with 70% self-consumption ratio by 2030</vt:lpstr>
      <vt:lpstr>Consumers at the heart of the energy system?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>CE</dc:subject>
  <dc:creator>Sophie Billington</dc:creator>
  <cp:lastModifiedBy>Sophie Heald</cp:lastModifiedBy>
  <cp:revision>86</cp:revision>
  <cp:lastPrinted>2017-01-06T14:11:58Z</cp:lastPrinted>
  <dcterms:created xsi:type="dcterms:W3CDTF">2017-05-19T12:28:06Z</dcterms:created>
  <dcterms:modified xsi:type="dcterms:W3CDTF">2018-09-17T21:47:12Z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0x01010011BCAD48F97F01429F2BFF3F2FB09835</vt:lpwstr>
  </property>
</Properties>
</file>