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281" r:id="rId3"/>
    <p:sldId id="285" r:id="rId4"/>
    <p:sldId id="276" r:id="rId5"/>
    <p:sldId id="277" r:id="rId6"/>
    <p:sldId id="278" r:id="rId7"/>
    <p:sldId id="268" r:id="rId8"/>
    <p:sldId id="282" r:id="rId9"/>
    <p:sldId id="261" r:id="rId10"/>
    <p:sldId id="262" r:id="rId11"/>
    <p:sldId id="263" r:id="rId12"/>
    <p:sldId id="283" r:id="rId13"/>
    <p:sldId id="256" r:id="rId14"/>
    <p:sldId id="260" r:id="rId15"/>
    <p:sldId id="264" r:id="rId16"/>
    <p:sldId id="273" r:id="rId17"/>
    <p:sldId id="284" r:id="rId18"/>
    <p:sldId id="279" r:id="rId19"/>
    <p:sldId id="272" r:id="rId20"/>
    <p:sldId id="271" r:id="rId21"/>
    <p:sldId id="286" r:id="rId22"/>
    <p:sldId id="274" r:id="rId23"/>
    <p:sldId id="280" r:id="rId2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77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6F454-2229-434B-9D69-B260886E13D3}" type="datetimeFigureOut">
              <a:rPr lang="en-GB" smtClean="0"/>
              <a:t>17/09/2018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B0457-27A9-4F50-9D36-9F9CB0E5DE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355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B0457-27A9-4F50-9D36-9F9CB0E5DEFD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003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195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70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206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51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59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55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913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8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17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D1C01-468C-4A1F-BE5F-C919B7BB3F7D}" type="datetimeFigureOut">
              <a:rPr lang="de-DE" smtClean="0"/>
              <a:t>17.09.2018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60773-1BD9-4896-8DB0-A31ED5DBFBE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72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239D1C01-468C-4A1F-BE5F-C919B7BB3F7D}" type="datetimeFigureOut">
              <a:rPr lang="de-DE" smtClean="0"/>
              <a:pPr/>
              <a:t>17.09.2018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4AE60773-1BD9-4896-8DB0-A31ED5DBFBE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229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4771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sz="4900" b="1" dirty="0" err="1"/>
              <a:t>Noone</a:t>
            </a:r>
            <a:r>
              <a:rPr lang="en-GB" sz="4900" b="1" dirty="0"/>
              <a:t> </a:t>
            </a:r>
            <a:r>
              <a:rPr lang="en-GB" sz="4900" b="1" dirty="0" smtClean="0"/>
              <a:t>Left Behind -  </a:t>
            </a:r>
            <a:br>
              <a:rPr lang="en-GB" sz="4900" b="1" dirty="0" smtClean="0"/>
            </a:br>
            <a:r>
              <a:rPr lang="en-GB" b="1" dirty="0" smtClean="0"/>
              <a:t>Consumer </a:t>
            </a:r>
            <a:r>
              <a:rPr lang="en-GB" b="1" dirty="0"/>
              <a:t>empowerment, protection and universal service in the low carbon transition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515966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Chris Harris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876256" y="456997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BIEE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4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9672" y="1113588"/>
            <a:ext cx="5616624" cy="33483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19672" y="3921900"/>
            <a:ext cx="5616624" cy="540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63888" y="4593461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Number of people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463219" y="446457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588224" y="459608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everyone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253940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Amount of wealth</a:t>
            </a:r>
            <a:endParaRPr lang="en-GB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347864" y="1114425"/>
            <a:ext cx="0" cy="33475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51620" y="418758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£0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11561" y="1114425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£total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829877" y="1599642"/>
            <a:ext cx="127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Paternalist</a:t>
            </a:r>
          </a:p>
          <a:p>
            <a:endParaRPr lang="en-GB" dirty="0"/>
          </a:p>
          <a:p>
            <a:r>
              <a:rPr lang="en-GB" dirty="0" smtClean="0"/>
              <a:t>Lexical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411840" y="1591099"/>
            <a:ext cx="31043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Efficient under money metric</a:t>
            </a:r>
          </a:p>
          <a:p>
            <a:endParaRPr lang="en-GB" dirty="0"/>
          </a:p>
          <a:p>
            <a:r>
              <a:rPr lang="en-GB" dirty="0" smtClean="0"/>
              <a:t>Welfarist policy</a:t>
            </a:r>
            <a:endParaRPr lang="en-GB" dirty="0"/>
          </a:p>
        </p:txBody>
      </p:sp>
      <p:sp>
        <p:nvSpPr>
          <p:cNvPr id="19" name="Left-Right Arrow 18"/>
          <p:cNvSpPr/>
          <p:nvPr/>
        </p:nvSpPr>
        <p:spPr>
          <a:xfrm>
            <a:off x="3032578" y="1761661"/>
            <a:ext cx="675327" cy="3547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716778" y="65105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Threshold/s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347864" y="789552"/>
            <a:ext cx="0" cy="297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1623060" y="1105853"/>
            <a:ext cx="5589270" cy="3343275"/>
          </a:xfrm>
          <a:custGeom>
            <a:avLst/>
            <a:gdLst>
              <a:gd name="connsiteX0" fmla="*/ 0 w 5589270"/>
              <a:gd name="connsiteY0" fmla="*/ 4457700 h 4457700"/>
              <a:gd name="connsiteX1" fmla="*/ 3954780 w 5589270"/>
              <a:gd name="connsiteY1" fmla="*/ 3577590 h 4457700"/>
              <a:gd name="connsiteX2" fmla="*/ 5589270 w 5589270"/>
              <a:gd name="connsiteY2" fmla="*/ 0 h 445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9270" h="4457700">
                <a:moveTo>
                  <a:pt x="0" y="4457700"/>
                </a:moveTo>
                <a:cubicBezTo>
                  <a:pt x="1511617" y="4389120"/>
                  <a:pt x="3023235" y="4320540"/>
                  <a:pt x="3954780" y="3577590"/>
                </a:cubicBezTo>
                <a:cubicBezTo>
                  <a:pt x="4886325" y="2834640"/>
                  <a:pt x="5237797" y="1417320"/>
                  <a:pt x="558927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1611630" y="4183380"/>
            <a:ext cx="2948940" cy="265748"/>
          </a:xfrm>
          <a:custGeom>
            <a:avLst/>
            <a:gdLst>
              <a:gd name="connsiteX0" fmla="*/ 0 w 2948940"/>
              <a:gd name="connsiteY0" fmla="*/ 354330 h 354330"/>
              <a:gd name="connsiteX1" fmla="*/ 1394460 w 2948940"/>
              <a:gd name="connsiteY1" fmla="*/ 285750 h 354330"/>
              <a:gd name="connsiteX2" fmla="*/ 2217420 w 2948940"/>
              <a:gd name="connsiteY2" fmla="*/ 171450 h 354330"/>
              <a:gd name="connsiteX3" fmla="*/ 2948940 w 2948940"/>
              <a:gd name="connsiteY3" fmla="*/ 0 h 354330"/>
              <a:gd name="connsiteX4" fmla="*/ 0 w 2948940"/>
              <a:gd name="connsiteY4" fmla="*/ 354330 h 354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8940" h="354330">
                <a:moveTo>
                  <a:pt x="0" y="354330"/>
                </a:moveTo>
                <a:lnTo>
                  <a:pt x="1394460" y="285750"/>
                </a:lnTo>
                <a:lnTo>
                  <a:pt x="2217420" y="171450"/>
                </a:lnTo>
                <a:lnTo>
                  <a:pt x="2948940" y="0"/>
                </a:lnTo>
                <a:lnTo>
                  <a:pt x="0" y="3543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563888" y="3651870"/>
            <a:ext cx="288033" cy="5563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63888" y="3489852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Gap to median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563887" y="2788193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Choice enabled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907705" y="2800604"/>
            <a:ext cx="1470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Choice challenged</a:t>
            </a:r>
            <a:endParaRPr lang="en-GB" dirty="0"/>
          </a:p>
        </p:txBody>
      </p:sp>
      <p:sp>
        <p:nvSpPr>
          <p:cNvPr id="22" name="Left-Right Arrow 21"/>
          <p:cNvSpPr/>
          <p:nvPr/>
        </p:nvSpPr>
        <p:spPr>
          <a:xfrm>
            <a:off x="3032577" y="2846755"/>
            <a:ext cx="675327" cy="3547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587505" y="59205"/>
            <a:ext cx="7992613" cy="730348"/>
          </a:xfrm>
        </p:spPr>
        <p:txBody>
          <a:bodyPr>
            <a:normAutofit/>
          </a:bodyPr>
          <a:lstStyle/>
          <a:p>
            <a:r>
              <a:rPr lang="en-GB" dirty="0" smtClean="0"/>
              <a:t>The Threshold Approach to Consumers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87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-Right Arrow 1"/>
          <p:cNvSpPr/>
          <p:nvPr/>
        </p:nvSpPr>
        <p:spPr>
          <a:xfrm>
            <a:off x="2483768" y="1839185"/>
            <a:ext cx="1793414" cy="49302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1619672" y="1005576"/>
            <a:ext cx="0" cy="3078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19672" y="4083918"/>
            <a:ext cx="58326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5536" y="2085696"/>
            <a:ext cx="116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Efficiency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038132" y="4265250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Equality</a:t>
            </a:r>
            <a:endParaRPr lang="en-GB" dirty="0"/>
          </a:p>
        </p:txBody>
      </p:sp>
      <p:sp>
        <p:nvSpPr>
          <p:cNvPr id="12" name="Freeform 11"/>
          <p:cNvSpPr/>
          <p:nvPr/>
        </p:nvSpPr>
        <p:spPr>
          <a:xfrm>
            <a:off x="2000251" y="1217295"/>
            <a:ext cx="5177790" cy="2640330"/>
          </a:xfrm>
          <a:custGeom>
            <a:avLst/>
            <a:gdLst>
              <a:gd name="connsiteX0" fmla="*/ 65241 w 5105871"/>
              <a:gd name="connsiteY0" fmla="*/ 0 h 3497580"/>
              <a:gd name="connsiteX1" fmla="*/ 705321 w 5105871"/>
              <a:gd name="connsiteY1" fmla="*/ 2583180 h 3497580"/>
              <a:gd name="connsiteX2" fmla="*/ 5105871 w 5105871"/>
              <a:gd name="connsiteY2" fmla="*/ 3497580 h 3497580"/>
              <a:gd name="connsiteX0" fmla="*/ 18027 w 5058657"/>
              <a:gd name="connsiteY0" fmla="*/ 0 h 3497580"/>
              <a:gd name="connsiteX1" fmla="*/ 1069587 w 5058657"/>
              <a:gd name="connsiteY1" fmla="*/ 2720340 h 3497580"/>
              <a:gd name="connsiteX2" fmla="*/ 5058657 w 5058657"/>
              <a:gd name="connsiteY2" fmla="*/ 3497580 h 3497580"/>
              <a:gd name="connsiteX0" fmla="*/ 14345 w 5192135"/>
              <a:gd name="connsiteY0" fmla="*/ 0 h 3520440"/>
              <a:gd name="connsiteX1" fmla="*/ 1203065 w 5192135"/>
              <a:gd name="connsiteY1" fmla="*/ 2743200 h 3520440"/>
              <a:gd name="connsiteX2" fmla="*/ 5192135 w 5192135"/>
              <a:gd name="connsiteY2" fmla="*/ 3520440 h 3520440"/>
              <a:gd name="connsiteX0" fmla="*/ 0 w 5177790"/>
              <a:gd name="connsiteY0" fmla="*/ 0 h 3520440"/>
              <a:gd name="connsiteX1" fmla="*/ 1188720 w 5177790"/>
              <a:gd name="connsiteY1" fmla="*/ 2743200 h 3520440"/>
              <a:gd name="connsiteX2" fmla="*/ 5177790 w 5177790"/>
              <a:gd name="connsiteY2" fmla="*/ 3520440 h 352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77790" h="3520440">
                <a:moveTo>
                  <a:pt x="0" y="0"/>
                </a:moveTo>
                <a:cubicBezTo>
                  <a:pt x="197167" y="1605915"/>
                  <a:pt x="325755" y="2156460"/>
                  <a:pt x="1188720" y="2743200"/>
                </a:cubicBezTo>
                <a:cubicBezTo>
                  <a:pt x="2051685" y="3329940"/>
                  <a:pt x="3397567" y="3354705"/>
                  <a:pt x="5177790" y="352044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2922602" y="735546"/>
            <a:ext cx="5177790" cy="2640330"/>
          </a:xfrm>
          <a:custGeom>
            <a:avLst/>
            <a:gdLst>
              <a:gd name="connsiteX0" fmla="*/ 65241 w 5105871"/>
              <a:gd name="connsiteY0" fmla="*/ 0 h 3497580"/>
              <a:gd name="connsiteX1" fmla="*/ 705321 w 5105871"/>
              <a:gd name="connsiteY1" fmla="*/ 2583180 h 3497580"/>
              <a:gd name="connsiteX2" fmla="*/ 5105871 w 5105871"/>
              <a:gd name="connsiteY2" fmla="*/ 3497580 h 3497580"/>
              <a:gd name="connsiteX0" fmla="*/ 18027 w 5058657"/>
              <a:gd name="connsiteY0" fmla="*/ 0 h 3497580"/>
              <a:gd name="connsiteX1" fmla="*/ 1069587 w 5058657"/>
              <a:gd name="connsiteY1" fmla="*/ 2720340 h 3497580"/>
              <a:gd name="connsiteX2" fmla="*/ 5058657 w 5058657"/>
              <a:gd name="connsiteY2" fmla="*/ 3497580 h 3497580"/>
              <a:gd name="connsiteX0" fmla="*/ 14345 w 5192135"/>
              <a:gd name="connsiteY0" fmla="*/ 0 h 3520440"/>
              <a:gd name="connsiteX1" fmla="*/ 1203065 w 5192135"/>
              <a:gd name="connsiteY1" fmla="*/ 2743200 h 3520440"/>
              <a:gd name="connsiteX2" fmla="*/ 5192135 w 5192135"/>
              <a:gd name="connsiteY2" fmla="*/ 3520440 h 3520440"/>
              <a:gd name="connsiteX0" fmla="*/ 0 w 5177790"/>
              <a:gd name="connsiteY0" fmla="*/ 0 h 3520440"/>
              <a:gd name="connsiteX1" fmla="*/ 1188720 w 5177790"/>
              <a:gd name="connsiteY1" fmla="*/ 2743200 h 3520440"/>
              <a:gd name="connsiteX2" fmla="*/ 5177790 w 5177790"/>
              <a:gd name="connsiteY2" fmla="*/ 3520440 h 352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77790" h="3520440">
                <a:moveTo>
                  <a:pt x="0" y="0"/>
                </a:moveTo>
                <a:cubicBezTo>
                  <a:pt x="197167" y="1605915"/>
                  <a:pt x="325755" y="2156460"/>
                  <a:pt x="1188720" y="2743200"/>
                </a:cubicBezTo>
                <a:cubicBezTo>
                  <a:pt x="2051685" y="3329940"/>
                  <a:pt x="3397567" y="3354705"/>
                  <a:pt x="5177790" y="352044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456797" y="3324887"/>
            <a:ext cx="699541" cy="4860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702734" y="413095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less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805641" y="4130955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more</a:t>
            </a:r>
            <a:endParaRPr lang="en-GB" dirty="0"/>
          </a:p>
        </p:txBody>
      </p:sp>
      <p:sp>
        <p:nvSpPr>
          <p:cNvPr id="20" name="Down Arrow 19"/>
          <p:cNvSpPr/>
          <p:nvPr/>
        </p:nvSpPr>
        <p:spPr>
          <a:xfrm rot="10262940">
            <a:off x="3128979" y="1572098"/>
            <a:ext cx="655633" cy="1725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Down Arrow 20"/>
          <p:cNvSpPr/>
          <p:nvPr/>
        </p:nvSpPr>
        <p:spPr>
          <a:xfrm rot="12918866" flipH="1">
            <a:off x="3874260" y="3014161"/>
            <a:ext cx="655633" cy="310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948264" y="3030801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Iso-welfare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068994" y="2658923"/>
            <a:ext cx="27366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Win-win but may be slow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771651" y="735546"/>
            <a:ext cx="7109639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Drive market forward</a:t>
            </a:r>
          </a:p>
          <a:p>
            <a:r>
              <a:rPr lang="en-GB" dirty="0" smtClean="0"/>
              <a:t>Rely on welfare system to resolve residual distributional issues</a:t>
            </a:r>
          </a:p>
          <a:p>
            <a:r>
              <a:rPr lang="en-GB" dirty="0" smtClean="0"/>
              <a:t>Or prevent to avoid locally regressive outcome and bad choice risk?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063263" y="173117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Externalities</a:t>
            </a:r>
            <a:endParaRPr lang="en-GB" dirty="0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587505" y="59205"/>
            <a:ext cx="7992613" cy="730348"/>
          </a:xfrm>
        </p:spPr>
        <p:txBody>
          <a:bodyPr>
            <a:normAutofit/>
          </a:bodyPr>
          <a:lstStyle/>
          <a:p>
            <a:r>
              <a:rPr lang="en-GB" dirty="0" smtClean="0"/>
              <a:t>Inequality </a:t>
            </a:r>
            <a:r>
              <a:rPr lang="en-GB" dirty="0"/>
              <a:t>E</a:t>
            </a:r>
            <a:r>
              <a:rPr lang="en-GB" dirty="0" smtClean="0"/>
              <a:t>ffects of Efficiency Actions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74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Market development and arrangements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Social justice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Consumer choice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Universal Service and backstop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provisions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Conclusions 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2247714"/>
            <a:ext cx="8712968" cy="54006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9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59" y="1599642"/>
            <a:ext cx="2016224" cy="221424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>
            <a:off x="971599" y="1815666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971599" y="3327834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971599" y="2571750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4860031" y="1815666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4860031" y="3327834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4860031" y="2571750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576" y="111489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Opportunity set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411760" y="1161128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Decision process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673033" y="116628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Outcomes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207576" y="186618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231531" y="261680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Best for all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173245" y="3378356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Best choice but unfair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627784" y="2755303"/>
            <a:ext cx="1584176" cy="54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627784" y="2004687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2627784" y="2004687"/>
            <a:ext cx="1584176" cy="151216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609518" y="2006932"/>
            <a:ext cx="1584176" cy="54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627784" y="1977684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627784" y="1977684"/>
            <a:ext cx="1584176" cy="151216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27784" y="3489852"/>
            <a:ext cx="1584176" cy="546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634680" y="2760771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609518" y="2760771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GB" dirty="0" smtClean="0"/>
              <a:t>Basic Decision Architecture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5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02078" y="1212000"/>
            <a:ext cx="4685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a) Restrict choice               b) direct choice  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45195" y="3426246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c) Ex post resolution</a:t>
            </a:r>
            <a:endParaRPr lang="en-GB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009" y="3210222"/>
            <a:ext cx="3233279" cy="146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1" y="1644049"/>
            <a:ext cx="2339597" cy="127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468" y="1666851"/>
            <a:ext cx="2183068" cy="9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971656" y="2915783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GB" dirty="0" smtClean="0"/>
              <a:t>) Ex post resolution</a:t>
            </a:r>
            <a:endParaRPr lang="en-GB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GB" dirty="0" smtClean="0"/>
              <a:t>Choices for Decision Architecture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7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738930"/>
            <a:ext cx="1428596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Consumers </a:t>
            </a:r>
          </a:p>
          <a:p>
            <a:r>
              <a:rPr lang="en-GB" dirty="0"/>
              <a:t>a</a:t>
            </a:r>
            <a:r>
              <a:rPr lang="en-GB" dirty="0" smtClean="0"/>
              <a:t>nd</a:t>
            </a:r>
          </a:p>
          <a:p>
            <a:r>
              <a:rPr lang="en-GB" dirty="0" smtClean="0"/>
              <a:t>Choices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452985" y="2843086"/>
            <a:ext cx="144016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Individual outcomes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8224" y="2739211"/>
            <a:ext cx="1728192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Collective lexical/cohort outcomes</a:t>
            </a:r>
          </a:p>
        </p:txBody>
      </p:sp>
      <p:cxnSp>
        <p:nvCxnSpPr>
          <p:cNvPr id="10" name="Curved Connector 9"/>
          <p:cNvCxnSpPr>
            <a:stCxn id="6" idx="0"/>
            <a:endCxn id="4" idx="0"/>
          </p:cNvCxnSpPr>
          <p:nvPr/>
        </p:nvCxnSpPr>
        <p:spPr>
          <a:xfrm rot="16200000" flipV="1">
            <a:off x="4172925" y="-540184"/>
            <a:ext cx="281" cy="6558510"/>
          </a:xfrm>
          <a:prstGeom prst="curvedConnector3">
            <a:avLst>
              <a:gd name="adj1" fmla="val 422067616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>
            <a:stCxn id="5" idx="0"/>
            <a:endCxn id="4" idx="0"/>
          </p:cNvCxnSpPr>
          <p:nvPr/>
        </p:nvCxnSpPr>
        <p:spPr>
          <a:xfrm rot="16200000" flipV="1">
            <a:off x="2481360" y="1151380"/>
            <a:ext cx="104156" cy="3279255"/>
          </a:xfrm>
          <a:prstGeom prst="curvedConnector3">
            <a:avLst>
              <a:gd name="adj1" fmla="val 319478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5" idx="2"/>
            <a:endCxn id="4" idx="2"/>
          </p:cNvCxnSpPr>
          <p:nvPr/>
        </p:nvCxnSpPr>
        <p:spPr>
          <a:xfrm rot="5400000">
            <a:off x="2447017" y="1936211"/>
            <a:ext cx="172843" cy="3279255"/>
          </a:xfrm>
          <a:prstGeom prst="curvedConnector3">
            <a:avLst>
              <a:gd name="adj1" fmla="val 232259"/>
            </a:avLst>
          </a:prstGeom>
          <a:ln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urved Connector 18"/>
          <p:cNvCxnSpPr>
            <a:stCxn id="6" idx="2"/>
            <a:endCxn id="4" idx="2"/>
          </p:cNvCxnSpPr>
          <p:nvPr/>
        </p:nvCxnSpPr>
        <p:spPr>
          <a:xfrm rot="5400000" flipH="1">
            <a:off x="4172924" y="383146"/>
            <a:ext cx="281" cy="6558510"/>
          </a:xfrm>
          <a:prstGeom prst="curvedConnector3">
            <a:avLst>
              <a:gd name="adj1" fmla="val -318567260"/>
            </a:avLst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3"/>
            <a:endCxn id="5" idx="1"/>
          </p:cNvCxnSpPr>
          <p:nvPr/>
        </p:nvCxnSpPr>
        <p:spPr>
          <a:xfrm flipV="1">
            <a:off x="1608108" y="3166252"/>
            <a:ext cx="1844877" cy="34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3"/>
            <a:endCxn id="6" idx="1"/>
          </p:cNvCxnSpPr>
          <p:nvPr/>
        </p:nvCxnSpPr>
        <p:spPr>
          <a:xfrm>
            <a:off x="4893145" y="3166252"/>
            <a:ext cx="1695079" cy="34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068636" y="4517272"/>
            <a:ext cx="4519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of Pipe Financial Resolution in Tax and Welfare and within Energy System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2123729" y="898870"/>
            <a:ext cx="4288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End of Pipe Regulatory/Policy/Structural</a:t>
            </a:r>
          </a:p>
          <a:p>
            <a:r>
              <a:rPr lang="en-GB" dirty="0"/>
              <a:t>Choice Architecture </a:t>
            </a:r>
            <a:r>
              <a:rPr lang="en-GB" dirty="0" smtClean="0"/>
              <a:t>Resolution</a:t>
            </a:r>
            <a:endParaRPr lang="en-GB" dirty="0"/>
          </a:p>
        </p:txBody>
      </p:sp>
      <p:sp>
        <p:nvSpPr>
          <p:cNvPr id="55" name="Rectangle 54"/>
          <p:cNvSpPr/>
          <p:nvPr/>
        </p:nvSpPr>
        <p:spPr>
          <a:xfrm>
            <a:off x="1475656" y="2146880"/>
            <a:ext cx="2473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Sweep </a:t>
            </a:r>
            <a:r>
              <a:rPr lang="en-GB" dirty="0" smtClean="0"/>
              <a:t>Up – convert bad choices to good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1719771" y="3545164"/>
            <a:ext cx="285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Sweep </a:t>
            </a:r>
            <a:r>
              <a:rPr lang="en-GB" dirty="0" smtClean="0"/>
              <a:t>Up – financial resolution of bad choices?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5342557" y="2836213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common</a:t>
            </a:r>
          </a:p>
          <a:p>
            <a:r>
              <a:rPr lang="en-GB" dirty="0" smtClean="0"/>
              <a:t>themes</a:t>
            </a:r>
            <a:endParaRPr lang="en-GB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50431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GB" dirty="0" smtClean="0"/>
              <a:t>Architecture for ex post Decision Resolution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2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3440430" y="1688783"/>
            <a:ext cx="2000250" cy="925830"/>
          </a:xfrm>
          <a:custGeom>
            <a:avLst/>
            <a:gdLst>
              <a:gd name="connsiteX0" fmla="*/ 0 w 2000250"/>
              <a:gd name="connsiteY0" fmla="*/ 971550 h 1234440"/>
              <a:gd name="connsiteX1" fmla="*/ 274320 w 2000250"/>
              <a:gd name="connsiteY1" fmla="*/ 788670 h 1234440"/>
              <a:gd name="connsiteX2" fmla="*/ 560070 w 2000250"/>
              <a:gd name="connsiteY2" fmla="*/ 708660 h 1234440"/>
              <a:gd name="connsiteX3" fmla="*/ 948690 w 2000250"/>
              <a:gd name="connsiteY3" fmla="*/ 674370 h 1234440"/>
              <a:gd name="connsiteX4" fmla="*/ 1405890 w 2000250"/>
              <a:gd name="connsiteY4" fmla="*/ 765810 h 1234440"/>
              <a:gd name="connsiteX5" fmla="*/ 1668780 w 2000250"/>
              <a:gd name="connsiteY5" fmla="*/ 914400 h 1234440"/>
              <a:gd name="connsiteX6" fmla="*/ 1828800 w 2000250"/>
              <a:gd name="connsiteY6" fmla="*/ 1062990 h 1234440"/>
              <a:gd name="connsiteX7" fmla="*/ 2000250 w 2000250"/>
              <a:gd name="connsiteY7" fmla="*/ 1234440 h 1234440"/>
              <a:gd name="connsiteX8" fmla="*/ 1965960 w 2000250"/>
              <a:gd name="connsiteY8" fmla="*/ 994410 h 1234440"/>
              <a:gd name="connsiteX9" fmla="*/ 1805940 w 2000250"/>
              <a:gd name="connsiteY9" fmla="*/ 582930 h 1234440"/>
              <a:gd name="connsiteX10" fmla="*/ 1600200 w 2000250"/>
              <a:gd name="connsiteY10" fmla="*/ 342900 h 1234440"/>
              <a:gd name="connsiteX11" fmla="*/ 1303020 w 2000250"/>
              <a:gd name="connsiteY11" fmla="*/ 102870 h 1234440"/>
              <a:gd name="connsiteX12" fmla="*/ 1028700 w 2000250"/>
              <a:gd name="connsiteY12" fmla="*/ 0 h 1234440"/>
              <a:gd name="connsiteX13" fmla="*/ 674370 w 2000250"/>
              <a:gd name="connsiteY13" fmla="*/ 125730 h 1234440"/>
              <a:gd name="connsiteX14" fmla="*/ 411480 w 2000250"/>
              <a:gd name="connsiteY14" fmla="*/ 320040 h 1234440"/>
              <a:gd name="connsiteX15" fmla="*/ 171450 w 2000250"/>
              <a:gd name="connsiteY15" fmla="*/ 560070 h 1234440"/>
              <a:gd name="connsiteX16" fmla="*/ 0 w 2000250"/>
              <a:gd name="connsiteY16" fmla="*/ 971550 h 1234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000250" h="1234440">
                <a:moveTo>
                  <a:pt x="0" y="971550"/>
                </a:moveTo>
                <a:lnTo>
                  <a:pt x="274320" y="788670"/>
                </a:lnTo>
                <a:lnTo>
                  <a:pt x="560070" y="708660"/>
                </a:lnTo>
                <a:lnTo>
                  <a:pt x="948690" y="674370"/>
                </a:lnTo>
                <a:lnTo>
                  <a:pt x="1405890" y="765810"/>
                </a:lnTo>
                <a:lnTo>
                  <a:pt x="1668780" y="914400"/>
                </a:lnTo>
                <a:lnTo>
                  <a:pt x="1828800" y="1062990"/>
                </a:lnTo>
                <a:lnTo>
                  <a:pt x="2000250" y="1234440"/>
                </a:lnTo>
                <a:lnTo>
                  <a:pt x="1965960" y="994410"/>
                </a:lnTo>
                <a:lnTo>
                  <a:pt x="1805940" y="582930"/>
                </a:lnTo>
                <a:lnTo>
                  <a:pt x="1600200" y="342900"/>
                </a:lnTo>
                <a:lnTo>
                  <a:pt x="1303020" y="102870"/>
                </a:lnTo>
                <a:lnTo>
                  <a:pt x="1028700" y="0"/>
                </a:lnTo>
                <a:lnTo>
                  <a:pt x="674370" y="125730"/>
                </a:lnTo>
                <a:lnTo>
                  <a:pt x="411480" y="320040"/>
                </a:lnTo>
                <a:lnTo>
                  <a:pt x="171450" y="560070"/>
                </a:lnTo>
                <a:lnTo>
                  <a:pt x="0" y="971550"/>
                </a:lnTo>
                <a:close/>
              </a:path>
            </a:pathLst>
          </a:cu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2971800" y="3077527"/>
            <a:ext cx="2651760" cy="1002983"/>
          </a:xfrm>
          <a:custGeom>
            <a:avLst/>
            <a:gdLst>
              <a:gd name="connsiteX0" fmla="*/ 2651760 w 2651760"/>
              <a:gd name="connsiteY0" fmla="*/ 342900 h 1337310"/>
              <a:gd name="connsiteX1" fmla="*/ 2468880 w 2651760"/>
              <a:gd name="connsiteY1" fmla="*/ 765810 h 1337310"/>
              <a:gd name="connsiteX2" fmla="*/ 2171700 w 2651760"/>
              <a:gd name="connsiteY2" fmla="*/ 1074420 h 1337310"/>
              <a:gd name="connsiteX3" fmla="*/ 1748790 w 2651760"/>
              <a:gd name="connsiteY3" fmla="*/ 1280160 h 1337310"/>
              <a:gd name="connsiteX4" fmla="*/ 1234440 w 2651760"/>
              <a:gd name="connsiteY4" fmla="*/ 1337310 h 1337310"/>
              <a:gd name="connsiteX5" fmla="*/ 697230 w 2651760"/>
              <a:gd name="connsiteY5" fmla="*/ 1188720 h 1337310"/>
              <a:gd name="connsiteX6" fmla="*/ 297180 w 2651760"/>
              <a:gd name="connsiteY6" fmla="*/ 880110 h 1337310"/>
              <a:gd name="connsiteX7" fmla="*/ 80010 w 2651760"/>
              <a:gd name="connsiteY7" fmla="*/ 468630 h 1337310"/>
              <a:gd name="connsiteX8" fmla="*/ 0 w 2651760"/>
              <a:gd name="connsiteY8" fmla="*/ 0 h 1337310"/>
              <a:gd name="connsiteX9" fmla="*/ 148590 w 2651760"/>
              <a:gd name="connsiteY9" fmla="*/ 228600 h 1337310"/>
              <a:gd name="connsiteX10" fmla="*/ 434340 w 2651760"/>
              <a:gd name="connsiteY10" fmla="*/ 445770 h 1337310"/>
              <a:gd name="connsiteX11" fmla="*/ 708660 w 2651760"/>
              <a:gd name="connsiteY11" fmla="*/ 548640 h 1337310"/>
              <a:gd name="connsiteX12" fmla="*/ 1051560 w 2651760"/>
              <a:gd name="connsiteY12" fmla="*/ 628650 h 1337310"/>
              <a:gd name="connsiteX13" fmla="*/ 1371600 w 2651760"/>
              <a:gd name="connsiteY13" fmla="*/ 582930 h 1337310"/>
              <a:gd name="connsiteX14" fmla="*/ 1611630 w 2651760"/>
              <a:gd name="connsiteY14" fmla="*/ 640080 h 1337310"/>
              <a:gd name="connsiteX15" fmla="*/ 1943100 w 2651760"/>
              <a:gd name="connsiteY15" fmla="*/ 651510 h 1337310"/>
              <a:gd name="connsiteX16" fmla="*/ 2263140 w 2651760"/>
              <a:gd name="connsiteY16" fmla="*/ 571500 h 1337310"/>
              <a:gd name="connsiteX17" fmla="*/ 2651760 w 2651760"/>
              <a:gd name="connsiteY17" fmla="*/ 342900 h 1337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51760" h="1337310">
                <a:moveTo>
                  <a:pt x="2651760" y="342900"/>
                </a:moveTo>
                <a:lnTo>
                  <a:pt x="2468880" y="765810"/>
                </a:lnTo>
                <a:lnTo>
                  <a:pt x="2171700" y="1074420"/>
                </a:lnTo>
                <a:lnTo>
                  <a:pt x="1748790" y="1280160"/>
                </a:lnTo>
                <a:lnTo>
                  <a:pt x="1234440" y="1337310"/>
                </a:lnTo>
                <a:lnTo>
                  <a:pt x="697230" y="1188720"/>
                </a:lnTo>
                <a:lnTo>
                  <a:pt x="297180" y="880110"/>
                </a:lnTo>
                <a:lnTo>
                  <a:pt x="80010" y="468630"/>
                </a:lnTo>
                <a:lnTo>
                  <a:pt x="0" y="0"/>
                </a:lnTo>
                <a:lnTo>
                  <a:pt x="148590" y="228600"/>
                </a:lnTo>
                <a:lnTo>
                  <a:pt x="434340" y="445770"/>
                </a:lnTo>
                <a:lnTo>
                  <a:pt x="708660" y="548640"/>
                </a:lnTo>
                <a:lnTo>
                  <a:pt x="1051560" y="628650"/>
                </a:lnTo>
                <a:lnTo>
                  <a:pt x="1371600" y="582930"/>
                </a:lnTo>
                <a:lnTo>
                  <a:pt x="1611630" y="640080"/>
                </a:lnTo>
                <a:lnTo>
                  <a:pt x="1943100" y="651510"/>
                </a:lnTo>
                <a:lnTo>
                  <a:pt x="2263140" y="571500"/>
                </a:lnTo>
                <a:lnTo>
                  <a:pt x="2651760" y="342900"/>
                </a:lnTo>
                <a:close/>
              </a:path>
            </a:pathLst>
          </a:cu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3429000" y="2194560"/>
            <a:ext cx="2000250" cy="1328738"/>
          </a:xfrm>
          <a:custGeom>
            <a:avLst/>
            <a:gdLst>
              <a:gd name="connsiteX0" fmla="*/ 0 w 2000250"/>
              <a:gd name="connsiteY0" fmla="*/ 297180 h 1771650"/>
              <a:gd name="connsiteX1" fmla="*/ 11430 w 2000250"/>
              <a:gd name="connsiteY1" fmla="*/ 754380 h 1771650"/>
              <a:gd name="connsiteX2" fmla="*/ 114300 w 2000250"/>
              <a:gd name="connsiteY2" fmla="*/ 1120140 h 1771650"/>
              <a:gd name="connsiteX3" fmla="*/ 320040 w 2000250"/>
              <a:gd name="connsiteY3" fmla="*/ 1405890 h 1771650"/>
              <a:gd name="connsiteX4" fmla="*/ 628650 w 2000250"/>
              <a:gd name="connsiteY4" fmla="*/ 1657350 h 1771650"/>
              <a:gd name="connsiteX5" fmla="*/ 891540 w 2000250"/>
              <a:gd name="connsiteY5" fmla="*/ 1771650 h 1771650"/>
              <a:gd name="connsiteX6" fmla="*/ 1223010 w 2000250"/>
              <a:gd name="connsiteY6" fmla="*/ 1680210 h 1771650"/>
              <a:gd name="connsiteX7" fmla="*/ 1554480 w 2000250"/>
              <a:gd name="connsiteY7" fmla="*/ 1485900 h 1771650"/>
              <a:gd name="connsiteX8" fmla="*/ 1760220 w 2000250"/>
              <a:gd name="connsiteY8" fmla="*/ 1257300 h 1771650"/>
              <a:gd name="connsiteX9" fmla="*/ 1920240 w 2000250"/>
              <a:gd name="connsiteY9" fmla="*/ 960120 h 1771650"/>
              <a:gd name="connsiteX10" fmla="*/ 1988820 w 2000250"/>
              <a:gd name="connsiteY10" fmla="*/ 674370 h 1771650"/>
              <a:gd name="connsiteX11" fmla="*/ 2000250 w 2000250"/>
              <a:gd name="connsiteY11" fmla="*/ 548640 h 1771650"/>
              <a:gd name="connsiteX12" fmla="*/ 1760220 w 2000250"/>
              <a:gd name="connsiteY12" fmla="*/ 308610 h 1771650"/>
              <a:gd name="connsiteX13" fmla="*/ 1463040 w 2000250"/>
              <a:gd name="connsiteY13" fmla="*/ 114300 h 1771650"/>
              <a:gd name="connsiteX14" fmla="*/ 1154430 w 2000250"/>
              <a:gd name="connsiteY14" fmla="*/ 22860 h 1771650"/>
              <a:gd name="connsiteX15" fmla="*/ 800100 w 2000250"/>
              <a:gd name="connsiteY15" fmla="*/ 0 h 1771650"/>
              <a:gd name="connsiteX16" fmla="*/ 400050 w 2000250"/>
              <a:gd name="connsiteY16" fmla="*/ 80010 h 1771650"/>
              <a:gd name="connsiteX17" fmla="*/ 0 w 2000250"/>
              <a:gd name="connsiteY17" fmla="*/ 29718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000250" h="1771650">
                <a:moveTo>
                  <a:pt x="0" y="297180"/>
                </a:moveTo>
                <a:lnTo>
                  <a:pt x="11430" y="754380"/>
                </a:lnTo>
                <a:lnTo>
                  <a:pt x="114300" y="1120140"/>
                </a:lnTo>
                <a:lnTo>
                  <a:pt x="320040" y="1405890"/>
                </a:lnTo>
                <a:lnTo>
                  <a:pt x="628650" y="1657350"/>
                </a:lnTo>
                <a:lnTo>
                  <a:pt x="891540" y="1771650"/>
                </a:lnTo>
                <a:lnTo>
                  <a:pt x="1223010" y="1680210"/>
                </a:lnTo>
                <a:lnTo>
                  <a:pt x="1554480" y="1485900"/>
                </a:lnTo>
                <a:lnTo>
                  <a:pt x="1760220" y="1257300"/>
                </a:lnTo>
                <a:lnTo>
                  <a:pt x="1920240" y="960120"/>
                </a:lnTo>
                <a:lnTo>
                  <a:pt x="1988820" y="674370"/>
                </a:lnTo>
                <a:lnTo>
                  <a:pt x="2000250" y="548640"/>
                </a:lnTo>
                <a:lnTo>
                  <a:pt x="1760220" y="308610"/>
                </a:lnTo>
                <a:lnTo>
                  <a:pt x="1463040" y="114300"/>
                </a:lnTo>
                <a:lnTo>
                  <a:pt x="1154430" y="22860"/>
                </a:lnTo>
                <a:lnTo>
                  <a:pt x="800100" y="0"/>
                </a:lnTo>
                <a:lnTo>
                  <a:pt x="400050" y="80010"/>
                </a:lnTo>
                <a:lnTo>
                  <a:pt x="0" y="297180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755858" y="1644988"/>
            <a:ext cx="2664296" cy="189021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403930" y="1668986"/>
            <a:ext cx="2664296" cy="189021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971882" y="2185048"/>
            <a:ext cx="2664296" cy="189021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824556" y="951570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Less choice resources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296450" y="1599642"/>
            <a:ext cx="2068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“Bad choices”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024110" y="4076949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Cohort subsidy</a:t>
            </a:r>
            <a:endParaRPr lang="en-GB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971882" y="1590982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884610" y="1845038"/>
            <a:ext cx="703614" cy="300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024110" y="3913240"/>
            <a:ext cx="25202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736078" y="1184238"/>
            <a:ext cx="108012" cy="838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53803" y="835525"/>
            <a:ext cx="2364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Less choice resource</a:t>
            </a:r>
          </a:p>
          <a:p>
            <a:r>
              <a:rPr lang="en-GB" dirty="0" smtClean="0"/>
              <a:t>“Bad choices”</a:t>
            </a:r>
          </a:p>
          <a:p>
            <a:r>
              <a:rPr lang="en-GB" dirty="0" smtClean="0"/>
              <a:t>Inadequate subsidy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891762" y="2347066"/>
            <a:ext cx="1080120" cy="54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512" y="1887229"/>
            <a:ext cx="2364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Less choice resource</a:t>
            </a:r>
          </a:p>
          <a:p>
            <a:r>
              <a:rPr lang="en-GB" dirty="0" smtClean="0"/>
              <a:t>Good choices</a:t>
            </a:r>
          </a:p>
          <a:p>
            <a:r>
              <a:rPr lang="en-GB" dirty="0" smtClean="0"/>
              <a:t>No subsidy needed</a:t>
            </a:r>
            <a:endParaRPr lang="en-GB" dirty="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678050" y="2347066"/>
            <a:ext cx="11982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07608" y="2054823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Adequate choice resource</a:t>
            </a:r>
          </a:p>
          <a:p>
            <a:r>
              <a:rPr lang="en-GB" dirty="0" smtClean="0"/>
              <a:t>“Bad choices”</a:t>
            </a:r>
          </a:p>
          <a:p>
            <a:r>
              <a:rPr lang="en-GB" dirty="0" smtClean="0"/>
              <a:t>No subsidy “deserved”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2159224" y="4353948"/>
            <a:ext cx="28648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Adequate choice resource</a:t>
            </a:r>
          </a:p>
          <a:p>
            <a:r>
              <a:rPr lang="en-GB" dirty="0" smtClean="0"/>
              <a:t>Good choices</a:t>
            </a:r>
          </a:p>
          <a:p>
            <a:r>
              <a:rPr lang="en-GB" dirty="0" smtClean="0"/>
              <a:t>Windfall gain</a:t>
            </a:r>
            <a:endParaRPr lang="en-GB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403930" y="3705877"/>
            <a:ext cx="216024" cy="648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619672" y="2747320"/>
            <a:ext cx="2083804" cy="256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52112" y="2671074"/>
            <a:ext cx="22797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Less choice resource</a:t>
            </a:r>
          </a:p>
          <a:p>
            <a:r>
              <a:rPr lang="en-GB" dirty="0" smtClean="0"/>
              <a:t>“Bad choice” effect offset by subsidy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159223" y="3130153"/>
            <a:ext cx="1164982" cy="5757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51148" y="3583213"/>
            <a:ext cx="2364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Less choice resource</a:t>
            </a:r>
          </a:p>
          <a:p>
            <a:r>
              <a:rPr lang="en-GB" dirty="0" smtClean="0"/>
              <a:t>But good choices</a:t>
            </a:r>
          </a:p>
          <a:p>
            <a:r>
              <a:rPr lang="en-GB" dirty="0" smtClean="0"/>
              <a:t>Subsidy windfall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266248" y="3225072"/>
            <a:ext cx="29889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Adequate choice resource</a:t>
            </a:r>
          </a:p>
          <a:p>
            <a:r>
              <a:rPr lang="en-GB" dirty="0" smtClean="0"/>
              <a:t>“Bad choices”</a:t>
            </a:r>
          </a:p>
          <a:p>
            <a:r>
              <a:rPr lang="en-GB" dirty="0" smtClean="0"/>
              <a:t>Undeserved offset received</a:t>
            </a:r>
            <a:endParaRPr lang="en-GB" dirty="0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457200" y="50431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GB" dirty="0" smtClean="0"/>
              <a:t>Financial Remedy for low Choice Resources not “Bad Choices”</a:t>
            </a:r>
            <a:endParaRPr lang="en-GB" dirty="0"/>
          </a:p>
        </p:txBody>
      </p:sp>
      <p:sp>
        <p:nvSpPr>
          <p:cNvPr id="16" name="Freeform 15"/>
          <p:cNvSpPr/>
          <p:nvPr/>
        </p:nvSpPr>
        <p:spPr>
          <a:xfrm>
            <a:off x="4343400" y="2597467"/>
            <a:ext cx="1303020" cy="968693"/>
          </a:xfrm>
          <a:custGeom>
            <a:avLst/>
            <a:gdLst>
              <a:gd name="connsiteX0" fmla="*/ 0 w 1303020"/>
              <a:gd name="connsiteY0" fmla="*/ 1211580 h 1291590"/>
              <a:gd name="connsiteX1" fmla="*/ 377190 w 1303020"/>
              <a:gd name="connsiteY1" fmla="*/ 1291590 h 1291590"/>
              <a:gd name="connsiteX2" fmla="*/ 731520 w 1303020"/>
              <a:gd name="connsiteY2" fmla="*/ 1245870 h 1291590"/>
              <a:gd name="connsiteX3" fmla="*/ 1062990 w 1303020"/>
              <a:gd name="connsiteY3" fmla="*/ 1131570 h 1291590"/>
              <a:gd name="connsiteX4" fmla="*/ 1268730 w 1303020"/>
              <a:gd name="connsiteY4" fmla="*/ 982980 h 1291590"/>
              <a:gd name="connsiteX5" fmla="*/ 1303020 w 1303020"/>
              <a:gd name="connsiteY5" fmla="*/ 640080 h 1291590"/>
              <a:gd name="connsiteX6" fmla="*/ 1234440 w 1303020"/>
              <a:gd name="connsiteY6" fmla="*/ 274320 h 1291590"/>
              <a:gd name="connsiteX7" fmla="*/ 1074420 w 1303020"/>
              <a:gd name="connsiteY7" fmla="*/ 0 h 1291590"/>
              <a:gd name="connsiteX8" fmla="*/ 1028700 w 1303020"/>
              <a:gd name="connsiteY8" fmla="*/ 377190 h 1291590"/>
              <a:gd name="connsiteX9" fmla="*/ 857250 w 1303020"/>
              <a:gd name="connsiteY9" fmla="*/ 697230 h 1291590"/>
              <a:gd name="connsiteX10" fmla="*/ 571500 w 1303020"/>
              <a:gd name="connsiteY10" fmla="*/ 982980 h 1291590"/>
              <a:gd name="connsiteX11" fmla="*/ 274320 w 1303020"/>
              <a:gd name="connsiteY11" fmla="*/ 1143000 h 1291590"/>
              <a:gd name="connsiteX12" fmla="*/ 0 w 1303020"/>
              <a:gd name="connsiteY12" fmla="*/ 1211580 h 1291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03020" h="1291590">
                <a:moveTo>
                  <a:pt x="0" y="1211580"/>
                </a:moveTo>
                <a:lnTo>
                  <a:pt x="377190" y="1291590"/>
                </a:lnTo>
                <a:lnTo>
                  <a:pt x="731520" y="1245870"/>
                </a:lnTo>
                <a:lnTo>
                  <a:pt x="1062990" y="1131570"/>
                </a:lnTo>
                <a:lnTo>
                  <a:pt x="1268730" y="982980"/>
                </a:lnTo>
                <a:lnTo>
                  <a:pt x="1303020" y="640080"/>
                </a:lnTo>
                <a:lnTo>
                  <a:pt x="1234440" y="274320"/>
                </a:lnTo>
                <a:lnTo>
                  <a:pt x="1074420" y="0"/>
                </a:lnTo>
                <a:lnTo>
                  <a:pt x="1028700" y="377190"/>
                </a:lnTo>
                <a:lnTo>
                  <a:pt x="857250" y="697230"/>
                </a:lnTo>
                <a:lnTo>
                  <a:pt x="571500" y="982980"/>
                </a:lnTo>
                <a:lnTo>
                  <a:pt x="274320" y="1143000"/>
                </a:lnTo>
                <a:lnTo>
                  <a:pt x="0" y="12115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5420154" y="3184159"/>
            <a:ext cx="1692188" cy="375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8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5606"/>
            <a:ext cx="8229600" cy="3394472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Market development and arrangements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Social justice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Consumer choice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Universal Service and backstop </a:t>
            </a:r>
            <a:r>
              <a:rPr lang="en-GB" sz="2800" dirty="0" smtClean="0"/>
              <a:t>provisions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Conclusions 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2823778"/>
            <a:ext cx="8712968" cy="54006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9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Policy Choices for Subsidy Delivery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113589"/>
            <a:ext cx="7530837" cy="36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6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/>
        </p:nvSpPr>
        <p:spPr>
          <a:xfrm flipH="1">
            <a:off x="1403648" y="1952443"/>
            <a:ext cx="2376264" cy="1782198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1403648" y="2843542"/>
            <a:ext cx="2388870" cy="919395"/>
          </a:xfrm>
          <a:custGeom>
            <a:avLst/>
            <a:gdLst>
              <a:gd name="connsiteX0" fmla="*/ 0 w 2388870"/>
              <a:gd name="connsiteY0" fmla="*/ 685800 h 685800"/>
              <a:gd name="connsiteX1" fmla="*/ 1154430 w 2388870"/>
              <a:gd name="connsiteY1" fmla="*/ 228600 h 685800"/>
              <a:gd name="connsiteX2" fmla="*/ 2388870 w 2388870"/>
              <a:gd name="connsiteY2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8870" h="685800">
                <a:moveTo>
                  <a:pt x="0" y="685800"/>
                </a:moveTo>
                <a:cubicBezTo>
                  <a:pt x="378142" y="514350"/>
                  <a:pt x="756285" y="342900"/>
                  <a:pt x="1154430" y="228600"/>
                </a:cubicBezTo>
                <a:cubicBezTo>
                  <a:pt x="1552575" y="114300"/>
                  <a:pt x="1970722" y="57150"/>
                  <a:pt x="2388870" y="0"/>
                </a:cubicBezTo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Triangle 12"/>
          <p:cNvSpPr/>
          <p:nvPr/>
        </p:nvSpPr>
        <p:spPr>
          <a:xfrm flipH="1">
            <a:off x="1403648" y="2843542"/>
            <a:ext cx="2376264" cy="893678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Triangle 13"/>
          <p:cNvSpPr/>
          <p:nvPr/>
        </p:nvSpPr>
        <p:spPr>
          <a:xfrm flipH="1">
            <a:off x="1403648" y="3228871"/>
            <a:ext cx="2376264" cy="505770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>
            <a:off x="1403648" y="1952443"/>
            <a:ext cx="0" cy="1782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648" y="3734641"/>
            <a:ext cx="338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1405890" y="3228871"/>
            <a:ext cx="2388870" cy="514350"/>
          </a:xfrm>
          <a:custGeom>
            <a:avLst/>
            <a:gdLst>
              <a:gd name="connsiteX0" fmla="*/ 0 w 2388870"/>
              <a:gd name="connsiteY0" fmla="*/ 685800 h 685800"/>
              <a:gd name="connsiteX1" fmla="*/ 1154430 w 2388870"/>
              <a:gd name="connsiteY1" fmla="*/ 228600 h 685800"/>
              <a:gd name="connsiteX2" fmla="*/ 2388870 w 2388870"/>
              <a:gd name="connsiteY2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8870" h="685800">
                <a:moveTo>
                  <a:pt x="0" y="685800"/>
                </a:moveTo>
                <a:cubicBezTo>
                  <a:pt x="378142" y="514350"/>
                  <a:pt x="756285" y="342900"/>
                  <a:pt x="1154430" y="228600"/>
                </a:cubicBezTo>
                <a:cubicBezTo>
                  <a:pt x="1552575" y="114300"/>
                  <a:pt x="1970722" y="57150"/>
                  <a:pt x="2388870" y="0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Triangle 14"/>
          <p:cNvSpPr/>
          <p:nvPr/>
        </p:nvSpPr>
        <p:spPr>
          <a:xfrm>
            <a:off x="5652120" y="1952443"/>
            <a:ext cx="2376264" cy="1782198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 flipH="1">
            <a:off x="5652120" y="3140575"/>
            <a:ext cx="2388870" cy="622362"/>
          </a:xfrm>
          <a:custGeom>
            <a:avLst/>
            <a:gdLst>
              <a:gd name="connsiteX0" fmla="*/ 0 w 2388870"/>
              <a:gd name="connsiteY0" fmla="*/ 685800 h 685800"/>
              <a:gd name="connsiteX1" fmla="*/ 1154430 w 2388870"/>
              <a:gd name="connsiteY1" fmla="*/ 228600 h 685800"/>
              <a:gd name="connsiteX2" fmla="*/ 2388870 w 2388870"/>
              <a:gd name="connsiteY2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8870" h="685800">
                <a:moveTo>
                  <a:pt x="0" y="685800"/>
                </a:moveTo>
                <a:cubicBezTo>
                  <a:pt x="378142" y="514350"/>
                  <a:pt x="756285" y="342900"/>
                  <a:pt x="1154430" y="228600"/>
                </a:cubicBezTo>
                <a:cubicBezTo>
                  <a:pt x="1552575" y="114300"/>
                  <a:pt x="1970722" y="57150"/>
                  <a:pt x="2388870" y="0"/>
                </a:cubicBezTo>
              </a:path>
            </a:pathLst>
          </a:cu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Triangle 16"/>
          <p:cNvSpPr/>
          <p:nvPr/>
        </p:nvSpPr>
        <p:spPr>
          <a:xfrm>
            <a:off x="5652120" y="3140575"/>
            <a:ext cx="2376264" cy="593861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Triangle 17"/>
          <p:cNvSpPr/>
          <p:nvPr/>
        </p:nvSpPr>
        <p:spPr>
          <a:xfrm>
            <a:off x="5652120" y="3486046"/>
            <a:ext cx="2376264" cy="248595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5652120" y="1952443"/>
            <a:ext cx="0" cy="1782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5" idx="4"/>
          </p:cNvCxnSpPr>
          <p:nvPr/>
        </p:nvCxnSpPr>
        <p:spPr>
          <a:xfrm flipH="1">
            <a:off x="5292080" y="3734641"/>
            <a:ext cx="2736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20"/>
          <p:cNvSpPr/>
          <p:nvPr/>
        </p:nvSpPr>
        <p:spPr>
          <a:xfrm flipH="1">
            <a:off x="5654362" y="3481756"/>
            <a:ext cx="2388870" cy="261465"/>
          </a:xfrm>
          <a:custGeom>
            <a:avLst/>
            <a:gdLst>
              <a:gd name="connsiteX0" fmla="*/ 0 w 2388870"/>
              <a:gd name="connsiteY0" fmla="*/ 685800 h 685800"/>
              <a:gd name="connsiteX1" fmla="*/ 1154430 w 2388870"/>
              <a:gd name="connsiteY1" fmla="*/ 228600 h 685800"/>
              <a:gd name="connsiteX2" fmla="*/ 2388870 w 2388870"/>
              <a:gd name="connsiteY2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88870" h="685800">
                <a:moveTo>
                  <a:pt x="0" y="685800"/>
                </a:moveTo>
                <a:cubicBezTo>
                  <a:pt x="378142" y="514350"/>
                  <a:pt x="756285" y="342900"/>
                  <a:pt x="1154430" y="228600"/>
                </a:cubicBezTo>
                <a:cubicBezTo>
                  <a:pt x="1552575" y="114300"/>
                  <a:pt x="1970722" y="57150"/>
                  <a:pt x="2388870" y="0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411076" y="4247242"/>
            <a:ext cx="1628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Income of individual n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52134" y="197879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Spend</a:t>
            </a:r>
            <a:endParaRPr lang="en-GB" dirty="0"/>
          </a:p>
        </p:txBody>
      </p:sp>
      <p:cxnSp>
        <p:nvCxnSpPr>
          <p:cNvPr id="26" name="Straight Connector 25"/>
          <p:cNvCxnSpPr>
            <a:stCxn id="21" idx="0"/>
          </p:cNvCxnSpPr>
          <p:nvPr/>
        </p:nvCxnSpPr>
        <p:spPr>
          <a:xfrm flipH="1" flipV="1">
            <a:off x="8028384" y="1844431"/>
            <a:ext cx="14848" cy="1898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82604" y="374662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Income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8052351" y="1901871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Spend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039245" y="249810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3153755" y="295187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259632" y="1469834"/>
            <a:ext cx="253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a) Normative/Paternal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5654363" y="1469834"/>
            <a:ext cx="249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b) Actual/Libertarian</a:t>
            </a:r>
            <a:endParaRPr lang="en-GB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3779912" y="3762937"/>
            <a:ext cx="0" cy="5657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-77822" y="2882622"/>
            <a:ext cx="1509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Threshold</a:t>
            </a:r>
          </a:p>
          <a:p>
            <a:r>
              <a:rPr lang="en-GB" dirty="0" smtClean="0"/>
              <a:t>heat requirement</a:t>
            </a:r>
            <a:endParaRPr lang="en-GB" dirty="0"/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1403649" y="3228871"/>
            <a:ext cx="30495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74680" y="4220695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Income at threshold</a:t>
            </a:r>
            <a:endParaRPr lang="en-GB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79512" y="3228871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403649" y="3410605"/>
            <a:ext cx="30495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Up-Down Arrow 43"/>
          <p:cNvSpPr/>
          <p:nvPr/>
        </p:nvSpPr>
        <p:spPr>
          <a:xfrm>
            <a:off x="3982604" y="3228871"/>
            <a:ext cx="301365" cy="18173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3007554" y="33527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H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2483768" y="3743221"/>
            <a:ext cx="0" cy="585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483768" y="2498101"/>
            <a:ext cx="0" cy="1236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923886" y="3481756"/>
            <a:ext cx="1975780" cy="9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4923886" y="3280376"/>
            <a:ext cx="1975780" cy="9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Up-Down Arrow 53"/>
          <p:cNvSpPr/>
          <p:nvPr/>
        </p:nvSpPr>
        <p:spPr>
          <a:xfrm>
            <a:off x="5141398" y="3309538"/>
            <a:ext cx="301365" cy="18173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4453244" y="3309538"/>
            <a:ext cx="550804" cy="90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97106" y="31747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£</a:t>
            </a:r>
            <a:endParaRPr lang="en-GB" dirty="0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Income elasticity of normative and actual demand for essentials and “non essentials”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686480" y="4328707"/>
            <a:ext cx="21531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NE=“non essential”</a:t>
            </a:r>
          </a:p>
          <a:p>
            <a:r>
              <a:rPr lang="en-GB" dirty="0" smtClean="0"/>
              <a:t>H= heat</a:t>
            </a:r>
          </a:p>
          <a:p>
            <a:r>
              <a:rPr lang="en-GB" dirty="0" smtClean="0"/>
              <a:t>E=other essentials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Market development and arrangements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Social justice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Consumer choice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Universal Service and backstop </a:t>
            </a:r>
            <a:r>
              <a:rPr lang="en-GB" sz="2800" dirty="0" smtClean="0"/>
              <a:t>provisions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 smtClean="0"/>
              <a:t>Conclusions 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45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7812" y="1599642"/>
            <a:ext cx="2016224" cy="221424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>
            <a:off x="1907704" y="1815666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1907704" y="3327834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1907704" y="2571750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5220072" y="1831959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5220072" y="3381840"/>
            <a:ext cx="1080120" cy="3558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5220072" y="2571750"/>
            <a:ext cx="1080120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303837" y="2755303"/>
            <a:ext cx="1584176" cy="546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303837" y="2004687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285571" y="2006932"/>
            <a:ext cx="1584176" cy="546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303837" y="1977684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303837" y="1977684"/>
            <a:ext cx="1584176" cy="151216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303837" y="3489852"/>
            <a:ext cx="1584176" cy="546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310733" y="2760771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285571" y="2760771"/>
            <a:ext cx="1584176" cy="7560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4529" y="1866188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Give money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72047" y="2491394"/>
            <a:ext cx="1348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Offset to energy bills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4529" y="325294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Give insulation and other kit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300192" y="163143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“bad” financial choices (spend on other things)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6309321" y="2512277"/>
            <a:ext cx="1998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Potentially welfare inefficient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300192" y="327448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Welfare maximum</a:t>
            </a:r>
            <a:endParaRPr lang="en-GB" dirty="0"/>
          </a:p>
        </p:txBody>
      </p:sp>
      <p:sp>
        <p:nvSpPr>
          <p:cNvPr id="30" name="Up-Down Arrow 29"/>
          <p:cNvSpPr/>
          <p:nvPr/>
        </p:nvSpPr>
        <p:spPr>
          <a:xfrm>
            <a:off x="8100392" y="1329612"/>
            <a:ext cx="720080" cy="27003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823078" y="917526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Libertarian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7938494" y="4057479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Paternal</a:t>
            </a:r>
            <a:endParaRPr lang="en-GB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GB" dirty="0" smtClean="0"/>
              <a:t>Policy Choices for Subsidy Spend Discretion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56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Market development and arrangements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Social justice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Consumer choice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Universal Service and backstop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provisions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 smtClean="0"/>
              <a:t>Conclusions </a:t>
            </a:r>
            <a:endParaRPr lang="en-GB" sz="2800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3255826"/>
            <a:ext cx="8712968" cy="54006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1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59933" y="1599642"/>
            <a:ext cx="3024338" cy="221424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>
            <a:off x="1640282" y="1815666"/>
            <a:ext cx="747644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>
            <a:off x="1640282" y="3327834"/>
            <a:ext cx="747644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1640282" y="2571750"/>
            <a:ext cx="747644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5528714" y="1781713"/>
            <a:ext cx="777838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5560412" y="3219822"/>
            <a:ext cx="777838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>
            <a:off x="5542964" y="2521229"/>
            <a:ext cx="777838" cy="378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983858" y="4433345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Innovation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15308" y="4426536"/>
            <a:ext cx="126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Market access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05782" y="4426537"/>
            <a:ext cx="254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Universal service and backstop provision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35496" y="2622272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Procurement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5496" y="1728361"/>
            <a:ext cx="167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Civic responsibility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5497" y="3366702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Rhythm of life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444208" y="1587505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Individual benefits with negative externalities resolved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474402" y="2464391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Individual benefits with positive externalities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042467" y="353293"/>
            <a:ext cx="2233389" cy="1210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Fiscal solutions for universal service and backstop provision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245484" y="357504"/>
            <a:ext cx="1628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Fiscal resolution/</a:t>
            </a:r>
          </a:p>
          <a:p>
            <a:r>
              <a:rPr lang="en-GB" dirty="0" smtClean="0"/>
              <a:t>redistribution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01028" y="353589"/>
            <a:ext cx="1979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Choice enablement/</a:t>
            </a:r>
          </a:p>
          <a:p>
            <a:r>
              <a:rPr lang="en-GB" dirty="0" smtClean="0"/>
              <a:t>support</a:t>
            </a:r>
            <a:endParaRPr lang="en-GB" dirty="0"/>
          </a:p>
        </p:txBody>
      </p:sp>
      <p:sp>
        <p:nvSpPr>
          <p:cNvPr id="32" name="Right Arrow 31"/>
          <p:cNvSpPr/>
          <p:nvPr/>
        </p:nvSpPr>
        <p:spPr>
          <a:xfrm rot="16200000">
            <a:off x="3736856" y="3920048"/>
            <a:ext cx="508919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 Arrow 32"/>
          <p:cNvSpPr/>
          <p:nvPr/>
        </p:nvSpPr>
        <p:spPr>
          <a:xfrm rot="16200000">
            <a:off x="5049792" y="3920048"/>
            <a:ext cx="508919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Arrow 33"/>
          <p:cNvSpPr/>
          <p:nvPr/>
        </p:nvSpPr>
        <p:spPr>
          <a:xfrm rot="16200000">
            <a:off x="2457503" y="3920048"/>
            <a:ext cx="508919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49235" y="1449006"/>
            <a:ext cx="216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PROSUMERS</a:t>
            </a:r>
            <a:endParaRPr lang="en-GB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798440" y="4800712"/>
            <a:ext cx="28168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PRIVATE SECTOR</a:t>
            </a:r>
            <a:endParaRPr lang="en-GB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805532" y="80505"/>
            <a:ext cx="4362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GOVERNMENT/REGULATOR</a:t>
            </a:r>
            <a:endParaRPr lang="en-GB" sz="2400" dirty="0"/>
          </a:p>
        </p:txBody>
      </p:sp>
      <p:sp>
        <p:nvSpPr>
          <p:cNvPr id="38" name="Right Arrow 37"/>
          <p:cNvSpPr/>
          <p:nvPr/>
        </p:nvSpPr>
        <p:spPr>
          <a:xfrm rot="5400000" flipV="1">
            <a:off x="3844217" y="1115368"/>
            <a:ext cx="29420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ight Arrow 38"/>
          <p:cNvSpPr/>
          <p:nvPr/>
        </p:nvSpPr>
        <p:spPr>
          <a:xfrm rot="5400000" flipV="1">
            <a:off x="5157153" y="1115368"/>
            <a:ext cx="29420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Arrow 39"/>
          <p:cNvSpPr/>
          <p:nvPr/>
        </p:nvSpPr>
        <p:spPr>
          <a:xfrm rot="5400000" flipV="1">
            <a:off x="2457504" y="1008008"/>
            <a:ext cx="508919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74402" y="3062594"/>
            <a:ext cx="2105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Innovative take-up develops the market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6603275" y="1220294"/>
            <a:ext cx="1962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OUTCOMES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2608389" y="2161521"/>
            <a:ext cx="30952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Decision Architecture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6710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69672"/>
            <a:ext cx="8229600" cy="857250"/>
          </a:xfrm>
        </p:spPr>
        <p:txBody>
          <a:bodyPr/>
          <a:lstStyle/>
          <a:p>
            <a:r>
              <a:rPr lang="en-GB" dirty="0" smtClean="0"/>
              <a:t>Thanks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80113" y="4083918"/>
            <a:ext cx="2880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Chris.Harris@npower.com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81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Market development and arrangements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Social justice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Consumer choice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Universal Service and backstop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provisions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Conclusions 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1113588"/>
            <a:ext cx="8712968" cy="54006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9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 Station Model for Electricity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13588"/>
            <a:ext cx="6286410" cy="3888432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5168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Decentralised Model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67594"/>
            <a:ext cx="6048672" cy="3780420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1486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Grid Edge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75606"/>
            <a:ext cx="6192688" cy="3564396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1486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951570"/>
            <a:ext cx="6501013" cy="3461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Down Arrow 20"/>
          <p:cNvSpPr/>
          <p:nvPr/>
        </p:nvSpPr>
        <p:spPr>
          <a:xfrm>
            <a:off x="7308304" y="1383618"/>
            <a:ext cx="136815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Down Arrow 57"/>
          <p:cNvSpPr/>
          <p:nvPr/>
        </p:nvSpPr>
        <p:spPr>
          <a:xfrm flipV="1">
            <a:off x="7327686" y="2733768"/>
            <a:ext cx="1368152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876256" y="898447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Top down central station market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236296" y="3784305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Bottom up decentralised democratised market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7859216" cy="4755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Linking Decentralised Markets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3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Market development and arrangements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/>
              <a:t>Social justice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Consumer choice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Universal Service and backstop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provisions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Conclusions 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1743658"/>
            <a:ext cx="8712968" cy="54006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62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4898" y="303498"/>
            <a:ext cx="19588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Society’s Welfare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4010" y="1707654"/>
            <a:ext cx="217245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Individuals’ Welfare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12690" y="3273828"/>
            <a:ext cx="22150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Individuals’ Choices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4725021"/>
            <a:ext cx="26254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Individuals’ Preferences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797827"/>
            <a:ext cx="33522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Which society?</a:t>
            </a:r>
          </a:p>
          <a:p>
            <a:r>
              <a:rPr lang="en-GB" dirty="0" smtClean="0"/>
              <a:t>Aggregation and Social Choice</a:t>
            </a:r>
          </a:p>
          <a:p>
            <a:r>
              <a:rPr lang="en-GB" dirty="0" smtClean="0"/>
              <a:t>“</a:t>
            </a:r>
            <a:r>
              <a:rPr lang="en-GB" dirty="0" err="1" smtClean="0"/>
              <a:t>Welfarism</a:t>
            </a:r>
            <a:r>
              <a:rPr lang="en-GB" dirty="0" smtClean="0"/>
              <a:t>” and Paternalism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63889" y="2311300"/>
            <a:ext cx="419858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Rational “mistakes” – Information gaps;</a:t>
            </a:r>
          </a:p>
          <a:p>
            <a:r>
              <a:rPr lang="en-GB" dirty="0" smtClean="0"/>
              <a:t>Psychology of “bad” choices</a:t>
            </a:r>
          </a:p>
          <a:p>
            <a:r>
              <a:rPr lang="en-GB" dirty="0" smtClean="0"/>
              <a:t>Altruism and “Commitment”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9" y="3791675"/>
            <a:ext cx="501932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Meaning of the “Utility Function”;</a:t>
            </a:r>
          </a:p>
          <a:p>
            <a:r>
              <a:rPr lang="en-GB" dirty="0" smtClean="0"/>
              <a:t>Preference-Satisfaction theory of “the Good”</a:t>
            </a:r>
          </a:p>
          <a:p>
            <a:r>
              <a:rPr lang="en-GB" dirty="0" smtClean="0"/>
              <a:t>“Rational Choice” and examples of the lack of it</a:t>
            </a:r>
            <a:endParaRPr lang="en-GB" dirty="0"/>
          </a:p>
        </p:txBody>
      </p:sp>
      <p:cxnSp>
        <p:nvCxnSpPr>
          <p:cNvPr id="12" name="Straight Arrow Connector 11"/>
          <p:cNvCxnSpPr>
            <a:stCxn id="5" idx="0"/>
            <a:endCxn id="4" idx="2"/>
          </p:cNvCxnSpPr>
          <p:nvPr/>
        </p:nvCxnSpPr>
        <p:spPr>
          <a:xfrm flipH="1" flipV="1">
            <a:off x="1504333" y="672830"/>
            <a:ext cx="15904" cy="1034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0"/>
            <a:endCxn id="5" idx="2"/>
          </p:cNvCxnSpPr>
          <p:nvPr/>
        </p:nvCxnSpPr>
        <p:spPr>
          <a:xfrm flipV="1">
            <a:off x="1520237" y="2076986"/>
            <a:ext cx="0" cy="1196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0"/>
            <a:endCxn id="6" idx="2"/>
          </p:cNvCxnSpPr>
          <p:nvPr/>
        </p:nvCxnSpPr>
        <p:spPr>
          <a:xfrm flipH="1" flipV="1">
            <a:off x="1520237" y="3643160"/>
            <a:ext cx="44014" cy="1081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1"/>
          </p:cNvCxnSpPr>
          <p:nvPr/>
        </p:nvCxnSpPr>
        <p:spPr>
          <a:xfrm>
            <a:off x="1504334" y="1144076"/>
            <a:ext cx="2059554" cy="11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9" idx="1"/>
          </p:cNvCxnSpPr>
          <p:nvPr/>
        </p:nvCxnSpPr>
        <p:spPr>
          <a:xfrm>
            <a:off x="1504334" y="2657549"/>
            <a:ext cx="2059555" cy="11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0" idx="1"/>
          </p:cNvCxnSpPr>
          <p:nvPr/>
        </p:nvCxnSpPr>
        <p:spPr>
          <a:xfrm>
            <a:off x="1564252" y="4137924"/>
            <a:ext cx="1999637" cy="11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43869" y="87474"/>
            <a:ext cx="5616349" cy="591848"/>
          </a:xfrm>
        </p:spPr>
        <p:txBody>
          <a:bodyPr/>
          <a:lstStyle/>
          <a:p>
            <a:r>
              <a:rPr lang="en-GB" dirty="0" smtClean="0"/>
              <a:t>Key Elements of Social Model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283968" y="469039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 smtClean="0"/>
              <a:t>Source. Beckerman</a:t>
            </a:r>
            <a:r>
              <a:rPr lang="en-GB" sz="1200" dirty="0"/>
              <a:t>, W. (2011) – “Economics as Applied Ethics – Value Judgements in Welfare Economics” – Palgrave</a:t>
            </a:r>
          </a:p>
        </p:txBody>
      </p:sp>
    </p:spTree>
    <p:extLst>
      <p:ext uri="{BB962C8B-B14F-4D97-AF65-F5344CB8AC3E}">
        <p14:creationId xmlns:p14="http://schemas.microsoft.com/office/powerpoint/2010/main" val="40868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609</Words>
  <Application>Microsoft Office PowerPoint</Application>
  <PresentationFormat>On-screen Show (16:9)</PresentationFormat>
  <Paragraphs>185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</vt:lpstr>
      <vt:lpstr>Noone Left Behind -   Consumer empowerment, protection and universal service in the low carbon transition </vt:lpstr>
      <vt:lpstr>Agenda</vt:lpstr>
      <vt:lpstr>Agenda</vt:lpstr>
      <vt:lpstr>Central Station Model for Electricity</vt:lpstr>
      <vt:lpstr>Decentralised Model</vt:lpstr>
      <vt:lpstr>The Grid Edge</vt:lpstr>
      <vt:lpstr>Linking Decentralised Markets</vt:lpstr>
      <vt:lpstr>Agenda</vt:lpstr>
      <vt:lpstr>Key Elements of Social Model</vt:lpstr>
      <vt:lpstr>The Threshold Approach to Consumers</vt:lpstr>
      <vt:lpstr>Inequality Effects of Efficiency Actions</vt:lpstr>
      <vt:lpstr>Agenda</vt:lpstr>
      <vt:lpstr>PowerPoint Presentation</vt:lpstr>
      <vt:lpstr>PowerPoint Presentation</vt:lpstr>
      <vt:lpstr>PowerPoint Presentation</vt:lpstr>
      <vt:lpstr>PowerPoint Presentation</vt:lpstr>
      <vt:lpstr>Agenda</vt:lpstr>
      <vt:lpstr>Policy Choices for Subsidy Delivery</vt:lpstr>
      <vt:lpstr>Income elasticity of normative and actual demand for essentials and “non essentials”</vt:lpstr>
      <vt:lpstr>PowerPoint Presentation</vt:lpstr>
      <vt:lpstr>Agenda</vt:lpstr>
      <vt:lpstr>PowerPoint Presentation</vt:lpstr>
      <vt:lpstr>Thanks</vt:lpstr>
    </vt:vector>
  </TitlesOfParts>
  <Company>RWE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Harris, Chris</dc:creator>
  <cp:lastModifiedBy>Harris, Chris</cp:lastModifiedBy>
  <cp:revision>69</cp:revision>
  <dcterms:created xsi:type="dcterms:W3CDTF">2018-07-25T18:29:38Z</dcterms:created>
  <dcterms:modified xsi:type="dcterms:W3CDTF">2018-09-17T10:02:20Z</dcterms:modified>
</cp:coreProperties>
</file>