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633" r:id="rId2"/>
    <p:sldId id="632" r:id="rId3"/>
    <p:sldId id="615" r:id="rId4"/>
    <p:sldId id="529" r:id="rId5"/>
    <p:sldId id="622" r:id="rId6"/>
    <p:sldId id="531" r:id="rId7"/>
    <p:sldId id="616" r:id="rId8"/>
    <p:sldId id="603" r:id="rId9"/>
    <p:sldId id="646" r:id="rId10"/>
    <p:sldId id="640" r:id="rId11"/>
    <p:sldId id="644" r:id="rId12"/>
    <p:sldId id="645" r:id="rId13"/>
    <p:sldId id="625" r:id="rId14"/>
    <p:sldId id="647" r:id="rId15"/>
    <p:sldId id="634" r:id="rId16"/>
    <p:sldId id="639" r:id="rId17"/>
    <p:sldId id="648" r:id="rId18"/>
    <p:sldId id="649" r:id="rId19"/>
    <p:sldId id="638" r:id="rId20"/>
    <p:sldId id="637" r:id="rId21"/>
    <p:sldId id="636" r:id="rId22"/>
    <p:sldId id="635" r:id="rId23"/>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1095" autoAdjust="0"/>
  </p:normalViewPr>
  <p:slideViewPr>
    <p:cSldViewPr>
      <p:cViewPr varScale="1">
        <p:scale>
          <a:sx n="64" d="100"/>
          <a:sy n="64" d="100"/>
        </p:scale>
        <p:origin x="20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2" d="100"/>
          <a:sy n="52" d="100"/>
        </p:scale>
        <p:origin x="2976" y="96"/>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arshal\Desktop\Transitions%20live%2011th%20April%2016\Transitions%20Live\%23Utility%202050\Applied%20Energy%20Paper\playing%202%20full%20value%20pool%20method%20assumption%20and%20sourc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Output!$B$35</c:f>
              <c:strCache>
                <c:ptCount val="1"/>
                <c:pt idx="0">
                  <c:v>New Revenues</c:v>
                </c:pt>
              </c:strCache>
            </c:strRef>
          </c:tx>
          <c:spPr>
            <a:solidFill>
              <a:schemeClr val="accent1"/>
            </a:solidFill>
            <a:ln>
              <a:noFill/>
            </a:ln>
            <a:effectLst/>
          </c:spPr>
          <c:invertIfNegative val="0"/>
          <c:cat>
            <c:strRef>
              <c:f>Output!$C$34:$J$34</c:f>
              <c:strCache>
                <c:ptCount val="8"/>
                <c:pt idx="0">
                  <c:v> NGRID No Progression</c:v>
                </c:pt>
                <c:pt idx="1">
                  <c:v>DECC 2050 - Higher RE, more EE</c:v>
                </c:pt>
                <c:pt idx="2">
                  <c:v>DECC 2050 - High Nuclear, less Energy Efficiency</c:v>
                </c:pt>
                <c:pt idx="3">
                  <c:v>DECC 2050 - Higher CCS, more Bioenergy</c:v>
                </c:pt>
                <c:pt idx="4">
                  <c:v>Ngrid - Gone Green</c:v>
                </c:pt>
                <c:pt idx="5">
                  <c:v>RTP - Market Rules</c:v>
                </c:pt>
                <c:pt idx="6">
                  <c:v>RTP - Central Coordination</c:v>
                </c:pt>
                <c:pt idx="7">
                  <c:v>RTP - Thousand Flower</c:v>
                </c:pt>
              </c:strCache>
            </c:strRef>
          </c:cat>
          <c:val>
            <c:numRef>
              <c:f>Output!$C$35:$J$35</c:f>
              <c:numCache>
                <c:formatCode>0.0</c:formatCode>
                <c:ptCount val="8"/>
                <c:pt idx="0">
                  <c:v>3.8267493951683145</c:v>
                </c:pt>
                <c:pt idx="1">
                  <c:v>11.198439241380587</c:v>
                </c:pt>
                <c:pt idx="2">
                  <c:v>9.8907233490723812</c:v>
                </c:pt>
                <c:pt idx="3">
                  <c:v>8.4739990464757149</c:v>
                </c:pt>
                <c:pt idx="4">
                  <c:v>10.584462292176765</c:v>
                </c:pt>
                <c:pt idx="5">
                  <c:v>9.6771007591118199</c:v>
                </c:pt>
                <c:pt idx="6">
                  <c:v>8.9754642561380376</c:v>
                </c:pt>
                <c:pt idx="7">
                  <c:v>12.787049944090146</c:v>
                </c:pt>
              </c:numCache>
            </c:numRef>
          </c:val>
          <c:extLst xmlns:c16r2="http://schemas.microsoft.com/office/drawing/2015/06/chart">
            <c:ext xmlns:c16="http://schemas.microsoft.com/office/drawing/2014/chart" uri="{C3380CC4-5D6E-409C-BE32-E72D297353CC}">
              <c16:uniqueId val="{00000000-B313-4412-85A7-7C10A3EC6E0B}"/>
            </c:ext>
          </c:extLst>
        </c:ser>
        <c:ser>
          <c:idx val="1"/>
          <c:order val="1"/>
          <c:tx>
            <c:strRef>
              <c:f>Output!$B$36</c:f>
              <c:strCache>
                <c:ptCount val="1"/>
                <c:pt idx="0">
                  <c:v>Avoided Cost</c:v>
                </c:pt>
              </c:strCache>
            </c:strRef>
          </c:tx>
          <c:spPr>
            <a:solidFill>
              <a:srgbClr val="FF66CC"/>
            </a:solidFill>
            <a:ln>
              <a:noFill/>
            </a:ln>
            <a:effectLst/>
          </c:spPr>
          <c:invertIfNegative val="0"/>
          <c:cat>
            <c:strRef>
              <c:f>Output!$C$34:$J$34</c:f>
              <c:strCache>
                <c:ptCount val="8"/>
                <c:pt idx="0">
                  <c:v> NGRID No Progression</c:v>
                </c:pt>
                <c:pt idx="1">
                  <c:v>DECC 2050 - Higher RE, more EE</c:v>
                </c:pt>
                <c:pt idx="2">
                  <c:v>DECC 2050 - High Nuclear, less Energy Efficiency</c:v>
                </c:pt>
                <c:pt idx="3">
                  <c:v>DECC 2050 - Higher CCS, more Bioenergy</c:v>
                </c:pt>
                <c:pt idx="4">
                  <c:v>Ngrid - Gone Green</c:v>
                </c:pt>
                <c:pt idx="5">
                  <c:v>RTP - Market Rules</c:v>
                </c:pt>
                <c:pt idx="6">
                  <c:v>RTP - Central Coordination</c:v>
                </c:pt>
                <c:pt idx="7">
                  <c:v>RTP - Thousand Flower</c:v>
                </c:pt>
              </c:strCache>
            </c:strRef>
          </c:cat>
          <c:val>
            <c:numRef>
              <c:f>Output!$C$36:$J$36</c:f>
              <c:numCache>
                <c:formatCode>0.0</c:formatCode>
                <c:ptCount val="8"/>
                <c:pt idx="0">
                  <c:v>2.6977833300865912</c:v>
                </c:pt>
                <c:pt idx="1">
                  <c:v>6.2555810442509534</c:v>
                </c:pt>
                <c:pt idx="2">
                  <c:v>0.99958302382968345</c:v>
                </c:pt>
                <c:pt idx="3">
                  <c:v>5.506645207410485</c:v>
                </c:pt>
                <c:pt idx="4">
                  <c:v>2.4260082890432013</c:v>
                </c:pt>
                <c:pt idx="5">
                  <c:v>4.2526474192812422</c:v>
                </c:pt>
                <c:pt idx="6">
                  <c:v>1.4034293226740298</c:v>
                </c:pt>
                <c:pt idx="7">
                  <c:v>0.75406653858762918</c:v>
                </c:pt>
              </c:numCache>
            </c:numRef>
          </c:val>
          <c:extLst xmlns:c16r2="http://schemas.microsoft.com/office/drawing/2015/06/chart">
            <c:ext xmlns:c16="http://schemas.microsoft.com/office/drawing/2014/chart" uri="{C3380CC4-5D6E-409C-BE32-E72D297353CC}">
              <c16:uniqueId val="{00000001-B313-4412-85A7-7C10A3EC6E0B}"/>
            </c:ext>
          </c:extLst>
        </c:ser>
        <c:ser>
          <c:idx val="2"/>
          <c:order val="2"/>
          <c:tx>
            <c:strRef>
              <c:f>Output!$B$37</c:f>
              <c:strCache>
                <c:ptCount val="1"/>
                <c:pt idx="0">
                  <c:v>Market Size</c:v>
                </c:pt>
              </c:strCache>
            </c:strRef>
          </c:tx>
          <c:spPr>
            <a:solidFill>
              <a:srgbClr val="002060"/>
            </a:solidFill>
            <a:ln>
              <a:noFill/>
            </a:ln>
            <a:effectLst/>
          </c:spPr>
          <c:invertIfNegative val="0"/>
          <c:cat>
            <c:strRef>
              <c:f>Output!$C$34:$J$34</c:f>
              <c:strCache>
                <c:ptCount val="8"/>
                <c:pt idx="0">
                  <c:v> NGRID No Progression</c:v>
                </c:pt>
                <c:pt idx="1">
                  <c:v>DECC 2050 - Higher RE, more EE</c:v>
                </c:pt>
                <c:pt idx="2">
                  <c:v>DECC 2050 - High Nuclear, less Energy Efficiency</c:v>
                </c:pt>
                <c:pt idx="3">
                  <c:v>DECC 2050 - Higher CCS, more Bioenergy</c:v>
                </c:pt>
                <c:pt idx="4">
                  <c:v>Ngrid - Gone Green</c:v>
                </c:pt>
                <c:pt idx="5">
                  <c:v>RTP - Market Rules</c:v>
                </c:pt>
                <c:pt idx="6">
                  <c:v>RTP - Central Coordination</c:v>
                </c:pt>
                <c:pt idx="7">
                  <c:v>RTP - Thousand Flower</c:v>
                </c:pt>
              </c:strCache>
            </c:strRef>
          </c:cat>
          <c:val>
            <c:numRef>
              <c:f>Output!$C$37:$J$37</c:f>
              <c:numCache>
                <c:formatCode>0.0</c:formatCode>
                <c:ptCount val="8"/>
                <c:pt idx="0">
                  <c:v>41.654437255431311</c:v>
                </c:pt>
                <c:pt idx="1">
                  <c:v>56.518839428244874</c:v>
                </c:pt>
                <c:pt idx="2">
                  <c:v>75.272044533482315</c:v>
                </c:pt>
                <c:pt idx="3">
                  <c:v>55.105874383750205</c:v>
                </c:pt>
                <c:pt idx="4">
                  <c:v>42.892649534465235</c:v>
                </c:pt>
                <c:pt idx="5">
                  <c:v>63.625340470940266</c:v>
                </c:pt>
                <c:pt idx="6">
                  <c:v>51.351691876826351</c:v>
                </c:pt>
                <c:pt idx="7">
                  <c:v>31.771602975804281</c:v>
                </c:pt>
              </c:numCache>
            </c:numRef>
          </c:val>
          <c:extLst xmlns:c16r2="http://schemas.microsoft.com/office/drawing/2015/06/chart">
            <c:ext xmlns:c16="http://schemas.microsoft.com/office/drawing/2014/chart" uri="{C3380CC4-5D6E-409C-BE32-E72D297353CC}">
              <c16:uniqueId val="{00000002-B313-4412-85A7-7C10A3EC6E0B}"/>
            </c:ext>
          </c:extLst>
        </c:ser>
        <c:dLbls>
          <c:showLegendKey val="0"/>
          <c:showVal val="0"/>
          <c:showCatName val="0"/>
          <c:showSerName val="0"/>
          <c:showPercent val="0"/>
          <c:showBubbleSize val="0"/>
        </c:dLbls>
        <c:gapWidth val="150"/>
        <c:overlap val="100"/>
        <c:axId val="333012816"/>
        <c:axId val="412424808"/>
      </c:barChart>
      <c:catAx>
        <c:axId val="333012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412424808"/>
        <c:crosses val="autoZero"/>
        <c:auto val="1"/>
        <c:lblAlgn val="ctr"/>
        <c:lblOffset val="100"/>
        <c:noMultiLvlLbl val="0"/>
      </c:catAx>
      <c:valAx>
        <c:axId val="4124248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bnGBP</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012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9099" cy="497205"/>
          </a:xfrm>
          <a:prstGeom prst="rect">
            <a:avLst/>
          </a:prstGeom>
        </p:spPr>
        <p:txBody>
          <a:bodyPr vert="horz" lIns="92263" tIns="46131" rIns="92263" bIns="46131" rtlCol="0"/>
          <a:lstStyle>
            <a:lvl1pPr algn="l">
              <a:defRPr sz="1200"/>
            </a:lvl1pPr>
          </a:lstStyle>
          <a:p>
            <a:endParaRPr lang="en-GB" dirty="0"/>
          </a:p>
        </p:txBody>
      </p:sp>
      <p:sp>
        <p:nvSpPr>
          <p:cNvPr id="3" name="Date Placeholder 2"/>
          <p:cNvSpPr>
            <a:spLocks noGrp="1"/>
          </p:cNvSpPr>
          <p:nvPr>
            <p:ph type="dt" idx="1"/>
          </p:nvPr>
        </p:nvSpPr>
        <p:spPr>
          <a:xfrm>
            <a:off x="3854941" y="3"/>
            <a:ext cx="2949099" cy="497205"/>
          </a:xfrm>
          <a:prstGeom prst="rect">
            <a:avLst/>
          </a:prstGeom>
        </p:spPr>
        <p:txBody>
          <a:bodyPr vert="horz" lIns="92263" tIns="46131" rIns="92263" bIns="46131" rtlCol="0"/>
          <a:lstStyle>
            <a:lvl1pPr algn="r">
              <a:defRPr sz="1200"/>
            </a:lvl1pPr>
          </a:lstStyle>
          <a:p>
            <a:fld id="{35CCBC00-8D16-4E1E-8A5A-3122B36EF568}" type="datetimeFigureOut">
              <a:rPr lang="en-GB" smtClean="0"/>
              <a:pPr/>
              <a:t>19/09/2018</a:t>
            </a:fld>
            <a:endParaRPr lang="en-GB" dirty="0"/>
          </a:p>
        </p:txBody>
      </p:sp>
      <p:sp>
        <p:nvSpPr>
          <p:cNvPr id="4" name="Slide Image Placeholder 3"/>
          <p:cNvSpPr>
            <a:spLocks noGrp="1" noRot="1" noChangeAspect="1"/>
          </p:cNvSpPr>
          <p:nvPr>
            <p:ph type="sldImg" idx="2"/>
          </p:nvPr>
        </p:nvSpPr>
        <p:spPr>
          <a:xfrm>
            <a:off x="917575" y="746125"/>
            <a:ext cx="4970463" cy="3727450"/>
          </a:xfrm>
          <a:prstGeom prst="rect">
            <a:avLst/>
          </a:prstGeom>
          <a:noFill/>
          <a:ln w="12700">
            <a:solidFill>
              <a:prstClr val="black"/>
            </a:solidFill>
          </a:ln>
        </p:spPr>
        <p:txBody>
          <a:bodyPr vert="horz" lIns="92263" tIns="46131" rIns="92263" bIns="46131" rtlCol="0" anchor="ctr"/>
          <a:lstStyle/>
          <a:p>
            <a:endParaRPr lang="en-GB" dirty="0"/>
          </a:p>
        </p:txBody>
      </p:sp>
      <p:sp>
        <p:nvSpPr>
          <p:cNvPr id="5" name="Notes Placeholder 4"/>
          <p:cNvSpPr>
            <a:spLocks noGrp="1"/>
          </p:cNvSpPr>
          <p:nvPr>
            <p:ph type="body" sz="quarter" idx="3"/>
          </p:nvPr>
        </p:nvSpPr>
        <p:spPr>
          <a:xfrm>
            <a:off x="680562" y="4723450"/>
            <a:ext cx="5444490" cy="4474845"/>
          </a:xfrm>
          <a:prstGeom prst="rect">
            <a:avLst/>
          </a:prstGeom>
        </p:spPr>
        <p:txBody>
          <a:bodyPr vert="horz" lIns="92263" tIns="46131" rIns="92263" bIns="461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5173"/>
            <a:ext cx="2949099" cy="497205"/>
          </a:xfrm>
          <a:prstGeom prst="rect">
            <a:avLst/>
          </a:prstGeom>
        </p:spPr>
        <p:txBody>
          <a:bodyPr vert="horz" lIns="92263" tIns="46131" rIns="92263" bIns="4613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41" y="9445173"/>
            <a:ext cx="2949099" cy="497205"/>
          </a:xfrm>
          <a:prstGeom prst="rect">
            <a:avLst/>
          </a:prstGeom>
        </p:spPr>
        <p:txBody>
          <a:bodyPr vert="horz" lIns="92263" tIns="46131" rIns="92263" bIns="46131" rtlCol="0" anchor="b"/>
          <a:lstStyle>
            <a:lvl1pPr algn="r">
              <a:defRPr sz="1200"/>
            </a:lvl1pPr>
          </a:lstStyle>
          <a:p>
            <a:fld id="{BC4241E6-2D0A-421A-810E-968ACA6559CD}" type="slidenum">
              <a:rPr lang="en-GB" smtClean="0"/>
              <a:pPr/>
              <a:t>‹#›</a:t>
            </a:fld>
            <a:endParaRPr lang="en-GB" dirty="0"/>
          </a:p>
        </p:txBody>
      </p:sp>
    </p:spTree>
    <p:extLst>
      <p:ext uri="{BB962C8B-B14F-4D97-AF65-F5344CB8AC3E}">
        <p14:creationId xmlns:p14="http://schemas.microsoft.com/office/powerpoint/2010/main" val="269770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4241E6-2D0A-421A-810E-968ACA6559CD}" type="slidenum">
              <a:rPr lang="en-GB" smtClean="0"/>
              <a:pPr/>
              <a:t>1</a:t>
            </a:fld>
            <a:endParaRPr lang="en-GB" dirty="0"/>
          </a:p>
        </p:txBody>
      </p:sp>
    </p:spTree>
    <p:extLst>
      <p:ext uri="{BB962C8B-B14F-4D97-AF65-F5344CB8AC3E}">
        <p14:creationId xmlns:p14="http://schemas.microsoft.com/office/powerpoint/2010/main" val="96333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4241E6-2D0A-421A-810E-968ACA6559CD}" type="slidenum">
              <a:rPr lang="en-GB" smtClean="0"/>
              <a:pPr/>
              <a:t>2</a:t>
            </a:fld>
            <a:endParaRPr lang="en-GB" dirty="0"/>
          </a:p>
        </p:txBody>
      </p:sp>
    </p:spTree>
    <p:extLst>
      <p:ext uri="{BB962C8B-B14F-4D97-AF65-F5344CB8AC3E}">
        <p14:creationId xmlns:p14="http://schemas.microsoft.com/office/powerpoint/2010/main" val="29212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B41AED-8E00-4F3F-9E60-5D434AC76F29}" type="slidenum">
              <a:rPr lang="en-GB" smtClean="0"/>
              <a:t>3</a:t>
            </a:fld>
            <a:endParaRPr lang="en-GB"/>
          </a:p>
        </p:txBody>
      </p:sp>
    </p:spTree>
    <p:extLst>
      <p:ext uri="{BB962C8B-B14F-4D97-AF65-F5344CB8AC3E}">
        <p14:creationId xmlns:p14="http://schemas.microsoft.com/office/powerpoint/2010/main" val="327592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4241E6-2D0A-421A-810E-968ACA6559CD}" type="slidenum">
              <a:rPr lang="en-GB" smtClean="0"/>
              <a:pPr/>
              <a:t>4</a:t>
            </a:fld>
            <a:endParaRPr lang="en-GB" dirty="0"/>
          </a:p>
        </p:txBody>
      </p:sp>
    </p:spTree>
    <p:extLst>
      <p:ext uri="{BB962C8B-B14F-4D97-AF65-F5344CB8AC3E}">
        <p14:creationId xmlns:p14="http://schemas.microsoft.com/office/powerpoint/2010/main" val="134401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C4241E6-2D0A-421A-810E-968ACA6559CD}" type="slidenum">
              <a:rPr lang="en-GB" smtClean="0"/>
              <a:pPr/>
              <a:t>6</a:t>
            </a:fld>
            <a:endParaRPr lang="en-GB" dirty="0"/>
          </a:p>
        </p:txBody>
      </p:sp>
    </p:spTree>
    <p:extLst>
      <p:ext uri="{BB962C8B-B14F-4D97-AF65-F5344CB8AC3E}">
        <p14:creationId xmlns:p14="http://schemas.microsoft.com/office/powerpoint/2010/main" val="3874124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B41AED-8E00-4F3F-9E60-5D434AC76F29}" type="slidenum">
              <a:rPr lang="en-GB" smtClean="0"/>
              <a:t>7</a:t>
            </a:fld>
            <a:endParaRPr lang="en-GB"/>
          </a:p>
        </p:txBody>
      </p:sp>
    </p:spTree>
    <p:extLst>
      <p:ext uri="{BB962C8B-B14F-4D97-AF65-F5344CB8AC3E}">
        <p14:creationId xmlns:p14="http://schemas.microsoft.com/office/powerpoint/2010/main" val="373974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4241E6-2D0A-421A-810E-968ACA6559CD}" type="slidenum">
              <a:rPr lang="en-GB" smtClean="0"/>
              <a:pPr/>
              <a:t>13</a:t>
            </a:fld>
            <a:endParaRPr lang="en-GB" dirty="0"/>
          </a:p>
        </p:txBody>
      </p:sp>
    </p:spTree>
    <p:extLst>
      <p:ext uri="{BB962C8B-B14F-4D97-AF65-F5344CB8AC3E}">
        <p14:creationId xmlns:p14="http://schemas.microsoft.com/office/powerpoint/2010/main" val="269786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dirty="0" smtClean="0"/>
              <a:t>Each archetype + current supplier were rated on various attributes </a:t>
            </a:r>
          </a:p>
          <a:p>
            <a:r>
              <a:rPr lang="en-GB" sz="1050" dirty="0" smtClean="0"/>
              <a:t>(sliding scale between different ‘poles’) </a:t>
            </a:r>
          </a:p>
          <a:p>
            <a:endParaRPr lang="en-GB" dirty="0"/>
          </a:p>
        </p:txBody>
      </p:sp>
      <p:sp>
        <p:nvSpPr>
          <p:cNvPr id="4" name="Slide Number Placeholder 3"/>
          <p:cNvSpPr>
            <a:spLocks noGrp="1"/>
          </p:cNvSpPr>
          <p:nvPr>
            <p:ph type="sldNum" sz="quarter" idx="10"/>
          </p:nvPr>
        </p:nvSpPr>
        <p:spPr/>
        <p:txBody>
          <a:bodyPr/>
          <a:lstStyle/>
          <a:p>
            <a:fld id="{7ACC6F22-7900-408D-BCF0-2E137A92D411}" type="slidenum">
              <a:rPr lang="en-GB" smtClean="0"/>
              <a:t>14</a:t>
            </a:fld>
            <a:endParaRPr lang="en-GB"/>
          </a:p>
        </p:txBody>
      </p:sp>
    </p:spTree>
    <p:extLst>
      <p:ext uri="{BB962C8B-B14F-4D97-AF65-F5344CB8AC3E}">
        <p14:creationId xmlns:p14="http://schemas.microsoft.com/office/powerpoint/2010/main" val="423536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85EAC-4F05-408E-8491-37D44FB48449}" type="datetime1">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00BBC-117A-439F-8633-B116350A34AF}" type="datetime1">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8ABC1C-051F-4B3B-A9CF-B5F230EE8AAD}" type="datetime1">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38200" y="1943100"/>
            <a:ext cx="36957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3"/>
          <p:cNvSpPr>
            <a:spLocks noGrp="1"/>
          </p:cNvSpPr>
          <p:nvPr>
            <p:ph type="chart" sz="half" idx="2"/>
          </p:nvPr>
        </p:nvSpPr>
        <p:spPr>
          <a:xfrm>
            <a:off x="4686300" y="1943100"/>
            <a:ext cx="3695700" cy="3924300"/>
          </a:xfrm>
        </p:spPr>
        <p:txBody>
          <a:bodyPr rtlCol="0">
            <a:normAutofit/>
          </a:bodyPr>
          <a:lstStyle/>
          <a:p>
            <a:pPr lvl="0"/>
            <a:r>
              <a:rPr lang="en-US" noProof="0"/>
              <a:t>Click icon to add chart</a:t>
            </a:r>
            <a:endParaRPr lang="en-US" noProof="0" dirty="0"/>
          </a:p>
        </p:txBody>
      </p:sp>
      <p:sp>
        <p:nvSpPr>
          <p:cNvPr id="5" name="Title 1"/>
          <p:cNvSpPr>
            <a:spLocks noGrp="1"/>
          </p:cNvSpPr>
          <p:nvPr>
            <p:ph type="title"/>
          </p:nvPr>
        </p:nvSpPr>
        <p:spPr>
          <a:xfrm>
            <a:off x="457200" y="274638"/>
            <a:ext cx="8229600" cy="1143000"/>
          </a:xfrm>
        </p:spPr>
        <p:txBody>
          <a:bodyPr/>
          <a:lstStyle>
            <a:lvl1pPr>
              <a:defRPr sz="2400" b="1">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006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06E520-7D83-427E-B316-26D16DD01EC5}" type="datetime1">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AE27A-23ED-4B63-A49C-6C705B171611}" type="datetime1">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F4FFD9-8AC5-4141-B89B-2E478C4B522F}" type="datetime1">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9EB0B7-E6D9-4EE5-840C-C9EC9F8511B3}" type="datetime1">
              <a:rPr lang="en-US" smtClean="0"/>
              <a:pPr/>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F34782-69D3-457D-9113-88641783DDBD}" type="datetime1">
              <a:rPr lang="en-US" smtClean="0"/>
              <a:pPr/>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44B6A-0A72-477C-B59F-EEB97C837937}" type="datetime1">
              <a:rPr lang="en-US" smtClean="0"/>
              <a:pPr/>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4BF36F-BC28-4935-986F-A0A1994C2C2F}" type="datetime1">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1FEC0-B66C-4378-B24B-33C60DB3EA06}" type="datetime1">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2B7FC-A36F-45C8-BD96-4B29226B424D}" type="datetime1">
              <a:rPr lang="en-US" smtClean="0"/>
              <a:pPr/>
              <a:t>9/19/2018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7" name="Picture 6" descr="ERP-logo (resampled)"/>
          <p:cNvPicPr/>
          <p:nvPr userDrawn="1"/>
        </p:nvPicPr>
        <p:blipFill>
          <a:blip r:embed="rId14" cstate="print"/>
          <a:srcRect/>
          <a:stretch>
            <a:fillRect/>
          </a:stretch>
        </p:blipFill>
        <p:spPr bwMode="auto">
          <a:xfrm>
            <a:off x="7772400" y="228600"/>
            <a:ext cx="838200"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J.L.Anable@leeds.ac.uk" TargetMode="External"/><Relationship Id="rId2" Type="http://schemas.openxmlformats.org/officeDocument/2006/relationships/hyperlink" Target="mailto:s.hall@leeds.ac.uk" TargetMode="Externa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Do consumers want the new business models we can offer? </a:t>
            </a:r>
            <a:endParaRPr lang="en-GB" b="1" dirty="0">
              <a:latin typeface="+mn-lt"/>
            </a:endParaRPr>
          </a:p>
        </p:txBody>
      </p:sp>
      <p:sp>
        <p:nvSpPr>
          <p:cNvPr id="3" name="Subtitle 2"/>
          <p:cNvSpPr>
            <a:spLocks noGrp="1"/>
          </p:cNvSpPr>
          <p:nvPr>
            <p:ph type="subTitle" idx="1"/>
          </p:nvPr>
        </p:nvSpPr>
        <p:spPr>
          <a:xfrm>
            <a:off x="685800" y="4495800"/>
            <a:ext cx="7772400" cy="998981"/>
          </a:xfrm>
        </p:spPr>
        <p:txBody>
          <a:bodyPr>
            <a:normAutofit/>
          </a:bodyPr>
          <a:lstStyle/>
          <a:p>
            <a:r>
              <a:rPr lang="en-GB" sz="1500" b="1" dirty="0" smtClean="0">
                <a:solidFill>
                  <a:schemeClr val="tx1"/>
                </a:solidFill>
              </a:rPr>
              <a:t>Dr Stephen Hall, University of Leeds; Prof Jillian Anable, University of Leeds; Dr Jeff Hardy; Imperial College London; Yvonne Matthews, Statistical Research; Dr Chris Mazur, Imperial College London; Dr Mark Workman, Energy Systems Catapult. </a:t>
            </a:r>
          </a:p>
        </p:txBody>
      </p:sp>
      <p:pic>
        <p:nvPicPr>
          <p:cNvPr id="5" name="Picture 4"/>
          <p:cNvPicPr>
            <a:picLocks noChangeAspect="1"/>
          </p:cNvPicPr>
          <p:nvPr/>
        </p:nvPicPr>
        <p:blipFill>
          <a:blip r:embed="rId3"/>
          <a:stretch>
            <a:fillRect/>
          </a:stretch>
        </p:blipFill>
        <p:spPr>
          <a:xfrm>
            <a:off x="469392" y="341694"/>
            <a:ext cx="2284875" cy="762000"/>
          </a:xfrm>
          <a:prstGeom prst="rect">
            <a:avLst/>
          </a:prstGeom>
        </p:spPr>
      </p:pic>
      <p:pic>
        <p:nvPicPr>
          <p:cNvPr id="6" name="Picture 2" descr="Image result for university of leed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35688"/>
            <a:ext cx="3581400" cy="103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944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GB" sz="3300" b="1" dirty="0" smtClean="0"/>
              <a:t>England &amp; Wales Questionnaire Survey (2017)</a:t>
            </a:r>
          </a:p>
          <a:p>
            <a:pPr marL="385763" indent="-385763">
              <a:buFont typeface="+mj-lt"/>
              <a:buAutoNum type="arabicPeriod"/>
            </a:pPr>
            <a:r>
              <a:rPr lang="en-GB" dirty="0"/>
              <a:t>To stress test 5 BMAs, + the current utility model (BAU), against consumer acceptability and acceptance</a:t>
            </a:r>
          </a:p>
          <a:p>
            <a:pPr marL="385763" indent="-385763">
              <a:buFont typeface="+mj-lt"/>
              <a:buAutoNum type="arabicPeriod"/>
            </a:pPr>
            <a:r>
              <a:rPr lang="en-GB" dirty="0"/>
              <a:t>To measure importance attached to and acceptance of key BMA attributes (e.g. flexibility, control, automated switching, complexity, data ownership, reliability, greenness, ‘localness’, bundling of services, cost to consumer, peer to peer trading)</a:t>
            </a:r>
          </a:p>
          <a:p>
            <a:pPr marL="385763" indent="-385763">
              <a:buFont typeface="+mj-lt"/>
              <a:buAutoNum type="arabicPeriod"/>
            </a:pPr>
            <a:r>
              <a:rPr lang="en-GB" dirty="0"/>
              <a:t>To identify consumer segments which differ on the basis of engagement, motivations, preferences, trust and stated intention to accept each BMA</a:t>
            </a:r>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7" name="Picture 6"/>
          <p:cNvPicPr>
            <a:picLocks noChangeAspect="1"/>
          </p:cNvPicPr>
          <p:nvPr/>
        </p:nvPicPr>
        <p:blipFill>
          <a:blip r:embed="rId2"/>
          <a:stretch>
            <a:fillRect/>
          </a:stretch>
        </p:blipFill>
        <p:spPr>
          <a:xfrm>
            <a:off x="76200" y="44451"/>
            <a:ext cx="1705078" cy="568639"/>
          </a:xfrm>
          <a:prstGeom prst="rect">
            <a:avLst/>
          </a:prstGeom>
        </p:spPr>
      </p:pic>
      <p:pic>
        <p:nvPicPr>
          <p:cNvPr id="8" name="Picture 2" descr="Image result for university of leed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16106"/>
            <a:ext cx="2971800" cy="86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7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smtClean="0"/>
              <a:t>Questionnaire design</a:t>
            </a:r>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7" name="Picture 6"/>
          <p:cNvPicPr>
            <a:picLocks noChangeAspect="1"/>
          </p:cNvPicPr>
          <p:nvPr/>
        </p:nvPicPr>
        <p:blipFill>
          <a:blip r:embed="rId2"/>
          <a:stretch>
            <a:fillRect/>
          </a:stretch>
        </p:blipFill>
        <p:spPr>
          <a:xfrm>
            <a:off x="76200" y="44451"/>
            <a:ext cx="1705078" cy="568639"/>
          </a:xfrm>
          <a:prstGeom prst="rect">
            <a:avLst/>
          </a:prstGeom>
        </p:spPr>
      </p:pic>
      <p:pic>
        <p:nvPicPr>
          <p:cNvPr id="8" name="Picture 2" descr="Image result for university of leed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16106"/>
            <a:ext cx="2971800" cy="8618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3"/>
          <p:cNvGraphicFramePr>
            <a:graphicFrameLocks/>
          </p:cNvGraphicFramePr>
          <p:nvPr>
            <p:extLst>
              <p:ext uri="{D42A27DB-BD31-4B8C-83A1-F6EECF244321}">
                <p14:modId xmlns:p14="http://schemas.microsoft.com/office/powerpoint/2010/main" val="1480471788"/>
              </p:ext>
            </p:extLst>
          </p:nvPr>
        </p:nvGraphicFramePr>
        <p:xfrm>
          <a:off x="186489" y="2269803"/>
          <a:ext cx="8771021" cy="3971454"/>
        </p:xfrm>
        <a:graphic>
          <a:graphicData uri="http://schemas.openxmlformats.org/drawingml/2006/table">
            <a:tbl>
              <a:tblPr firstRow="1" bandRow="1">
                <a:tableStyleId>{5C22544A-7EE6-4342-B048-85BDC9FD1C3A}</a:tableStyleId>
              </a:tblPr>
              <a:tblGrid>
                <a:gridCol w="2261331"/>
                <a:gridCol w="6509690"/>
              </a:tblGrid>
              <a:tr h="310358">
                <a:tc>
                  <a:txBody>
                    <a:bodyPr/>
                    <a:lstStyle/>
                    <a:p>
                      <a:r>
                        <a:rPr lang="en-GB" sz="1200" b="0" dirty="0" smtClean="0"/>
                        <a:t>Section</a:t>
                      </a:r>
                      <a:endParaRPr lang="en-GB" sz="1200" b="0" dirty="0"/>
                    </a:p>
                  </a:txBody>
                  <a:tcPr marL="68580" marR="68580" marT="34290" marB="34290"/>
                </a:tc>
                <a:tc>
                  <a:txBody>
                    <a:bodyPr/>
                    <a:lstStyle/>
                    <a:p>
                      <a:r>
                        <a:rPr lang="en-GB" sz="1200" b="0" dirty="0" smtClean="0"/>
                        <a:t>Topics</a:t>
                      </a:r>
                      <a:endParaRPr lang="en-GB" sz="1200" b="0" dirty="0"/>
                    </a:p>
                  </a:txBody>
                  <a:tcPr marL="68580" marR="68580" marT="34290" marB="34290"/>
                </a:tc>
              </a:tr>
              <a:tr h="251460">
                <a:tc>
                  <a:txBody>
                    <a:bodyPr/>
                    <a:lstStyle/>
                    <a:p>
                      <a:r>
                        <a:rPr lang="en-GB" sz="1200" b="1" i="1" dirty="0" smtClean="0"/>
                        <a:t>1. About your home</a:t>
                      </a:r>
                      <a:endParaRPr lang="en-GB" sz="1200" b="1" i="1" dirty="0"/>
                    </a:p>
                  </a:txBody>
                  <a:tcPr marL="68580" marR="68580" marT="34290" marB="34290"/>
                </a:tc>
                <a:tc>
                  <a:txBody>
                    <a:bodyPr/>
                    <a:lstStyle/>
                    <a:p>
                      <a:r>
                        <a:rPr lang="en-GB" sz="1200" b="0" dirty="0" smtClean="0"/>
                        <a:t>House</a:t>
                      </a:r>
                      <a:r>
                        <a:rPr lang="en-GB" sz="1200" b="0" baseline="0" dirty="0" smtClean="0"/>
                        <a:t> type; O</a:t>
                      </a:r>
                      <a:r>
                        <a:rPr lang="en-GB" sz="1200" b="0" dirty="0" smtClean="0"/>
                        <a:t>wnership;</a:t>
                      </a:r>
                      <a:r>
                        <a:rPr lang="en-GB" sz="1200" b="0" baseline="0" dirty="0" smtClean="0"/>
                        <a:t> Attachment to the home</a:t>
                      </a:r>
                      <a:endParaRPr lang="en-GB" sz="1200" b="0" dirty="0"/>
                    </a:p>
                  </a:txBody>
                  <a:tcPr marL="68580" marR="68580" marT="34290" marB="34290"/>
                </a:tc>
              </a:tr>
              <a:tr h="434340">
                <a:tc>
                  <a:txBody>
                    <a:bodyPr/>
                    <a:lstStyle/>
                    <a:p>
                      <a:r>
                        <a:rPr lang="en-GB" sz="1200" b="1" i="1" dirty="0" smtClean="0"/>
                        <a:t>2. About</a:t>
                      </a:r>
                      <a:r>
                        <a:rPr lang="en-GB" sz="1200" b="1" i="1" baseline="0" dirty="0" smtClean="0"/>
                        <a:t> the supply of energy to your home</a:t>
                      </a:r>
                      <a:endParaRPr lang="en-GB" sz="1200" b="1" i="1" dirty="0"/>
                    </a:p>
                  </a:txBody>
                  <a:tcPr marL="68580" marR="68580" marT="34290" marB="34290"/>
                </a:tc>
                <a:tc>
                  <a:txBody>
                    <a:bodyPr/>
                    <a:lstStyle/>
                    <a:p>
                      <a:r>
                        <a:rPr lang="en-GB" sz="1200" b="0" dirty="0" smtClean="0"/>
                        <a:t>Fuel supply; joint or</a:t>
                      </a:r>
                      <a:r>
                        <a:rPr lang="en-GB" sz="1200" b="0" baseline="0" dirty="0" smtClean="0"/>
                        <a:t> single </a:t>
                      </a:r>
                      <a:r>
                        <a:rPr lang="en-GB" sz="1200" b="0" baseline="0" dirty="0" err="1" smtClean="0"/>
                        <a:t>elec</a:t>
                      </a:r>
                      <a:r>
                        <a:rPr lang="en-GB" sz="1200" b="0" baseline="0" dirty="0" smtClean="0"/>
                        <a:t>/gas supplier + reasoning; billing/ tariff/expenditure; understanding of bills</a:t>
                      </a:r>
                      <a:endParaRPr lang="en-GB" sz="1200" b="0" dirty="0"/>
                    </a:p>
                  </a:txBody>
                  <a:tcPr marL="68580" marR="68580" marT="34290" marB="34290"/>
                </a:tc>
              </a:tr>
              <a:tr h="310358">
                <a:tc>
                  <a:txBody>
                    <a:bodyPr/>
                    <a:lstStyle/>
                    <a:p>
                      <a:r>
                        <a:rPr lang="en-GB" sz="1200" b="1" i="1" dirty="0" smtClean="0"/>
                        <a:t>3. Heating your home</a:t>
                      </a:r>
                      <a:endParaRPr lang="en-GB" sz="1200" b="1" i="1" dirty="0"/>
                    </a:p>
                  </a:txBody>
                  <a:tcPr marL="68580" marR="68580" marT="34290" marB="34290"/>
                </a:tc>
                <a:tc>
                  <a:txBody>
                    <a:bodyPr/>
                    <a:lstStyle/>
                    <a:p>
                      <a:r>
                        <a:rPr lang="en-GB" sz="1200" b="0" dirty="0" smtClean="0"/>
                        <a:t>Heating methods and fuel; satisfaction with heating system; perceived insulation level</a:t>
                      </a:r>
                      <a:endParaRPr lang="en-GB" sz="1200" b="0" dirty="0"/>
                    </a:p>
                  </a:txBody>
                  <a:tcPr marL="68580" marR="68580" marT="34290" marB="34290"/>
                </a:tc>
              </a:tr>
              <a:tr h="617220">
                <a:tc>
                  <a:txBody>
                    <a:bodyPr/>
                    <a:lstStyle/>
                    <a:p>
                      <a:r>
                        <a:rPr lang="en-GB" sz="1200" b="1" i="1" dirty="0" smtClean="0"/>
                        <a:t>4. Your energy use</a:t>
                      </a:r>
                      <a:endParaRPr lang="en-GB" sz="1200" b="1" i="1" dirty="0"/>
                    </a:p>
                  </a:txBody>
                  <a:tcPr marL="68580" marR="68580" marT="34290" marB="34290"/>
                </a:tc>
                <a:tc>
                  <a:txBody>
                    <a:bodyPr/>
                    <a:lstStyle/>
                    <a:p>
                      <a:r>
                        <a:rPr lang="en-GB" sz="1200" b="0" dirty="0" smtClean="0"/>
                        <a:t>Perceived comfort; affordability and economic stress; concern re future energy</a:t>
                      </a:r>
                      <a:r>
                        <a:rPr lang="en-GB" sz="1200" b="0" baseline="0" dirty="0" smtClean="0"/>
                        <a:t> prices; likely responses to price increases; engagement with current energy usage; smart meters; trust in information sharing; attitudes to demand control</a:t>
                      </a:r>
                      <a:endParaRPr lang="en-GB" sz="1200" b="0" dirty="0"/>
                    </a:p>
                  </a:txBody>
                  <a:tcPr marL="68580" marR="68580" marT="34290" marB="34290"/>
                </a:tc>
              </a:tr>
              <a:tr h="434340">
                <a:tc>
                  <a:txBody>
                    <a:bodyPr/>
                    <a:lstStyle/>
                    <a:p>
                      <a:r>
                        <a:rPr lang="en-GB" sz="1200" b="1" i="1" dirty="0" smtClean="0"/>
                        <a:t>5. Choosing your energy supplier</a:t>
                      </a:r>
                      <a:endParaRPr lang="en-GB" sz="1200" b="1" i="1" dirty="0"/>
                    </a:p>
                  </a:txBody>
                  <a:tcPr marL="68580" marR="68580" marT="34290" marB="34290"/>
                </a:tc>
                <a:tc>
                  <a:txBody>
                    <a:bodyPr/>
                    <a:lstStyle/>
                    <a:p>
                      <a:r>
                        <a:rPr lang="en-GB" sz="1200" b="0" dirty="0" smtClean="0"/>
                        <a:t>Reasons for choice; satisfaction; switching behaviour and attitudes; switching</a:t>
                      </a:r>
                      <a:r>
                        <a:rPr lang="en-GB" sz="1200" b="0" baseline="0" dirty="0" smtClean="0"/>
                        <a:t> other suppliers; trust in energy companies vis a vis other industries; general risk behaviour and innovativeness</a:t>
                      </a:r>
                      <a:endParaRPr lang="en-GB" sz="1200" b="0" dirty="0"/>
                    </a:p>
                  </a:txBody>
                  <a:tcPr marL="68580" marR="68580" marT="34290" marB="34290"/>
                </a:tc>
              </a:tr>
              <a:tr h="434340">
                <a:tc>
                  <a:txBody>
                    <a:bodyPr/>
                    <a:lstStyle/>
                    <a:p>
                      <a:r>
                        <a:rPr lang="en-GB" sz="1200" b="1" i="1" dirty="0" smtClean="0"/>
                        <a:t>6. Thinking</a:t>
                      </a:r>
                      <a:r>
                        <a:rPr lang="en-GB" sz="1200" b="1" i="1" baseline="0" dirty="0" smtClean="0"/>
                        <a:t> about the future of your energy supply</a:t>
                      </a:r>
                      <a:endParaRPr lang="en-GB" sz="1200" b="1" i="1" dirty="0"/>
                    </a:p>
                  </a:txBody>
                  <a:tcPr marL="68580" marR="68580" marT="34290" marB="34290"/>
                </a:tc>
                <a:tc>
                  <a:txBody>
                    <a:bodyPr/>
                    <a:lstStyle/>
                    <a:p>
                      <a:r>
                        <a:rPr lang="en-GB" sz="1200" b="0" dirty="0" smtClean="0"/>
                        <a:t>Paired choices between each archetype; attribute</a:t>
                      </a:r>
                      <a:r>
                        <a:rPr lang="en-GB" sz="1200" b="0" baseline="0" dirty="0" smtClean="0"/>
                        <a:t> ratings for each archetype; overall likelihood to adopt each archetype</a:t>
                      </a:r>
                      <a:endParaRPr lang="en-GB" sz="1200" b="0" dirty="0"/>
                    </a:p>
                  </a:txBody>
                  <a:tcPr marL="68580" marR="68580" marT="34290" marB="34290"/>
                </a:tc>
              </a:tr>
              <a:tr h="434340">
                <a:tc>
                  <a:txBody>
                    <a:bodyPr/>
                    <a:lstStyle/>
                    <a:p>
                      <a:r>
                        <a:rPr lang="en-GB" sz="1200" b="1" i="1" dirty="0" smtClean="0"/>
                        <a:t>7. About your travel patterns</a:t>
                      </a:r>
                      <a:endParaRPr lang="en-GB" sz="1200" b="1" i="1" dirty="0"/>
                    </a:p>
                  </a:txBody>
                  <a:tcPr marL="68580" marR="68580" marT="34290" marB="34290"/>
                </a:tc>
                <a:tc>
                  <a:txBody>
                    <a:bodyPr/>
                    <a:lstStyle/>
                    <a:p>
                      <a:r>
                        <a:rPr lang="en-GB" sz="1200" b="0" dirty="0" smtClean="0"/>
                        <a:t>Current car ownership and usage;</a:t>
                      </a:r>
                      <a:r>
                        <a:rPr lang="en-GB" sz="1200" b="0" baseline="0" dirty="0" smtClean="0"/>
                        <a:t> attitudes towards electric vehicles; attitudes towards shared mobility</a:t>
                      </a:r>
                      <a:endParaRPr lang="en-GB" sz="1200" b="0" dirty="0"/>
                    </a:p>
                  </a:txBody>
                  <a:tcPr marL="68580" marR="68580" marT="34290" marB="34290"/>
                </a:tc>
              </a:tr>
              <a:tr h="434340">
                <a:tc>
                  <a:txBody>
                    <a:bodyPr/>
                    <a:lstStyle/>
                    <a:p>
                      <a:r>
                        <a:rPr lang="en-GB" sz="1200" b="1" i="1" dirty="0" smtClean="0"/>
                        <a:t>8. Other thoughts about energy and society</a:t>
                      </a:r>
                      <a:endParaRPr lang="en-GB" sz="1200" b="1" i="1" dirty="0"/>
                    </a:p>
                  </a:txBody>
                  <a:tcPr marL="68580" marR="68580" marT="34290" marB="34290"/>
                </a:tc>
                <a:tc>
                  <a:txBody>
                    <a:bodyPr/>
                    <a:lstStyle/>
                    <a:p>
                      <a:r>
                        <a:rPr lang="en-GB" sz="1200" b="0" dirty="0" smtClean="0"/>
                        <a:t>Attitudes towards</a:t>
                      </a:r>
                      <a:r>
                        <a:rPr lang="en-GB" sz="1200" b="0" baseline="0" dirty="0" smtClean="0"/>
                        <a:t> different forms of energy generation; energy supplier regulation; environmental beliefs/concerns</a:t>
                      </a:r>
                      <a:endParaRPr lang="en-GB" sz="1200" b="0" dirty="0"/>
                    </a:p>
                  </a:txBody>
                  <a:tcPr marL="68580" marR="68580" marT="34290" marB="34290"/>
                </a:tc>
              </a:tr>
              <a:tr h="310358">
                <a:tc>
                  <a:txBody>
                    <a:bodyPr/>
                    <a:lstStyle/>
                    <a:p>
                      <a:r>
                        <a:rPr lang="en-GB" sz="1200" b="1" i="1" dirty="0" smtClean="0"/>
                        <a:t>9. About you and your</a:t>
                      </a:r>
                      <a:r>
                        <a:rPr lang="en-GB" sz="1200" b="1" i="1" baseline="0" dirty="0" smtClean="0"/>
                        <a:t> household</a:t>
                      </a:r>
                      <a:endParaRPr lang="en-GB" sz="1200" b="1" i="1" dirty="0"/>
                    </a:p>
                  </a:txBody>
                  <a:tcPr marL="68580" marR="68580" marT="34290" marB="34290"/>
                </a:tc>
                <a:tc>
                  <a:txBody>
                    <a:bodyPr/>
                    <a:lstStyle/>
                    <a:p>
                      <a:r>
                        <a:rPr lang="en-GB" sz="1200" b="0" dirty="0" smtClean="0"/>
                        <a:t>Age;</a:t>
                      </a:r>
                      <a:r>
                        <a:rPr lang="en-GB" sz="1200" b="0" baseline="0" dirty="0" smtClean="0"/>
                        <a:t> gender; household composition; disability; children; education; economic status; income </a:t>
                      </a:r>
                      <a:r>
                        <a:rPr lang="en-GB" sz="1200" b="0" baseline="0" dirty="0" err="1" smtClean="0"/>
                        <a:t>etc</a:t>
                      </a:r>
                      <a:endParaRPr lang="en-GB" sz="1200" b="0" dirty="0"/>
                    </a:p>
                  </a:txBody>
                  <a:tcPr marL="68580" marR="68580" marT="34290" marB="34290"/>
                </a:tc>
              </a:tr>
            </a:tbl>
          </a:graphicData>
        </a:graphic>
      </p:graphicFrame>
    </p:spTree>
    <p:extLst>
      <p:ext uri="{BB962C8B-B14F-4D97-AF65-F5344CB8AC3E}">
        <p14:creationId xmlns:p14="http://schemas.microsoft.com/office/powerpoint/2010/main" val="3094167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334000" cy="4525963"/>
          </a:xfrm>
        </p:spPr>
        <p:txBody>
          <a:bodyPr>
            <a:normAutofit lnSpcReduction="10000"/>
          </a:bodyPr>
          <a:lstStyle/>
          <a:p>
            <a:pPr marL="0" indent="0">
              <a:buNone/>
            </a:pPr>
            <a:r>
              <a:rPr lang="en-GB" b="1" dirty="0" smtClean="0"/>
              <a:t>Sampling and achieved sample</a:t>
            </a:r>
          </a:p>
          <a:p>
            <a:r>
              <a:rPr lang="en-GB" dirty="0"/>
              <a:t>Aim for representative sample of </a:t>
            </a:r>
            <a:r>
              <a:rPr lang="en-GB" i="1" dirty="0"/>
              <a:t>electricity bill payers </a:t>
            </a:r>
            <a:r>
              <a:rPr lang="en-GB" dirty="0"/>
              <a:t>in </a:t>
            </a:r>
            <a:r>
              <a:rPr lang="en-GB" dirty="0" smtClean="0"/>
              <a:t>England &amp; Wales</a:t>
            </a:r>
            <a:endParaRPr lang="en-GB" dirty="0"/>
          </a:p>
          <a:p>
            <a:r>
              <a:rPr lang="en-GB" dirty="0"/>
              <a:t>Online Survey administered through panel provider</a:t>
            </a:r>
          </a:p>
          <a:p>
            <a:r>
              <a:rPr lang="en-GB" dirty="0"/>
              <a:t>Final achieved sample </a:t>
            </a:r>
            <a:r>
              <a:rPr lang="en-GB" b="1" dirty="0"/>
              <a:t>N= 2024</a:t>
            </a:r>
          </a:p>
          <a:p>
            <a:pPr marL="0" indent="0">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7" name="Picture 6"/>
          <p:cNvPicPr>
            <a:picLocks noChangeAspect="1"/>
          </p:cNvPicPr>
          <p:nvPr/>
        </p:nvPicPr>
        <p:blipFill>
          <a:blip r:embed="rId2"/>
          <a:stretch>
            <a:fillRect/>
          </a:stretch>
        </p:blipFill>
        <p:spPr>
          <a:xfrm>
            <a:off x="76200" y="44451"/>
            <a:ext cx="1705078" cy="568639"/>
          </a:xfrm>
          <a:prstGeom prst="rect">
            <a:avLst/>
          </a:prstGeom>
        </p:spPr>
      </p:pic>
      <p:pic>
        <p:nvPicPr>
          <p:cNvPr id="8" name="Picture 2" descr="Image result for university of leed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16106"/>
            <a:ext cx="2971800" cy="86182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7"/>
          <p:cNvSpPr txBox="1">
            <a:spLocks/>
          </p:cNvSpPr>
          <p:nvPr/>
        </p:nvSpPr>
        <p:spPr>
          <a:xfrm>
            <a:off x="5714999" y="1524000"/>
            <a:ext cx="3070225" cy="4832350"/>
          </a:xfrm>
          <a:prstGeom prst="rect">
            <a:avLst/>
          </a:prstGeom>
          <a:solidFill>
            <a:schemeClr val="accent1">
              <a:tint val="20000"/>
            </a:schemeClr>
          </a:solidFill>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smtClean="0"/>
              <a:t>Included only those with some responsibility for energy supply in the household:</a:t>
            </a:r>
          </a:p>
          <a:p>
            <a:pPr marL="0" indent="0">
              <a:buFont typeface="Arial" pitchFamily="34" charset="0"/>
              <a:buNone/>
            </a:pPr>
            <a:r>
              <a:rPr lang="en-US" sz="2600" b="1" i="1" dirty="0" smtClean="0"/>
              <a:t>“Which one of the following describes your level of involvement in decisions about which company your household uses to supply gas and/or electricity?</a:t>
            </a:r>
            <a:endParaRPr lang="en-GB" sz="2600" b="1" i="1" dirty="0" smtClean="0"/>
          </a:p>
          <a:p>
            <a:pPr marL="385763" indent="-385763">
              <a:buFont typeface="+mj-lt"/>
              <a:buAutoNum type="arabicPeriod"/>
            </a:pPr>
            <a:r>
              <a:rPr lang="en-US" sz="2600" b="1" i="1" dirty="0" smtClean="0"/>
              <a:t>It is my responsibility entirely</a:t>
            </a:r>
            <a:endParaRPr lang="en-GB" sz="2600" b="1" i="1" dirty="0" smtClean="0"/>
          </a:p>
          <a:p>
            <a:pPr marL="385763" indent="-385763">
              <a:buFont typeface="+mj-lt"/>
              <a:buAutoNum type="arabicPeriod"/>
            </a:pPr>
            <a:r>
              <a:rPr lang="en-US" sz="2600" b="1" i="1" dirty="0" smtClean="0"/>
              <a:t>I have equal responsibility with someone else in the household</a:t>
            </a:r>
            <a:endParaRPr lang="en-GB" sz="2600" b="1" i="1" dirty="0" smtClean="0"/>
          </a:p>
          <a:p>
            <a:pPr marL="385763" indent="-385763">
              <a:buFont typeface="+mj-lt"/>
              <a:buAutoNum type="arabicPeriod"/>
            </a:pPr>
            <a:r>
              <a:rPr lang="en-US" sz="2600" b="1" i="1" dirty="0" smtClean="0"/>
              <a:t>I have some involvement in the decision</a:t>
            </a:r>
            <a:endParaRPr lang="en-GB" sz="2600" b="1" i="1" dirty="0" smtClean="0"/>
          </a:p>
          <a:p>
            <a:pPr marL="385763" indent="-385763">
              <a:buFont typeface="+mj-lt"/>
              <a:buAutoNum type="arabicPeriod"/>
            </a:pPr>
            <a:r>
              <a:rPr lang="en-US" sz="2600" i="1" dirty="0" smtClean="0"/>
              <a:t>I have no involvement at all  THANK &amp; CLOSE</a:t>
            </a:r>
            <a:endParaRPr lang="en-GB" sz="2600" i="1" dirty="0" smtClean="0"/>
          </a:p>
          <a:p>
            <a:endParaRPr lang="en-GB" dirty="0"/>
          </a:p>
        </p:txBody>
      </p:sp>
      <p:sp>
        <p:nvSpPr>
          <p:cNvPr id="10" name="Rectangle 9"/>
          <p:cNvSpPr/>
          <p:nvPr/>
        </p:nvSpPr>
        <p:spPr>
          <a:xfrm>
            <a:off x="5613399" y="4055269"/>
            <a:ext cx="3171825" cy="1659731"/>
          </a:xfrm>
          <a:prstGeom prst="rect">
            <a:avLst/>
          </a:prstGeom>
          <a:solidFill>
            <a:schemeClr val="accent1">
              <a:alpha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973523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4" name="Picture 2" descr="Image result for university of leed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51518"/>
            <a:ext cx="3048000" cy="883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72900" y="51518"/>
            <a:ext cx="1781278" cy="594052"/>
          </a:xfrm>
          <a:prstGeom prst="rect">
            <a:avLst/>
          </a:prstGeom>
        </p:spPr>
      </p:pic>
      <p:pic>
        <p:nvPicPr>
          <p:cNvPr id="6" name="Content Placeholder 10"/>
          <p:cNvPicPr>
            <a:picLocks noChangeAspect="1"/>
          </p:cNvPicPr>
          <p:nvPr/>
        </p:nvPicPr>
        <p:blipFill>
          <a:blip r:embed="rId5"/>
          <a:stretch>
            <a:fillRect/>
          </a:stretch>
        </p:blipFill>
        <p:spPr>
          <a:xfrm>
            <a:off x="364893" y="1371600"/>
            <a:ext cx="8321907" cy="4984750"/>
          </a:xfrm>
          <a:prstGeom prst="rect">
            <a:avLst/>
          </a:prstGeom>
        </p:spPr>
      </p:pic>
    </p:spTree>
    <p:extLst>
      <p:ext uri="{BB962C8B-B14F-4D97-AF65-F5344CB8AC3E}">
        <p14:creationId xmlns:p14="http://schemas.microsoft.com/office/powerpoint/2010/main" val="3415967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2612" t="66234" r="28412" b="1043"/>
          <a:stretch/>
        </p:blipFill>
        <p:spPr>
          <a:xfrm>
            <a:off x="7065751" y="2971800"/>
            <a:ext cx="2058196" cy="1712950"/>
          </a:xfrm>
          <a:prstGeom prst="rect">
            <a:avLst/>
          </a:prstGeom>
        </p:spPr>
      </p:pic>
      <p:sp>
        <p:nvSpPr>
          <p:cNvPr id="17" name="TextBox 16"/>
          <p:cNvSpPr txBox="1"/>
          <p:nvPr/>
        </p:nvSpPr>
        <p:spPr>
          <a:xfrm>
            <a:off x="9410844" y="320103"/>
            <a:ext cx="4235115" cy="1692771"/>
          </a:xfrm>
          <a:prstGeom prst="rect">
            <a:avLst/>
          </a:prstGeom>
          <a:noFill/>
        </p:spPr>
        <p:txBody>
          <a:bodyPr wrap="square" rtlCol="0">
            <a:spAutoFit/>
          </a:bodyPr>
          <a:lstStyle/>
          <a:p>
            <a:r>
              <a:rPr lang="en-GB" sz="2800" dirty="0"/>
              <a:t>Each archetype + current supplier were rated on various attributes </a:t>
            </a:r>
          </a:p>
          <a:p>
            <a:r>
              <a:rPr lang="en-GB" sz="2000" dirty="0"/>
              <a:t>(sliding scale between different ‘poles’) </a:t>
            </a:r>
          </a:p>
        </p:txBody>
      </p:sp>
      <p:grpSp>
        <p:nvGrpSpPr>
          <p:cNvPr id="6" name="Group 5"/>
          <p:cNvGrpSpPr/>
          <p:nvPr/>
        </p:nvGrpSpPr>
        <p:grpSpPr>
          <a:xfrm>
            <a:off x="123825" y="0"/>
            <a:ext cx="7794784" cy="6528215"/>
            <a:chOff x="-1382186" y="148810"/>
            <a:chExt cx="7976820" cy="6451355"/>
          </a:xfrm>
        </p:grpSpPr>
        <p:pic>
          <p:nvPicPr>
            <p:cNvPr id="4" name="Picture 3"/>
            <p:cNvPicPr>
              <a:picLocks noChangeAspect="1"/>
            </p:cNvPicPr>
            <p:nvPr/>
          </p:nvPicPr>
          <p:blipFill rotWithShape="1">
            <a:blip r:embed="rId4"/>
            <a:srcRect l="2313" r="17652"/>
            <a:stretch/>
          </p:blipFill>
          <p:spPr>
            <a:xfrm rot="5400000">
              <a:off x="-810585" y="1287450"/>
              <a:ext cx="6449427" cy="4176003"/>
            </a:xfrm>
            <a:prstGeom prst="rect">
              <a:avLst/>
            </a:prstGeom>
          </p:spPr>
        </p:pic>
        <p:grpSp>
          <p:nvGrpSpPr>
            <p:cNvPr id="5" name="Group 4"/>
            <p:cNvGrpSpPr/>
            <p:nvPr/>
          </p:nvGrpSpPr>
          <p:grpSpPr>
            <a:xfrm>
              <a:off x="-1382186" y="148810"/>
              <a:ext cx="7976820" cy="6372406"/>
              <a:chOff x="-1382186" y="148810"/>
              <a:chExt cx="7976820" cy="6372406"/>
            </a:xfrm>
          </p:grpSpPr>
          <p:sp>
            <p:nvSpPr>
              <p:cNvPr id="14" name="Rectangle 13"/>
              <p:cNvSpPr/>
              <p:nvPr/>
            </p:nvSpPr>
            <p:spPr>
              <a:xfrm>
                <a:off x="-1228723" y="658071"/>
                <a:ext cx="1554855" cy="5863144"/>
              </a:xfrm>
              <a:prstGeom prst="rect">
                <a:avLst/>
              </a:prstGeom>
            </p:spPr>
            <p:txBody>
              <a:bodyPr wrap="square">
                <a:spAutoFit/>
              </a:bodyPr>
              <a:lstStyle/>
              <a:p>
                <a:pPr algn="r">
                  <a:lnSpc>
                    <a:spcPts val="3000"/>
                  </a:lnSpc>
                </a:pPr>
                <a:r>
                  <a:rPr lang="en-GB" sz="1600" b="1" dirty="0"/>
                  <a:t>Attractive</a:t>
                </a:r>
              </a:p>
              <a:p>
                <a:pPr algn="r">
                  <a:lnSpc>
                    <a:spcPts val="3000"/>
                  </a:lnSpc>
                </a:pPr>
                <a:r>
                  <a:rPr lang="en-GB" sz="1600" b="1" dirty="0"/>
                  <a:t>Straightforward</a:t>
                </a:r>
              </a:p>
              <a:p>
                <a:pPr algn="r">
                  <a:lnSpc>
                    <a:spcPts val="3000"/>
                  </a:lnSpc>
                </a:pPr>
                <a:r>
                  <a:rPr lang="en-GB" sz="1600" b="1" dirty="0"/>
                  <a:t>Predictable</a:t>
                </a:r>
              </a:p>
              <a:p>
                <a:pPr algn="r">
                  <a:lnSpc>
                    <a:spcPts val="3000"/>
                  </a:lnSpc>
                </a:pPr>
                <a:r>
                  <a:rPr lang="en-GB" sz="1600" b="1" dirty="0"/>
                  <a:t>Relaxing</a:t>
                </a:r>
              </a:p>
              <a:p>
                <a:pPr algn="r">
                  <a:lnSpc>
                    <a:spcPts val="3000"/>
                  </a:lnSpc>
                </a:pPr>
                <a:r>
                  <a:rPr lang="en-GB" sz="1600" b="1" dirty="0"/>
                  <a:t>Flexible</a:t>
                </a:r>
              </a:p>
              <a:p>
                <a:pPr algn="r">
                  <a:lnSpc>
                    <a:spcPts val="3000"/>
                  </a:lnSpc>
                </a:pPr>
                <a:r>
                  <a:rPr lang="en-GB" sz="1600" b="1" dirty="0"/>
                  <a:t>Trustworthy</a:t>
                </a:r>
              </a:p>
              <a:p>
                <a:pPr algn="r">
                  <a:lnSpc>
                    <a:spcPts val="3000"/>
                  </a:lnSpc>
                </a:pPr>
                <a:r>
                  <a:rPr lang="en-GB" sz="1600" b="1" dirty="0"/>
                  <a:t>Fair</a:t>
                </a:r>
              </a:p>
              <a:p>
                <a:pPr algn="r">
                  <a:lnSpc>
                    <a:spcPts val="3000"/>
                  </a:lnSpc>
                </a:pPr>
                <a:r>
                  <a:rPr lang="en-GB" sz="1600" b="1" dirty="0"/>
                  <a:t>Interesting</a:t>
                </a:r>
              </a:p>
              <a:p>
                <a:pPr algn="r">
                  <a:lnSpc>
                    <a:spcPts val="3000"/>
                  </a:lnSpc>
                </a:pPr>
                <a:r>
                  <a:rPr lang="en-GB" sz="1600" b="1" dirty="0"/>
                  <a:t>Safe</a:t>
                </a:r>
              </a:p>
              <a:p>
                <a:pPr algn="r">
                  <a:lnSpc>
                    <a:spcPts val="3000"/>
                  </a:lnSpc>
                </a:pPr>
                <a:r>
                  <a:rPr lang="en-GB" sz="1600" b="1" dirty="0"/>
                  <a:t>Good</a:t>
                </a:r>
              </a:p>
              <a:p>
                <a:pPr algn="r">
                  <a:lnSpc>
                    <a:spcPts val="3000"/>
                  </a:lnSpc>
                </a:pPr>
                <a:r>
                  <a:rPr lang="en-GB" sz="1600" b="1" dirty="0"/>
                  <a:t>Efficient</a:t>
                </a:r>
              </a:p>
              <a:p>
                <a:pPr algn="r">
                  <a:lnSpc>
                    <a:spcPts val="3000"/>
                  </a:lnSpc>
                </a:pPr>
                <a:r>
                  <a:rPr lang="en-GB" sz="1600" b="1" dirty="0"/>
                  <a:t>Cheap</a:t>
                </a:r>
              </a:p>
              <a:p>
                <a:pPr algn="r">
                  <a:lnSpc>
                    <a:spcPts val="3000"/>
                  </a:lnSpc>
                </a:pPr>
                <a:r>
                  <a:rPr lang="en-GB" sz="1600" b="1" dirty="0"/>
                  <a:t>Liberating</a:t>
                </a:r>
              </a:p>
              <a:p>
                <a:pPr algn="r">
                  <a:lnSpc>
                    <a:spcPts val="3000"/>
                  </a:lnSpc>
                </a:pPr>
                <a:r>
                  <a:rPr lang="en-GB" sz="1600" b="1" dirty="0"/>
                  <a:t>Popular</a:t>
                </a:r>
              </a:p>
              <a:p>
                <a:pPr algn="r">
                  <a:lnSpc>
                    <a:spcPts val="3000"/>
                  </a:lnSpc>
                </a:pPr>
                <a:r>
                  <a:rPr lang="en-GB" sz="1600" b="1" dirty="0"/>
                  <a:t>Same as today</a:t>
                </a:r>
              </a:p>
            </p:txBody>
          </p:sp>
          <p:sp>
            <p:nvSpPr>
              <p:cNvPr id="15" name="Rectangle 14"/>
              <p:cNvSpPr/>
              <p:nvPr/>
            </p:nvSpPr>
            <p:spPr>
              <a:xfrm>
                <a:off x="4502131" y="658072"/>
                <a:ext cx="2092503" cy="5863144"/>
              </a:xfrm>
              <a:prstGeom prst="rect">
                <a:avLst/>
              </a:prstGeom>
            </p:spPr>
            <p:txBody>
              <a:bodyPr wrap="square">
                <a:spAutoFit/>
              </a:bodyPr>
              <a:lstStyle/>
              <a:p>
                <a:pPr>
                  <a:lnSpc>
                    <a:spcPts val="3000"/>
                  </a:lnSpc>
                </a:pPr>
                <a:r>
                  <a:rPr lang="en-GB" sz="1600" b="1" dirty="0"/>
                  <a:t>Unattractive</a:t>
                </a:r>
              </a:p>
              <a:p>
                <a:pPr>
                  <a:lnSpc>
                    <a:spcPts val="3000"/>
                  </a:lnSpc>
                </a:pPr>
                <a:r>
                  <a:rPr lang="en-GB" sz="1600" b="1" dirty="0"/>
                  <a:t>Complicated</a:t>
                </a:r>
              </a:p>
              <a:p>
                <a:pPr>
                  <a:lnSpc>
                    <a:spcPts val="3000"/>
                  </a:lnSpc>
                </a:pPr>
                <a:r>
                  <a:rPr lang="en-GB" sz="1600" b="1" dirty="0"/>
                  <a:t>Unpredictable</a:t>
                </a:r>
              </a:p>
              <a:p>
                <a:pPr>
                  <a:lnSpc>
                    <a:spcPts val="3000"/>
                  </a:lnSpc>
                </a:pPr>
                <a:r>
                  <a:rPr lang="en-GB" sz="1600" b="1" dirty="0"/>
                  <a:t>Stressful</a:t>
                </a:r>
              </a:p>
              <a:p>
                <a:pPr>
                  <a:lnSpc>
                    <a:spcPts val="3000"/>
                  </a:lnSpc>
                </a:pPr>
                <a:r>
                  <a:rPr lang="en-GB" sz="1600" b="1" dirty="0"/>
                  <a:t>Inflexible</a:t>
                </a:r>
              </a:p>
              <a:p>
                <a:pPr>
                  <a:lnSpc>
                    <a:spcPts val="3000"/>
                  </a:lnSpc>
                </a:pPr>
                <a:r>
                  <a:rPr lang="en-GB" sz="1600" b="1" dirty="0"/>
                  <a:t>Untrustworthy</a:t>
                </a:r>
              </a:p>
              <a:p>
                <a:pPr>
                  <a:lnSpc>
                    <a:spcPts val="3000"/>
                  </a:lnSpc>
                </a:pPr>
                <a:r>
                  <a:rPr lang="en-GB" sz="1600" b="1" dirty="0"/>
                  <a:t>Unfair</a:t>
                </a:r>
              </a:p>
              <a:p>
                <a:pPr>
                  <a:lnSpc>
                    <a:spcPts val="3000"/>
                  </a:lnSpc>
                </a:pPr>
                <a:r>
                  <a:rPr lang="en-GB" sz="1600" b="1" dirty="0"/>
                  <a:t>Boring</a:t>
                </a:r>
              </a:p>
              <a:p>
                <a:pPr>
                  <a:lnSpc>
                    <a:spcPts val="3000"/>
                  </a:lnSpc>
                </a:pPr>
                <a:r>
                  <a:rPr lang="en-GB" sz="1600" b="1" dirty="0"/>
                  <a:t>Risky</a:t>
                </a:r>
              </a:p>
              <a:p>
                <a:pPr>
                  <a:lnSpc>
                    <a:spcPts val="3000"/>
                  </a:lnSpc>
                </a:pPr>
                <a:r>
                  <a:rPr lang="en-GB" sz="1600" b="1" dirty="0"/>
                  <a:t>Bad</a:t>
                </a:r>
              </a:p>
              <a:p>
                <a:pPr>
                  <a:lnSpc>
                    <a:spcPts val="3000"/>
                  </a:lnSpc>
                </a:pPr>
                <a:r>
                  <a:rPr lang="en-GB" sz="1600" b="1" dirty="0"/>
                  <a:t>Inefficient</a:t>
                </a:r>
              </a:p>
              <a:p>
                <a:pPr>
                  <a:lnSpc>
                    <a:spcPts val="3000"/>
                  </a:lnSpc>
                </a:pPr>
                <a:r>
                  <a:rPr lang="en-GB" sz="1600" b="1" dirty="0"/>
                  <a:t>Expensive</a:t>
                </a:r>
              </a:p>
              <a:p>
                <a:pPr>
                  <a:lnSpc>
                    <a:spcPts val="3000"/>
                  </a:lnSpc>
                </a:pPr>
                <a:r>
                  <a:rPr lang="en-GB" sz="1600" b="1" dirty="0"/>
                  <a:t>Oppressive</a:t>
                </a:r>
              </a:p>
              <a:p>
                <a:pPr>
                  <a:lnSpc>
                    <a:spcPts val="3000"/>
                  </a:lnSpc>
                </a:pPr>
                <a:r>
                  <a:rPr lang="en-GB" sz="1600" b="1" dirty="0"/>
                  <a:t>Unpopular</a:t>
                </a:r>
              </a:p>
              <a:p>
                <a:pPr>
                  <a:lnSpc>
                    <a:spcPts val="3000"/>
                  </a:lnSpc>
                </a:pPr>
                <a:r>
                  <a:rPr lang="en-GB" sz="1600" b="1" dirty="0"/>
                  <a:t>Different from today</a:t>
                </a:r>
              </a:p>
            </p:txBody>
          </p:sp>
          <p:sp>
            <p:nvSpPr>
              <p:cNvPr id="3" name="TextBox 2"/>
              <p:cNvSpPr txBox="1"/>
              <p:nvPr/>
            </p:nvSpPr>
            <p:spPr>
              <a:xfrm>
                <a:off x="-1382186" y="152646"/>
                <a:ext cx="1708313" cy="338554"/>
              </a:xfrm>
              <a:prstGeom prst="rect">
                <a:avLst/>
              </a:prstGeom>
              <a:solidFill>
                <a:schemeClr val="tx1">
                  <a:lumMod val="75000"/>
                  <a:lumOff val="25000"/>
                </a:schemeClr>
              </a:solidFill>
            </p:spPr>
            <p:txBody>
              <a:bodyPr wrap="square" rtlCol="0">
                <a:spAutoFit/>
              </a:bodyPr>
              <a:lstStyle/>
              <a:p>
                <a:r>
                  <a:rPr lang="en-GB" sz="1600" b="1" dirty="0">
                    <a:solidFill>
                      <a:schemeClr val="bg1"/>
                    </a:solidFill>
                    <a:latin typeface="Arial Narrow" panose="020B0606020202030204" pitchFamily="34" charset="0"/>
                  </a:rPr>
                  <a:t>Positive Attributes</a:t>
                </a:r>
              </a:p>
            </p:txBody>
          </p:sp>
          <p:sp>
            <p:nvSpPr>
              <p:cNvPr id="9" name="TextBox 8"/>
              <p:cNvSpPr txBox="1"/>
              <p:nvPr/>
            </p:nvSpPr>
            <p:spPr>
              <a:xfrm>
                <a:off x="4502131" y="148810"/>
                <a:ext cx="1708313" cy="338554"/>
              </a:xfrm>
              <a:prstGeom prst="rect">
                <a:avLst/>
              </a:prstGeom>
              <a:solidFill>
                <a:schemeClr val="tx1">
                  <a:lumMod val="75000"/>
                  <a:lumOff val="25000"/>
                </a:schemeClr>
              </a:solidFill>
            </p:spPr>
            <p:txBody>
              <a:bodyPr wrap="square" rtlCol="0">
                <a:spAutoFit/>
              </a:bodyPr>
              <a:lstStyle/>
              <a:p>
                <a:r>
                  <a:rPr lang="en-GB" sz="1600" b="1" dirty="0">
                    <a:solidFill>
                      <a:schemeClr val="bg1"/>
                    </a:solidFill>
                    <a:latin typeface="Arial Narrow" panose="020B0606020202030204" pitchFamily="34" charset="0"/>
                  </a:rPr>
                  <a:t>Negative Attributes</a:t>
                </a:r>
              </a:p>
            </p:txBody>
          </p:sp>
        </p:grpSp>
      </p:grpSp>
    </p:spTree>
    <p:extLst>
      <p:ext uri="{BB962C8B-B14F-4D97-AF65-F5344CB8AC3E}">
        <p14:creationId xmlns:p14="http://schemas.microsoft.com/office/powerpoint/2010/main" val="1712175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4" name="Picture 2" descr="Image result for university of leed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1518"/>
            <a:ext cx="3048000" cy="883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72900" y="51518"/>
            <a:ext cx="1781278" cy="594052"/>
          </a:xfrm>
          <a:prstGeom prst="rect">
            <a:avLst/>
          </a:prstGeom>
        </p:spPr>
      </p:pic>
      <p:pic>
        <p:nvPicPr>
          <p:cNvPr id="3" name="Picture 2"/>
          <p:cNvPicPr>
            <a:picLocks noChangeAspect="1"/>
          </p:cNvPicPr>
          <p:nvPr/>
        </p:nvPicPr>
        <p:blipFill>
          <a:blip r:embed="rId4"/>
          <a:stretch>
            <a:fillRect/>
          </a:stretch>
        </p:blipFill>
        <p:spPr>
          <a:xfrm>
            <a:off x="381000" y="1180320"/>
            <a:ext cx="8458200" cy="5526098"/>
          </a:xfrm>
          <a:prstGeom prst="rect">
            <a:avLst/>
          </a:prstGeom>
        </p:spPr>
      </p:pic>
    </p:spTree>
    <p:extLst>
      <p:ext uri="{BB962C8B-B14F-4D97-AF65-F5344CB8AC3E}">
        <p14:creationId xmlns:p14="http://schemas.microsoft.com/office/powerpoint/2010/main" val="3066861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dirty="0"/>
          </a:p>
        </p:txBody>
      </p:sp>
      <p:pic>
        <p:nvPicPr>
          <p:cNvPr id="4" name="Picture 2" descr="Image result for university of leed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1518"/>
            <a:ext cx="3048000" cy="883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72900" y="51518"/>
            <a:ext cx="1781278" cy="594052"/>
          </a:xfrm>
          <a:prstGeom prst="rect">
            <a:avLst/>
          </a:prstGeom>
        </p:spPr>
      </p:pic>
      <p:pic>
        <p:nvPicPr>
          <p:cNvPr id="6" name="Picture 5"/>
          <p:cNvPicPr>
            <a:picLocks noChangeAspect="1"/>
          </p:cNvPicPr>
          <p:nvPr/>
        </p:nvPicPr>
        <p:blipFill>
          <a:blip r:embed="rId4"/>
          <a:stretch>
            <a:fillRect/>
          </a:stretch>
        </p:blipFill>
        <p:spPr>
          <a:xfrm>
            <a:off x="533400" y="1211953"/>
            <a:ext cx="8153400" cy="5326959"/>
          </a:xfrm>
          <a:prstGeom prst="rect">
            <a:avLst/>
          </a:prstGeom>
        </p:spPr>
      </p:pic>
    </p:spTree>
    <p:extLst>
      <p:ext uri="{BB962C8B-B14F-4D97-AF65-F5344CB8AC3E}">
        <p14:creationId xmlns:p14="http://schemas.microsoft.com/office/powerpoint/2010/main" val="3817488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4" name="Picture 2" descr="Image result for university of leed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1518"/>
            <a:ext cx="3048000" cy="883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72900" y="51518"/>
            <a:ext cx="1781278" cy="594052"/>
          </a:xfrm>
          <a:prstGeom prst="rect">
            <a:avLst/>
          </a:prstGeom>
        </p:spPr>
      </p:pic>
      <p:pic>
        <p:nvPicPr>
          <p:cNvPr id="2" name="Picture 1"/>
          <p:cNvPicPr>
            <a:picLocks noChangeAspect="1"/>
          </p:cNvPicPr>
          <p:nvPr/>
        </p:nvPicPr>
        <p:blipFill>
          <a:blip r:embed="rId4"/>
          <a:stretch>
            <a:fillRect/>
          </a:stretch>
        </p:blipFill>
        <p:spPr>
          <a:xfrm>
            <a:off x="609600" y="1219200"/>
            <a:ext cx="8077200" cy="5277175"/>
          </a:xfrm>
          <a:prstGeom prst="rect">
            <a:avLst/>
          </a:prstGeom>
        </p:spPr>
      </p:pic>
    </p:spTree>
    <p:extLst>
      <p:ext uri="{BB962C8B-B14F-4D97-AF65-F5344CB8AC3E}">
        <p14:creationId xmlns:p14="http://schemas.microsoft.com/office/powerpoint/2010/main" val="573191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4" name="Picture 2" descr="Image result for university of leed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1518"/>
            <a:ext cx="3048000" cy="883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72900" y="51518"/>
            <a:ext cx="1781278" cy="594052"/>
          </a:xfrm>
          <a:prstGeom prst="rect">
            <a:avLst/>
          </a:prstGeom>
        </p:spPr>
      </p:pic>
      <p:pic>
        <p:nvPicPr>
          <p:cNvPr id="2" name="Picture 1"/>
          <p:cNvPicPr>
            <a:picLocks noChangeAspect="1"/>
          </p:cNvPicPr>
          <p:nvPr/>
        </p:nvPicPr>
        <p:blipFill>
          <a:blip r:embed="rId4"/>
          <a:stretch>
            <a:fillRect/>
          </a:stretch>
        </p:blipFill>
        <p:spPr>
          <a:xfrm>
            <a:off x="457200" y="1066800"/>
            <a:ext cx="8229600" cy="5376744"/>
          </a:xfrm>
          <a:prstGeom prst="rect">
            <a:avLst/>
          </a:prstGeom>
        </p:spPr>
      </p:pic>
    </p:spTree>
    <p:extLst>
      <p:ext uri="{BB962C8B-B14F-4D97-AF65-F5344CB8AC3E}">
        <p14:creationId xmlns:p14="http://schemas.microsoft.com/office/powerpoint/2010/main" val="136764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4" name="Picture 2" descr="Image result for university of leed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1518"/>
            <a:ext cx="3048000" cy="883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72900" y="51518"/>
            <a:ext cx="1781278" cy="594052"/>
          </a:xfrm>
          <a:prstGeom prst="rect">
            <a:avLst/>
          </a:prstGeom>
        </p:spPr>
      </p:pic>
      <p:pic>
        <p:nvPicPr>
          <p:cNvPr id="3" name="Picture 2"/>
          <p:cNvPicPr>
            <a:picLocks noChangeAspect="1"/>
          </p:cNvPicPr>
          <p:nvPr/>
        </p:nvPicPr>
        <p:blipFill>
          <a:blip r:embed="rId4"/>
          <a:stretch>
            <a:fillRect/>
          </a:stretch>
        </p:blipFill>
        <p:spPr>
          <a:xfrm>
            <a:off x="0" y="1808850"/>
            <a:ext cx="9144000" cy="2798079"/>
          </a:xfrm>
          <a:prstGeom prst="rect">
            <a:avLst/>
          </a:prstGeom>
        </p:spPr>
      </p:pic>
      <p:sp>
        <p:nvSpPr>
          <p:cNvPr id="6" name="TextBox 5"/>
          <p:cNvSpPr txBox="1"/>
          <p:nvPr/>
        </p:nvSpPr>
        <p:spPr>
          <a:xfrm>
            <a:off x="1295400" y="1143000"/>
            <a:ext cx="7086600" cy="461665"/>
          </a:xfrm>
          <a:prstGeom prst="rect">
            <a:avLst/>
          </a:prstGeom>
          <a:noFill/>
        </p:spPr>
        <p:txBody>
          <a:bodyPr wrap="square" rtlCol="0">
            <a:spAutoFit/>
          </a:bodyPr>
          <a:lstStyle/>
          <a:p>
            <a:pPr algn="ctr"/>
            <a:r>
              <a:rPr lang="en-GB" sz="2400" b="1" dirty="0" smtClean="0"/>
              <a:t>Demographic profiling</a:t>
            </a:r>
            <a:endParaRPr lang="en-GB" sz="2400" b="1" dirty="0"/>
          </a:p>
        </p:txBody>
      </p:sp>
      <p:sp>
        <p:nvSpPr>
          <p:cNvPr id="8" name="Up Arrow Callout 7"/>
          <p:cNvSpPr/>
          <p:nvPr/>
        </p:nvSpPr>
        <p:spPr>
          <a:xfrm>
            <a:off x="1600200" y="4606930"/>
            <a:ext cx="1246222" cy="2102514"/>
          </a:xfrm>
          <a:prstGeom prst="upArrowCallout">
            <a:avLst>
              <a:gd name="adj1" fmla="val 25000"/>
              <a:gd name="adj2" fmla="val 25000"/>
              <a:gd name="adj3" fmla="val 25000"/>
              <a:gd name="adj4" fmla="val 7813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More likely:</a:t>
            </a:r>
          </a:p>
          <a:p>
            <a:pPr algn="ctr"/>
            <a:r>
              <a:rPr lang="en-GB" sz="1600" dirty="0" smtClean="0">
                <a:solidFill>
                  <a:schemeClr val="tx1"/>
                </a:solidFill>
              </a:rPr>
              <a:t>*Female</a:t>
            </a:r>
          </a:p>
          <a:p>
            <a:pPr algn="ctr"/>
            <a:r>
              <a:rPr lang="en-GB" sz="1600" dirty="0" smtClean="0">
                <a:solidFill>
                  <a:schemeClr val="tx1"/>
                </a:solidFill>
              </a:rPr>
              <a:t>*Not in work</a:t>
            </a:r>
          </a:p>
          <a:p>
            <a:pPr algn="ctr"/>
            <a:r>
              <a:rPr lang="en-GB" sz="1600" dirty="0" smtClean="0">
                <a:solidFill>
                  <a:schemeClr val="tx1"/>
                </a:solidFill>
              </a:rPr>
              <a:t>*No kids</a:t>
            </a:r>
            <a:endParaRPr lang="en-GB" sz="1600" dirty="0">
              <a:solidFill>
                <a:schemeClr val="tx1"/>
              </a:solidFill>
            </a:endParaRPr>
          </a:p>
        </p:txBody>
      </p:sp>
      <p:sp>
        <p:nvSpPr>
          <p:cNvPr id="9" name="Up Arrow Callout 8"/>
          <p:cNvSpPr/>
          <p:nvPr/>
        </p:nvSpPr>
        <p:spPr>
          <a:xfrm>
            <a:off x="2911643" y="4606929"/>
            <a:ext cx="1246222" cy="2102514"/>
          </a:xfrm>
          <a:prstGeom prst="upArrowCallout">
            <a:avLst>
              <a:gd name="adj1" fmla="val 25000"/>
              <a:gd name="adj2" fmla="val 25000"/>
              <a:gd name="adj3" fmla="val 25000"/>
              <a:gd name="adj4" fmla="val 7813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More likely:</a:t>
            </a:r>
          </a:p>
          <a:p>
            <a:pPr algn="ctr"/>
            <a:r>
              <a:rPr lang="en-GB" sz="1600" dirty="0" smtClean="0">
                <a:solidFill>
                  <a:schemeClr val="tx1"/>
                </a:solidFill>
              </a:rPr>
              <a:t>*Female</a:t>
            </a:r>
          </a:p>
          <a:p>
            <a:pPr algn="ctr"/>
            <a:r>
              <a:rPr lang="en-GB" sz="1600" dirty="0" smtClean="0">
                <a:solidFill>
                  <a:schemeClr val="tx1"/>
                </a:solidFill>
              </a:rPr>
              <a:t>*Younger</a:t>
            </a:r>
          </a:p>
          <a:p>
            <a:pPr algn="ctr"/>
            <a:r>
              <a:rPr lang="en-GB" sz="1600" dirty="0" smtClean="0">
                <a:solidFill>
                  <a:schemeClr val="tx1"/>
                </a:solidFill>
              </a:rPr>
              <a:t>*Renting</a:t>
            </a:r>
            <a:endParaRPr lang="en-GB" sz="1600" dirty="0">
              <a:solidFill>
                <a:schemeClr val="tx1"/>
              </a:solidFill>
            </a:endParaRPr>
          </a:p>
        </p:txBody>
      </p:sp>
      <p:sp>
        <p:nvSpPr>
          <p:cNvPr id="10" name="Up Arrow Callout 9"/>
          <p:cNvSpPr/>
          <p:nvPr/>
        </p:nvSpPr>
        <p:spPr>
          <a:xfrm>
            <a:off x="4254429" y="4618961"/>
            <a:ext cx="1246222" cy="2102514"/>
          </a:xfrm>
          <a:prstGeom prst="upArrowCallout">
            <a:avLst>
              <a:gd name="adj1" fmla="val 25000"/>
              <a:gd name="adj2" fmla="val 25000"/>
              <a:gd name="adj3" fmla="val 25000"/>
              <a:gd name="adj4" fmla="val 7813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More likely:</a:t>
            </a:r>
          </a:p>
          <a:p>
            <a:pPr algn="ctr"/>
            <a:r>
              <a:rPr lang="en-GB" sz="1600" dirty="0" smtClean="0">
                <a:solidFill>
                  <a:schemeClr val="tx1"/>
                </a:solidFill>
              </a:rPr>
              <a:t>*Male *Older</a:t>
            </a:r>
          </a:p>
          <a:p>
            <a:pPr algn="ctr"/>
            <a:r>
              <a:rPr lang="en-GB" sz="1600" dirty="0" smtClean="0">
                <a:solidFill>
                  <a:schemeClr val="tx1"/>
                </a:solidFill>
              </a:rPr>
              <a:t>*Own home</a:t>
            </a:r>
          </a:p>
          <a:p>
            <a:pPr algn="ctr"/>
            <a:r>
              <a:rPr lang="en-GB" sz="1600" dirty="0" smtClean="0">
                <a:solidFill>
                  <a:schemeClr val="tx1"/>
                </a:solidFill>
              </a:rPr>
              <a:t>*No kids</a:t>
            </a:r>
          </a:p>
          <a:p>
            <a:pPr algn="ctr"/>
            <a:r>
              <a:rPr lang="en-GB" sz="1600" dirty="0" smtClean="0">
                <a:solidFill>
                  <a:schemeClr val="tx1"/>
                </a:solidFill>
              </a:rPr>
              <a:t>*Low </a:t>
            </a:r>
            <a:r>
              <a:rPr lang="en-GB" sz="1600" dirty="0" err="1" smtClean="0">
                <a:solidFill>
                  <a:schemeClr val="tx1"/>
                </a:solidFill>
              </a:rPr>
              <a:t>edu</a:t>
            </a:r>
            <a:endParaRPr lang="en-GB" sz="1600" dirty="0">
              <a:solidFill>
                <a:schemeClr val="tx1"/>
              </a:solidFill>
            </a:endParaRPr>
          </a:p>
        </p:txBody>
      </p:sp>
      <p:sp>
        <p:nvSpPr>
          <p:cNvPr id="11" name="Up Arrow Callout 10"/>
          <p:cNvSpPr/>
          <p:nvPr/>
        </p:nvSpPr>
        <p:spPr>
          <a:xfrm>
            <a:off x="5625289" y="4630993"/>
            <a:ext cx="1246222" cy="2102514"/>
          </a:xfrm>
          <a:prstGeom prst="upArrowCallout">
            <a:avLst>
              <a:gd name="adj1" fmla="val 25000"/>
              <a:gd name="adj2" fmla="val 25000"/>
              <a:gd name="adj3" fmla="val 25000"/>
              <a:gd name="adj4" fmla="val 7813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More likely:</a:t>
            </a:r>
          </a:p>
          <a:p>
            <a:pPr algn="ctr"/>
            <a:r>
              <a:rPr lang="en-GB" sz="1600" dirty="0" smtClean="0">
                <a:solidFill>
                  <a:schemeClr val="tx1"/>
                </a:solidFill>
              </a:rPr>
              <a:t>* Younger</a:t>
            </a:r>
          </a:p>
          <a:p>
            <a:pPr algn="ctr"/>
            <a:r>
              <a:rPr lang="en-GB" sz="1600" dirty="0" smtClean="0">
                <a:solidFill>
                  <a:schemeClr val="tx1"/>
                </a:solidFill>
              </a:rPr>
              <a:t>*Renting</a:t>
            </a:r>
          </a:p>
          <a:p>
            <a:pPr algn="ctr"/>
            <a:r>
              <a:rPr lang="en-GB" sz="1600" dirty="0" smtClean="0">
                <a:solidFill>
                  <a:schemeClr val="tx1"/>
                </a:solidFill>
              </a:rPr>
              <a:t>*With kids</a:t>
            </a:r>
          </a:p>
          <a:p>
            <a:pPr algn="ctr"/>
            <a:r>
              <a:rPr lang="en-GB" sz="1600" dirty="0" smtClean="0">
                <a:solidFill>
                  <a:schemeClr val="tx1"/>
                </a:solidFill>
              </a:rPr>
              <a:t>*High </a:t>
            </a:r>
            <a:r>
              <a:rPr lang="en-GB" sz="1600" dirty="0" err="1" smtClean="0">
                <a:solidFill>
                  <a:schemeClr val="tx1"/>
                </a:solidFill>
              </a:rPr>
              <a:t>edu</a:t>
            </a:r>
            <a:endParaRPr lang="en-GB" sz="1600" dirty="0" smtClean="0">
              <a:solidFill>
                <a:schemeClr val="tx1"/>
              </a:solidFill>
            </a:endParaRPr>
          </a:p>
          <a:p>
            <a:pPr algn="ctr"/>
            <a:r>
              <a:rPr lang="en-GB" sz="1600" dirty="0" smtClean="0">
                <a:solidFill>
                  <a:schemeClr val="tx1"/>
                </a:solidFill>
              </a:rPr>
              <a:t>Working</a:t>
            </a:r>
            <a:endParaRPr lang="en-GB" sz="1600" dirty="0">
              <a:solidFill>
                <a:schemeClr val="tx1"/>
              </a:solidFill>
            </a:endParaRPr>
          </a:p>
        </p:txBody>
      </p:sp>
      <p:sp>
        <p:nvSpPr>
          <p:cNvPr id="12" name="Up Arrow Callout 11"/>
          <p:cNvSpPr/>
          <p:nvPr/>
        </p:nvSpPr>
        <p:spPr>
          <a:xfrm>
            <a:off x="6996889" y="4618961"/>
            <a:ext cx="1246222" cy="2102514"/>
          </a:xfrm>
          <a:prstGeom prst="upArrowCallout">
            <a:avLst>
              <a:gd name="adj1" fmla="val 25000"/>
              <a:gd name="adj2" fmla="val 25000"/>
              <a:gd name="adj3" fmla="val 25000"/>
              <a:gd name="adj4" fmla="val 7813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smtClean="0">
                <a:solidFill>
                  <a:schemeClr val="tx1"/>
                </a:solidFill>
              </a:rPr>
              <a:t>More likely:</a:t>
            </a:r>
          </a:p>
          <a:p>
            <a:pPr algn="ctr"/>
            <a:r>
              <a:rPr lang="en-GB" sz="1600" dirty="0" smtClean="0">
                <a:solidFill>
                  <a:schemeClr val="tx1"/>
                </a:solidFill>
              </a:rPr>
              <a:t>*Male</a:t>
            </a:r>
          </a:p>
          <a:p>
            <a:pPr marL="285750" indent="-285750" algn="ctr">
              <a:buFont typeface="Arial" panose="020B0604020202020204" pitchFamily="34" charset="0"/>
              <a:buChar char="•"/>
            </a:pPr>
            <a:endParaRPr lang="en-GB" sz="1600" dirty="0">
              <a:solidFill>
                <a:schemeClr val="tx1"/>
              </a:solidFill>
            </a:endParaRPr>
          </a:p>
          <a:p>
            <a:pPr algn="ctr"/>
            <a:r>
              <a:rPr lang="en-GB" sz="1600" dirty="0" smtClean="0">
                <a:solidFill>
                  <a:schemeClr val="tx1"/>
                </a:solidFill>
              </a:rPr>
              <a:t>(otherwise average)</a:t>
            </a:r>
            <a:endParaRPr lang="en-GB" sz="1600" dirty="0">
              <a:solidFill>
                <a:schemeClr val="tx1"/>
              </a:solidFill>
            </a:endParaRPr>
          </a:p>
        </p:txBody>
      </p:sp>
    </p:spTree>
    <p:extLst>
      <p:ext uri="{BB962C8B-B14F-4D97-AF65-F5344CB8AC3E}">
        <p14:creationId xmlns:p14="http://schemas.microsoft.com/office/powerpoint/2010/main" val="960073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latin typeface="+mn-lt"/>
              </a:rPr>
              <a:t>Utility 2050 - Phase 1</a:t>
            </a:r>
            <a:endParaRPr lang="en-GB" b="1" dirty="0">
              <a:latin typeface="+mn-lt"/>
            </a:endParaRPr>
          </a:p>
        </p:txBody>
      </p:sp>
      <p:sp>
        <p:nvSpPr>
          <p:cNvPr id="3" name="Subtitle 2"/>
          <p:cNvSpPr>
            <a:spLocks noGrp="1"/>
          </p:cNvSpPr>
          <p:nvPr>
            <p:ph type="subTitle" idx="1"/>
          </p:nvPr>
        </p:nvSpPr>
        <p:spPr>
          <a:xfrm>
            <a:off x="685800" y="3591306"/>
            <a:ext cx="7772400" cy="1752600"/>
          </a:xfrm>
        </p:spPr>
        <p:txBody>
          <a:bodyPr>
            <a:normAutofit/>
          </a:bodyPr>
          <a:lstStyle/>
          <a:p>
            <a:r>
              <a:rPr lang="en-US" sz="2600" b="1" dirty="0">
                <a:solidFill>
                  <a:schemeClr val="tx1"/>
                </a:solidFill>
              </a:rPr>
              <a:t>How Much are Energy Futures Worth? What Business Might be Operating? And How will Consumers Respond to New Energy Service Value Propositions in 2035 to 2050</a:t>
            </a:r>
            <a:r>
              <a:rPr lang="en-US" sz="2600" b="1" dirty="0" smtClean="0">
                <a:solidFill>
                  <a:schemeClr val="tx1"/>
                </a:solidFill>
              </a:rPr>
              <a:t>?</a:t>
            </a:r>
            <a:endParaRPr lang="en-GB" sz="2600" dirty="0">
              <a:solidFill>
                <a:schemeClr val="tx1"/>
              </a:solidFill>
            </a:endParaRPr>
          </a:p>
        </p:txBody>
      </p:sp>
      <p:pic>
        <p:nvPicPr>
          <p:cNvPr id="5" name="Picture 4"/>
          <p:cNvPicPr>
            <a:picLocks noChangeAspect="1"/>
          </p:cNvPicPr>
          <p:nvPr/>
        </p:nvPicPr>
        <p:blipFill>
          <a:blip r:embed="rId3"/>
          <a:stretch>
            <a:fillRect/>
          </a:stretch>
        </p:blipFill>
        <p:spPr>
          <a:xfrm>
            <a:off x="469392" y="341694"/>
            <a:ext cx="2284875" cy="762000"/>
          </a:xfrm>
          <a:prstGeom prst="rect">
            <a:avLst/>
          </a:prstGeom>
        </p:spPr>
      </p:pic>
      <p:pic>
        <p:nvPicPr>
          <p:cNvPr id="6" name="Picture 2" descr="Image result for university of leed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35688"/>
            <a:ext cx="3124200" cy="90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94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dirty="0"/>
          </a:p>
        </p:txBody>
      </p:sp>
      <p:sp>
        <p:nvSpPr>
          <p:cNvPr id="2" name="Title 1"/>
          <p:cNvSpPr>
            <a:spLocks noGrp="1"/>
          </p:cNvSpPr>
          <p:nvPr>
            <p:ph type="title" idx="4294967295"/>
          </p:nvPr>
        </p:nvSpPr>
        <p:spPr>
          <a:xfrm>
            <a:off x="533400" y="762000"/>
            <a:ext cx="8229600" cy="1143000"/>
          </a:xfrm>
        </p:spPr>
        <p:txBody>
          <a:bodyPr/>
          <a:lstStyle/>
          <a:p>
            <a:r>
              <a:rPr lang="en-GB" dirty="0" smtClean="0"/>
              <a:t>Conclusions</a:t>
            </a:r>
            <a:endParaRPr lang="en-GB" dirty="0"/>
          </a:p>
        </p:txBody>
      </p:sp>
      <p:pic>
        <p:nvPicPr>
          <p:cNvPr id="4" name="Picture 2" descr="Image result for university of leed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1518"/>
            <a:ext cx="3048000" cy="883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72900" y="51518"/>
            <a:ext cx="1781278" cy="594052"/>
          </a:xfrm>
          <a:prstGeom prst="rect">
            <a:avLst/>
          </a:prstGeom>
        </p:spPr>
      </p:pic>
      <p:sp>
        <p:nvSpPr>
          <p:cNvPr id="6" name="Content Placeholder 2"/>
          <p:cNvSpPr txBox="1">
            <a:spLocks/>
          </p:cNvSpPr>
          <p:nvPr/>
        </p:nvSpPr>
        <p:spPr>
          <a:xfrm>
            <a:off x="457200" y="1600200"/>
            <a:ext cx="8001000" cy="45259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Consumers might be much more engaged than we think when offered meaningful choices.</a:t>
            </a:r>
          </a:p>
          <a:p>
            <a:r>
              <a:rPr lang="en-GB" dirty="0" smtClean="0"/>
              <a:t>There is a market segment for each business model but messaging is critical. For peer 2 peer, suspicion of the regime is a driver. How legitimate or sustainable are pseudo peer to peer offers backed by a big 6 utility?</a:t>
            </a:r>
          </a:p>
          <a:p>
            <a:r>
              <a:rPr lang="en-GB" dirty="0" smtClean="0"/>
              <a:t>Millennial renting families with high education may go for a third party control ‘google runs your life’ but how stable are those preferences given the demographic?</a:t>
            </a:r>
          </a:p>
          <a:p>
            <a:r>
              <a:rPr lang="en-GB" dirty="0" smtClean="0"/>
              <a:t>Trust is critical in the existing retail market, these data show trust and participation in new business models are pivotal. This would support a much more explicit role for innovation policy in building and understanding consumer trust</a:t>
            </a:r>
          </a:p>
          <a:p>
            <a:r>
              <a:rPr lang="en-GB" dirty="0" smtClean="0"/>
              <a:t>TAKE HEART!! All this innovation does have a consumer base to go at. We just need to understand it better! </a:t>
            </a:r>
          </a:p>
          <a:p>
            <a:endParaRPr lang="en-GB" dirty="0"/>
          </a:p>
        </p:txBody>
      </p:sp>
    </p:spTree>
    <p:extLst>
      <p:ext uri="{BB962C8B-B14F-4D97-AF65-F5344CB8AC3E}">
        <p14:creationId xmlns:p14="http://schemas.microsoft.com/office/powerpoint/2010/main" val="215241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dirty="0"/>
          </a:p>
        </p:txBody>
      </p:sp>
      <p:sp>
        <p:nvSpPr>
          <p:cNvPr id="2" name="Title 1"/>
          <p:cNvSpPr>
            <a:spLocks noGrp="1"/>
          </p:cNvSpPr>
          <p:nvPr>
            <p:ph type="title" idx="4294967295"/>
          </p:nvPr>
        </p:nvSpPr>
        <p:spPr>
          <a:xfrm>
            <a:off x="454987" y="3276600"/>
            <a:ext cx="8229600" cy="1143000"/>
          </a:xfrm>
        </p:spPr>
        <p:txBody>
          <a:bodyPr>
            <a:normAutofit fontScale="90000"/>
          </a:bodyPr>
          <a:lstStyle/>
          <a:p>
            <a:r>
              <a:rPr lang="en-GB" dirty="0" smtClean="0">
                <a:solidFill>
                  <a:srgbClr val="FF0000"/>
                </a:solidFill>
              </a:rPr>
              <a:t>YES!! [some] Consumers DO want the new business models the sector can offer. </a:t>
            </a:r>
            <a:r>
              <a:rPr lang="en-GB" dirty="0">
                <a:solidFill>
                  <a:srgbClr val="FF0000"/>
                </a:solidFill>
              </a:rPr>
              <a:t/>
            </a:r>
            <a:br>
              <a:rPr lang="en-GB" dirty="0">
                <a:solidFill>
                  <a:srgbClr val="FF0000"/>
                </a:solidFill>
              </a:rPr>
            </a:br>
            <a:r>
              <a:rPr lang="en-GB" dirty="0" smtClean="0"/>
              <a:t/>
            </a:r>
            <a:br>
              <a:rPr lang="en-GB" dirty="0" smtClean="0"/>
            </a:br>
            <a:r>
              <a:rPr lang="en-GB" dirty="0" smtClean="0"/>
              <a:t>BUT we must be EXTREMELY cautious if consumer trust, participation, and business model legitimacy are going to be a key determinant of the next phase of the energy transition.    </a:t>
            </a:r>
            <a:endParaRPr lang="en-GB" dirty="0"/>
          </a:p>
        </p:txBody>
      </p:sp>
      <p:pic>
        <p:nvPicPr>
          <p:cNvPr id="4" name="Picture 2" descr="Image result for university of leed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1518"/>
            <a:ext cx="3048000" cy="883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72900" y="51518"/>
            <a:ext cx="1781278" cy="594052"/>
          </a:xfrm>
          <a:prstGeom prst="rect">
            <a:avLst/>
          </a:prstGeom>
        </p:spPr>
      </p:pic>
    </p:spTree>
    <p:extLst>
      <p:ext uri="{BB962C8B-B14F-4D97-AF65-F5344CB8AC3E}">
        <p14:creationId xmlns:p14="http://schemas.microsoft.com/office/powerpoint/2010/main" val="22547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dirty="0"/>
          </a:p>
        </p:txBody>
      </p:sp>
      <p:sp>
        <p:nvSpPr>
          <p:cNvPr id="2" name="Title 1"/>
          <p:cNvSpPr>
            <a:spLocks noGrp="1"/>
          </p:cNvSpPr>
          <p:nvPr>
            <p:ph type="title" idx="4294967295"/>
          </p:nvPr>
        </p:nvSpPr>
        <p:spPr>
          <a:xfrm>
            <a:off x="172900" y="3200400"/>
            <a:ext cx="8229600" cy="1143000"/>
          </a:xfrm>
        </p:spPr>
        <p:txBody>
          <a:bodyPr>
            <a:noAutofit/>
          </a:bodyPr>
          <a:lstStyle/>
          <a:p>
            <a:pPr algn="l"/>
            <a:r>
              <a:rPr lang="en-GB" sz="3200" dirty="0" smtClean="0"/>
              <a:t>Dr Stephen Hall. University of Leeds. </a:t>
            </a:r>
            <a:r>
              <a:rPr lang="en-GB" sz="3200" dirty="0" smtClean="0">
                <a:hlinkClick r:id="rId2"/>
              </a:rPr>
              <a:t>s.hall@leeds.ac.uk</a:t>
            </a:r>
            <a:r>
              <a:rPr lang="en-GB" sz="3200" dirty="0" smtClean="0"/>
              <a:t/>
            </a:r>
            <a:br>
              <a:rPr lang="en-GB" sz="3200" dirty="0" smtClean="0"/>
            </a:br>
            <a:r>
              <a:rPr lang="en-GB" sz="3200" dirty="0"/>
              <a:t/>
            </a:r>
            <a:br>
              <a:rPr lang="en-GB" sz="3200" dirty="0"/>
            </a:br>
            <a:r>
              <a:rPr lang="en-GB" sz="3200" dirty="0" smtClean="0"/>
              <a:t>Prof Jillian Anable. University of Leeds </a:t>
            </a:r>
            <a:r>
              <a:rPr lang="en-GB" sz="3200" dirty="0" smtClean="0">
                <a:hlinkClick r:id="rId3"/>
              </a:rPr>
              <a:t>J.L.Anable@leeds.ac.uk</a:t>
            </a:r>
            <a:r>
              <a:rPr lang="en-GB" sz="3200" dirty="0" smtClean="0"/>
              <a:t> </a:t>
            </a:r>
            <a:endParaRPr lang="en-GB" sz="3200" dirty="0"/>
          </a:p>
        </p:txBody>
      </p:sp>
      <p:pic>
        <p:nvPicPr>
          <p:cNvPr id="4" name="Picture 2" descr="Image result for university of leed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51518"/>
            <a:ext cx="3048000" cy="883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72900" y="51518"/>
            <a:ext cx="1781278" cy="594052"/>
          </a:xfrm>
          <a:prstGeom prst="rect">
            <a:avLst/>
          </a:prstGeom>
        </p:spPr>
      </p:pic>
    </p:spTree>
    <p:extLst>
      <p:ext uri="{BB962C8B-B14F-4D97-AF65-F5344CB8AC3E}">
        <p14:creationId xmlns:p14="http://schemas.microsoft.com/office/powerpoint/2010/main" val="2836048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2B7AF9-A3A3-41CB-91D8-3C9B8ABE250E}"/>
              </a:ext>
            </a:extLst>
          </p:cNvPr>
          <p:cNvSpPr>
            <a:spLocks noGrp="1"/>
          </p:cNvSpPr>
          <p:nvPr>
            <p:ph type="title"/>
          </p:nvPr>
        </p:nvSpPr>
        <p:spPr>
          <a:xfrm>
            <a:off x="338447" y="1003467"/>
            <a:ext cx="8229600" cy="1143000"/>
          </a:xfrm>
        </p:spPr>
        <p:txBody>
          <a:bodyPr/>
          <a:lstStyle/>
          <a:p>
            <a:r>
              <a:rPr lang="en-GB" dirty="0"/>
              <a:t>Drivers for new system value / avoided cost</a:t>
            </a:r>
          </a:p>
        </p:txBody>
      </p:sp>
      <p:pic>
        <p:nvPicPr>
          <p:cNvPr id="1028" name="Picture 4" descr="https://d30y9cdsu7xlg0.cloudfront.net/png/800435-200.png">
            <a:extLst>
              <a:ext uri="{FF2B5EF4-FFF2-40B4-BE49-F238E27FC236}">
                <a16:creationId xmlns:a16="http://schemas.microsoft.com/office/drawing/2014/main" xmlns="" id="{B81B45DD-6729-4961-98B7-37C68CD05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64662"/>
            <a:ext cx="832386" cy="8323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30y9cdsu7xlg0.cloudfront.net/png/908124-200.png">
            <a:extLst>
              <a:ext uri="{FF2B5EF4-FFF2-40B4-BE49-F238E27FC236}">
                <a16:creationId xmlns:a16="http://schemas.microsoft.com/office/drawing/2014/main" xmlns="" id="{63DB070E-D573-4573-A4B5-28DFE7435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983" y="2264662"/>
            <a:ext cx="926229" cy="9262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30y9cdsu7xlg0.cloudfront.net/png/568991-200.png">
            <a:extLst>
              <a:ext uri="{FF2B5EF4-FFF2-40B4-BE49-F238E27FC236}">
                <a16:creationId xmlns:a16="http://schemas.microsoft.com/office/drawing/2014/main" xmlns="" id="{3FA8A4A2-540E-4E6D-BE24-0FD56A5381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606328"/>
            <a:ext cx="786802" cy="7868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30y9cdsu7xlg0.cloudfront.net/png/340330-200.png">
            <a:extLst>
              <a:ext uri="{FF2B5EF4-FFF2-40B4-BE49-F238E27FC236}">
                <a16:creationId xmlns:a16="http://schemas.microsoft.com/office/drawing/2014/main" xmlns="" id="{DB28D8F0-DEB8-40B9-B364-808B031918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4545" y="3685435"/>
            <a:ext cx="805667" cy="80566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d30y9cdsu7xlg0.cloudfront.net/png/991296-200.png">
            <a:extLst>
              <a:ext uri="{FF2B5EF4-FFF2-40B4-BE49-F238E27FC236}">
                <a16:creationId xmlns:a16="http://schemas.microsoft.com/office/drawing/2014/main" xmlns="" id="{7B4A2311-A31C-4077-A5DA-2580A6AD34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711" y="4727493"/>
            <a:ext cx="1007485" cy="1007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1C8A0B0-5BD0-430D-B9D2-953F92619DBB}"/>
              </a:ext>
            </a:extLst>
          </p:cNvPr>
          <p:cNvSpPr txBox="1"/>
          <p:nvPr/>
        </p:nvSpPr>
        <p:spPr>
          <a:xfrm>
            <a:off x="429239" y="3271079"/>
            <a:ext cx="963725" cy="300082"/>
          </a:xfrm>
          <a:prstGeom prst="rect">
            <a:avLst/>
          </a:prstGeom>
          <a:noFill/>
        </p:spPr>
        <p:txBody>
          <a:bodyPr wrap="none" rtlCol="0">
            <a:spAutoFit/>
          </a:bodyPr>
          <a:lstStyle/>
          <a:p>
            <a:r>
              <a:rPr lang="en-GB" sz="1350" dirty="0">
                <a:latin typeface="Arial" pitchFamily="34" charset="0"/>
                <a:cs typeface="Arial" pitchFamily="34" charset="0"/>
              </a:rPr>
              <a:t>25% 2016</a:t>
            </a:r>
          </a:p>
        </p:txBody>
      </p:sp>
      <p:sp>
        <p:nvSpPr>
          <p:cNvPr id="12" name="TextBox 11">
            <a:extLst>
              <a:ext uri="{FF2B5EF4-FFF2-40B4-BE49-F238E27FC236}">
                <a16:creationId xmlns:a16="http://schemas.microsoft.com/office/drawing/2014/main" xmlns="" id="{88AE1DE9-93C0-4750-A345-A17DE083A6FD}"/>
              </a:ext>
            </a:extLst>
          </p:cNvPr>
          <p:cNvSpPr txBox="1"/>
          <p:nvPr/>
        </p:nvSpPr>
        <p:spPr>
          <a:xfrm>
            <a:off x="1883832" y="3271079"/>
            <a:ext cx="963725" cy="300082"/>
          </a:xfrm>
          <a:prstGeom prst="rect">
            <a:avLst/>
          </a:prstGeom>
          <a:noFill/>
        </p:spPr>
        <p:txBody>
          <a:bodyPr wrap="none" rtlCol="0">
            <a:spAutoFit/>
          </a:bodyPr>
          <a:lstStyle/>
          <a:p>
            <a:r>
              <a:rPr lang="en-GB" sz="1350" dirty="0">
                <a:latin typeface="Arial" pitchFamily="34" charset="0"/>
                <a:cs typeface="Arial" pitchFamily="34" charset="0"/>
              </a:rPr>
              <a:t>50% 2050</a:t>
            </a:r>
          </a:p>
        </p:txBody>
      </p:sp>
      <p:sp>
        <p:nvSpPr>
          <p:cNvPr id="13" name="TextBox 12">
            <a:extLst>
              <a:ext uri="{FF2B5EF4-FFF2-40B4-BE49-F238E27FC236}">
                <a16:creationId xmlns:a16="http://schemas.microsoft.com/office/drawing/2014/main" xmlns="" id="{B797E9B3-9FCA-4D5D-A333-AD56C6D17FAB}"/>
              </a:ext>
            </a:extLst>
          </p:cNvPr>
          <p:cNvSpPr txBox="1"/>
          <p:nvPr/>
        </p:nvSpPr>
        <p:spPr>
          <a:xfrm>
            <a:off x="222253" y="4475251"/>
            <a:ext cx="1348446" cy="300082"/>
          </a:xfrm>
          <a:prstGeom prst="rect">
            <a:avLst/>
          </a:prstGeom>
          <a:noFill/>
        </p:spPr>
        <p:txBody>
          <a:bodyPr wrap="none" rtlCol="0">
            <a:spAutoFit/>
          </a:bodyPr>
          <a:lstStyle/>
          <a:p>
            <a:r>
              <a:rPr lang="en-GB" sz="1350" dirty="0">
                <a:latin typeface="Arial" pitchFamily="34" charset="0"/>
                <a:cs typeface="Arial" pitchFamily="34" charset="0"/>
              </a:rPr>
              <a:t>25 million 2050</a:t>
            </a:r>
          </a:p>
        </p:txBody>
      </p:sp>
      <p:sp>
        <p:nvSpPr>
          <p:cNvPr id="14" name="TextBox 13">
            <a:extLst>
              <a:ext uri="{FF2B5EF4-FFF2-40B4-BE49-F238E27FC236}">
                <a16:creationId xmlns:a16="http://schemas.microsoft.com/office/drawing/2014/main" xmlns="" id="{ECD94F6F-6FDB-44E5-8360-6F610157616C}"/>
              </a:ext>
            </a:extLst>
          </p:cNvPr>
          <p:cNvSpPr txBox="1"/>
          <p:nvPr/>
        </p:nvSpPr>
        <p:spPr>
          <a:xfrm>
            <a:off x="1691471" y="4477214"/>
            <a:ext cx="1348446" cy="300082"/>
          </a:xfrm>
          <a:prstGeom prst="rect">
            <a:avLst/>
          </a:prstGeom>
          <a:noFill/>
        </p:spPr>
        <p:txBody>
          <a:bodyPr wrap="none" rtlCol="0">
            <a:spAutoFit/>
          </a:bodyPr>
          <a:lstStyle/>
          <a:p>
            <a:r>
              <a:rPr lang="en-GB" sz="1350" dirty="0">
                <a:latin typeface="Arial" pitchFamily="34" charset="0"/>
                <a:cs typeface="Arial" pitchFamily="34" charset="0"/>
              </a:rPr>
              <a:t>15 million 2050</a:t>
            </a:r>
          </a:p>
        </p:txBody>
      </p:sp>
      <p:sp>
        <p:nvSpPr>
          <p:cNvPr id="15" name="TextBox 14">
            <a:extLst>
              <a:ext uri="{FF2B5EF4-FFF2-40B4-BE49-F238E27FC236}">
                <a16:creationId xmlns:a16="http://schemas.microsoft.com/office/drawing/2014/main" xmlns="" id="{F6B23FE3-BAF2-4FAA-A1D8-19B728298AC6}"/>
              </a:ext>
            </a:extLst>
          </p:cNvPr>
          <p:cNvSpPr txBox="1"/>
          <p:nvPr/>
        </p:nvSpPr>
        <p:spPr>
          <a:xfrm>
            <a:off x="1029357" y="5631346"/>
            <a:ext cx="1300356" cy="300082"/>
          </a:xfrm>
          <a:prstGeom prst="rect">
            <a:avLst/>
          </a:prstGeom>
          <a:noFill/>
        </p:spPr>
        <p:txBody>
          <a:bodyPr wrap="none" rtlCol="0">
            <a:spAutoFit/>
          </a:bodyPr>
          <a:lstStyle/>
          <a:p>
            <a:r>
              <a:rPr lang="en-GB" sz="1350" dirty="0">
                <a:latin typeface="Arial" pitchFamily="34" charset="0"/>
                <a:cs typeface="Arial" pitchFamily="34" charset="0"/>
              </a:rPr>
              <a:t>74 billion 2025</a:t>
            </a:r>
          </a:p>
        </p:txBody>
      </p:sp>
      <p:pic>
        <p:nvPicPr>
          <p:cNvPr id="1040" name="Picture 16" descr="https://d30y9cdsu7xlg0.cloudfront.net/png/897838-200.png">
            <a:extLst>
              <a:ext uri="{FF2B5EF4-FFF2-40B4-BE49-F238E27FC236}">
                <a16:creationId xmlns:a16="http://schemas.microsoft.com/office/drawing/2014/main" xmlns="" id="{13C8FB52-79B2-4A08-BA05-1688178D9C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4295" y="3271080"/>
            <a:ext cx="1122050" cy="11220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E6278311-DC19-4155-B533-136356E13281}"/>
              </a:ext>
            </a:extLst>
          </p:cNvPr>
          <p:cNvSpPr/>
          <p:nvPr/>
        </p:nvSpPr>
        <p:spPr>
          <a:xfrm>
            <a:off x="5361709" y="2381528"/>
            <a:ext cx="3325091" cy="1546577"/>
          </a:xfrm>
          <a:prstGeom prst="rect">
            <a:avLst/>
          </a:prstGeom>
        </p:spPr>
        <p:txBody>
          <a:bodyPr wrap="square">
            <a:spAutoFit/>
          </a:bodyPr>
          <a:lstStyle/>
          <a:p>
            <a:r>
              <a:rPr lang="en-GB" sz="1350" i="1" dirty="0"/>
              <a:t>“The UK could save £17-40 </a:t>
            </a:r>
            <a:r>
              <a:rPr lang="en-GB" sz="1350" i="1" dirty="0" err="1"/>
              <a:t>bn</a:t>
            </a:r>
            <a:r>
              <a:rPr lang="en-GB" sz="1350" i="1" dirty="0"/>
              <a:t> across the electricity system from now to 2050 by deploying flexibility technologies”</a:t>
            </a:r>
          </a:p>
          <a:p>
            <a:r>
              <a:rPr lang="en-GB" sz="1350" b="1" dirty="0"/>
              <a:t>Smart systems and flexibility plan</a:t>
            </a:r>
          </a:p>
          <a:p>
            <a:endParaRPr lang="en-GB" sz="1350" dirty="0"/>
          </a:p>
          <a:p>
            <a:endParaRPr lang="en-GB" sz="1350" dirty="0"/>
          </a:p>
          <a:p>
            <a:endParaRPr lang="en-GB" sz="1350" dirty="0"/>
          </a:p>
        </p:txBody>
      </p:sp>
      <p:sp>
        <p:nvSpPr>
          <p:cNvPr id="10" name="Rectangle 9">
            <a:extLst>
              <a:ext uri="{FF2B5EF4-FFF2-40B4-BE49-F238E27FC236}">
                <a16:creationId xmlns:a16="http://schemas.microsoft.com/office/drawing/2014/main" xmlns="" id="{2C46068B-0B10-4D97-81F7-E094EAE716AE}"/>
              </a:ext>
            </a:extLst>
          </p:cNvPr>
          <p:cNvSpPr/>
          <p:nvPr/>
        </p:nvSpPr>
        <p:spPr>
          <a:xfrm>
            <a:off x="5361709" y="3281774"/>
            <a:ext cx="3019734" cy="1131079"/>
          </a:xfrm>
          <a:prstGeom prst="rect">
            <a:avLst/>
          </a:prstGeom>
        </p:spPr>
        <p:txBody>
          <a:bodyPr wrap="square">
            <a:spAutoFit/>
          </a:bodyPr>
          <a:lstStyle/>
          <a:p>
            <a:r>
              <a:rPr lang="en-GB" sz="1350" i="1" dirty="0"/>
              <a:t>“The UK is uniquely placed to lead the world in a Smart Power Revolution. If we get this right we could save consumers up to £8bn a year”</a:t>
            </a:r>
          </a:p>
          <a:p>
            <a:r>
              <a:rPr lang="en-GB" sz="1350" b="1" dirty="0"/>
              <a:t>NIC Smart power report</a:t>
            </a:r>
          </a:p>
        </p:txBody>
      </p:sp>
      <p:sp>
        <p:nvSpPr>
          <p:cNvPr id="11" name="Rectangle 10">
            <a:extLst>
              <a:ext uri="{FF2B5EF4-FFF2-40B4-BE49-F238E27FC236}">
                <a16:creationId xmlns:a16="http://schemas.microsoft.com/office/drawing/2014/main" xmlns="" id="{4CE1C84F-E630-4A49-B33B-1348CE1DB8CD}"/>
              </a:ext>
            </a:extLst>
          </p:cNvPr>
          <p:cNvSpPr/>
          <p:nvPr/>
        </p:nvSpPr>
        <p:spPr>
          <a:xfrm>
            <a:off x="5361709" y="4389770"/>
            <a:ext cx="3206338" cy="1131079"/>
          </a:xfrm>
          <a:prstGeom prst="rect">
            <a:avLst/>
          </a:prstGeom>
        </p:spPr>
        <p:txBody>
          <a:bodyPr wrap="square">
            <a:spAutoFit/>
          </a:bodyPr>
          <a:lstStyle/>
          <a:p>
            <a:r>
              <a:rPr lang="en-GB" sz="1350" i="1" dirty="0">
                <a:latin typeface="Calibri,Italic"/>
              </a:rPr>
              <a:t>This research suggests that by 2050 up to £21 billion per year of new financial value is available in the UK electricity system…</a:t>
            </a:r>
          </a:p>
          <a:p>
            <a:r>
              <a:rPr lang="en-GB" sz="1350" b="1" dirty="0">
                <a:latin typeface="Calibri,Italic"/>
              </a:rPr>
              <a:t>Utility 2050 project</a:t>
            </a:r>
            <a:endParaRPr lang="en-GB" sz="1350" b="1" dirty="0"/>
          </a:p>
        </p:txBody>
      </p:sp>
      <p:pic>
        <p:nvPicPr>
          <p:cNvPr id="17" name="Picture 16"/>
          <p:cNvPicPr>
            <a:picLocks noChangeAspect="1"/>
          </p:cNvPicPr>
          <p:nvPr/>
        </p:nvPicPr>
        <p:blipFill>
          <a:blip r:embed="rId9"/>
          <a:stretch>
            <a:fillRect/>
          </a:stretch>
        </p:blipFill>
        <p:spPr>
          <a:xfrm>
            <a:off x="152158" y="126694"/>
            <a:ext cx="1731674" cy="577509"/>
          </a:xfrm>
          <a:prstGeom prst="rect">
            <a:avLst/>
          </a:prstGeom>
        </p:spPr>
      </p:pic>
      <p:pic>
        <p:nvPicPr>
          <p:cNvPr id="18" name="Picture 2" descr="Image result for university of leeds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6600" y="58067"/>
            <a:ext cx="3336105" cy="96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62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7248"/>
            <a:ext cx="3200400" cy="240390"/>
          </a:xfrm>
        </p:spPr>
        <p:txBody>
          <a:bodyPr>
            <a:normAutofit fontScale="90000"/>
          </a:bodyPr>
          <a:lstStyle/>
          <a:p>
            <a:r>
              <a:rPr lang="en-GB" dirty="0"/>
              <a:t>Scenarios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80914712"/>
              </p:ext>
            </p:extLst>
          </p:nvPr>
        </p:nvGraphicFramePr>
        <p:xfrm>
          <a:off x="419986" y="1546690"/>
          <a:ext cx="8229600" cy="5192053"/>
        </p:xfrm>
        <a:graphic>
          <a:graphicData uri="http://schemas.openxmlformats.org/drawingml/2006/table">
            <a:tbl>
              <a:tblPr firstRow="1" firstCol="1" bandRow="1"/>
              <a:tblGrid>
                <a:gridCol w="1413411">
                  <a:extLst>
                    <a:ext uri="{9D8B030D-6E8A-4147-A177-3AD203B41FA5}">
                      <a16:colId xmlns:a16="http://schemas.microsoft.com/office/drawing/2014/main" xmlns="" val="20000"/>
                    </a:ext>
                  </a:extLst>
                </a:gridCol>
                <a:gridCol w="643534">
                  <a:extLst>
                    <a:ext uri="{9D8B030D-6E8A-4147-A177-3AD203B41FA5}">
                      <a16:colId xmlns:a16="http://schemas.microsoft.com/office/drawing/2014/main" xmlns="" val="20001"/>
                    </a:ext>
                  </a:extLst>
                </a:gridCol>
                <a:gridCol w="907129">
                  <a:extLst>
                    <a:ext uri="{9D8B030D-6E8A-4147-A177-3AD203B41FA5}">
                      <a16:colId xmlns:a16="http://schemas.microsoft.com/office/drawing/2014/main" xmlns="" val="20002"/>
                    </a:ext>
                  </a:extLst>
                </a:gridCol>
                <a:gridCol w="635354">
                  <a:extLst>
                    <a:ext uri="{9D8B030D-6E8A-4147-A177-3AD203B41FA5}">
                      <a16:colId xmlns:a16="http://schemas.microsoft.com/office/drawing/2014/main" xmlns="" val="20003"/>
                    </a:ext>
                  </a:extLst>
                </a:gridCol>
                <a:gridCol w="771695">
                  <a:extLst>
                    <a:ext uri="{9D8B030D-6E8A-4147-A177-3AD203B41FA5}">
                      <a16:colId xmlns:a16="http://schemas.microsoft.com/office/drawing/2014/main" xmlns="" val="20004"/>
                    </a:ext>
                  </a:extLst>
                </a:gridCol>
                <a:gridCol w="808962">
                  <a:extLst>
                    <a:ext uri="{9D8B030D-6E8A-4147-A177-3AD203B41FA5}">
                      <a16:colId xmlns:a16="http://schemas.microsoft.com/office/drawing/2014/main" xmlns="" val="20005"/>
                    </a:ext>
                  </a:extLst>
                </a:gridCol>
                <a:gridCol w="613539">
                  <a:extLst>
                    <a:ext uri="{9D8B030D-6E8A-4147-A177-3AD203B41FA5}">
                      <a16:colId xmlns:a16="http://schemas.microsoft.com/office/drawing/2014/main" xmlns="" val="20006"/>
                    </a:ext>
                  </a:extLst>
                </a:gridCol>
                <a:gridCol w="644443">
                  <a:extLst>
                    <a:ext uri="{9D8B030D-6E8A-4147-A177-3AD203B41FA5}">
                      <a16:colId xmlns:a16="http://schemas.microsoft.com/office/drawing/2014/main" xmlns="" val="20007"/>
                    </a:ext>
                  </a:extLst>
                </a:gridCol>
                <a:gridCol w="932579">
                  <a:extLst>
                    <a:ext uri="{9D8B030D-6E8A-4147-A177-3AD203B41FA5}">
                      <a16:colId xmlns:a16="http://schemas.microsoft.com/office/drawing/2014/main" xmlns="" val="20008"/>
                    </a:ext>
                  </a:extLst>
                </a:gridCol>
                <a:gridCol w="858954">
                  <a:extLst>
                    <a:ext uri="{9D8B030D-6E8A-4147-A177-3AD203B41FA5}">
                      <a16:colId xmlns:a16="http://schemas.microsoft.com/office/drawing/2014/main" xmlns="" val="20009"/>
                    </a:ext>
                  </a:extLst>
                </a:gridCol>
              </a:tblGrid>
              <a:tr h="1538387">
                <a:tc>
                  <a:txBody>
                    <a:bodyPr/>
                    <a:lstStyle/>
                    <a:p>
                      <a:endParaRPr lang="en-GB" sz="18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endParaRPr lang="en-GB" sz="180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NGrid - No Progression</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lnSpc>
                          <a:spcPct val="115000"/>
                        </a:lnSpc>
                        <a:spcBef>
                          <a:spcPts val="600"/>
                        </a:spcBef>
                        <a:spcAft>
                          <a:spcPts val="0"/>
                        </a:spcAft>
                      </a:pPr>
                      <a:r>
                        <a:rPr lang="de-DE" sz="1050" b="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DECC 2050 - Higher RE, more EE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0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DECC 2050 - High Nuclear, less EE</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050" b="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DECC 2050 - Higher CCS, more Bioenergy</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050" b="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NGrid - Gone Green</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050" b="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RTP - Market Rules</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05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RTP - Central Co-Ordination</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050" b="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RTP - Thousand Flower</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0"/>
                  </a:ext>
                </a:extLst>
              </a:tr>
              <a:tr h="320497">
                <a:tc>
                  <a:txBody>
                    <a:bodyPr/>
                    <a:lstStyle/>
                    <a:p>
                      <a:pPr>
                        <a:lnSpc>
                          <a:spcPct val="115000"/>
                        </a:lnSpc>
                        <a:spcBef>
                          <a:spcPts val="600"/>
                        </a:spcBef>
                        <a:spcAft>
                          <a:spcPts val="0"/>
                        </a:spcAft>
                      </a:pPr>
                      <a:r>
                        <a:rPr lang="de-DE" sz="1100" b="1" dirty="0">
                          <a:effectLst/>
                          <a:latin typeface="Calibri" panose="020F0502020204030204" pitchFamily="34" charset="0"/>
                          <a:ea typeface="Calibri" panose="020F0502020204030204" pitchFamily="34" charset="0"/>
                          <a:cs typeface="Times New Roman" panose="02020603050405020304" pitchFamily="18" charset="0"/>
                        </a:rPr>
                        <a:t>Electricity Demand</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Calibri" panose="020F0502020204030204" pitchFamily="34" charset="0"/>
                          <a:cs typeface="Times New Roman" panose="02020603050405020304" pitchFamily="18" charset="0"/>
                        </a:rPr>
                        <a:t>TWh</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309</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490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555</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461</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361</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504</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402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dirty="0">
                          <a:effectLst/>
                          <a:latin typeface="Calibri" panose="020F0502020204030204" pitchFamily="34" charset="0"/>
                          <a:ea typeface="Times New Roman" panose="02020603050405020304" pitchFamily="18" charset="0"/>
                          <a:cs typeface="Times New Roman" panose="02020603050405020304" pitchFamily="18" charset="0"/>
                        </a:rPr>
                        <a:t>301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1"/>
                  </a:ext>
                </a:extLst>
              </a:tr>
              <a:tr h="512795">
                <a:tc>
                  <a:txBody>
                    <a:bodyPr/>
                    <a:lstStyle/>
                    <a:p>
                      <a:pPr>
                        <a:lnSpc>
                          <a:spcPct val="115000"/>
                        </a:lnSpc>
                        <a:spcBef>
                          <a:spcPts val="600"/>
                        </a:spcBef>
                        <a:spcAft>
                          <a:spcPts val="0"/>
                        </a:spcAft>
                      </a:pPr>
                      <a:r>
                        <a:rPr lang="de-DE" sz="1100" b="1" dirty="0">
                          <a:effectLst/>
                          <a:latin typeface="Calibri" panose="020F0502020204030204" pitchFamily="34" charset="0"/>
                          <a:ea typeface="Calibri" panose="020F0502020204030204" pitchFamily="34" charset="0"/>
                          <a:cs typeface="Times New Roman" panose="02020603050405020304" pitchFamily="18" charset="0"/>
                        </a:rPr>
                        <a:t>Power Generation (incl. Import)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Calibri" panose="020F0502020204030204" pitchFamily="34" charset="0"/>
                          <a:cs typeface="Times New Roman" panose="02020603050405020304" pitchFamily="18" charset="0"/>
                        </a:rPr>
                        <a:t>TWh</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349</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530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610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556</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454</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573</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464</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dirty="0">
                          <a:effectLst/>
                          <a:latin typeface="Calibri" panose="020F0502020204030204" pitchFamily="34" charset="0"/>
                          <a:ea typeface="Times New Roman" panose="02020603050405020304" pitchFamily="18" charset="0"/>
                          <a:cs typeface="Times New Roman" panose="02020603050405020304" pitchFamily="18" charset="0"/>
                        </a:rPr>
                        <a:t>370</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2"/>
                  </a:ext>
                </a:extLst>
              </a:tr>
              <a:tr h="769193">
                <a:tc>
                  <a:txBody>
                    <a:bodyPr/>
                    <a:lstStyle/>
                    <a:p>
                      <a:pPr>
                        <a:lnSpc>
                          <a:spcPct val="115000"/>
                        </a:lnSpc>
                        <a:spcBef>
                          <a:spcPts val="600"/>
                        </a:spcBef>
                        <a:spcAft>
                          <a:spcPts val="0"/>
                        </a:spcAft>
                      </a:pPr>
                      <a:r>
                        <a:rPr lang="de-DE" sz="1100" b="1" dirty="0">
                          <a:effectLst/>
                          <a:latin typeface="Calibri" panose="020F0502020204030204" pitchFamily="34" charset="0"/>
                          <a:ea typeface="Calibri" panose="020F0502020204030204" pitchFamily="34" charset="0"/>
                          <a:cs typeface="Times New Roman" panose="02020603050405020304" pitchFamily="18" charset="0"/>
                        </a:rPr>
                        <a:t>Conventional Generation Capacity (excl. CCS)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Calibri" panose="020F0502020204030204" pitchFamily="34" charset="0"/>
                          <a:cs typeface="Times New Roman" panose="02020603050405020304" pitchFamily="18" charset="0"/>
                        </a:rPr>
                        <a:t>GW</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49</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18</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15</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5</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3"/>
                  </a:ext>
                </a:extLst>
              </a:tr>
              <a:tr h="769193">
                <a:tc>
                  <a:txBody>
                    <a:bodyPr/>
                    <a:lstStyle/>
                    <a:p>
                      <a:pPr>
                        <a:lnSpc>
                          <a:spcPct val="115000"/>
                        </a:lnSpc>
                        <a:spcBef>
                          <a:spcPts val="600"/>
                        </a:spcBef>
                        <a:spcAft>
                          <a:spcPts val="0"/>
                        </a:spcAft>
                      </a:pPr>
                      <a:r>
                        <a:rPr lang="de-DE" sz="1100" b="1" dirty="0">
                          <a:effectLst/>
                          <a:latin typeface="Calibri" panose="020F0502020204030204" pitchFamily="34" charset="0"/>
                          <a:ea typeface="Calibri" panose="020F0502020204030204" pitchFamily="34" charset="0"/>
                          <a:cs typeface="Times New Roman" panose="02020603050405020304" pitchFamily="18" charset="0"/>
                        </a:rPr>
                        <a:t>CCS equipped Generation Capacity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Calibri" panose="020F0502020204030204" pitchFamily="34" charset="0"/>
                          <a:cs typeface="Times New Roman" panose="02020603050405020304" pitchFamily="18" charset="0"/>
                        </a:rPr>
                        <a:t>GW</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13</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40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11</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46</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32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23</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4"/>
                  </a:ext>
                </a:extLst>
              </a:tr>
              <a:tr h="769193">
                <a:tc>
                  <a:txBody>
                    <a:bodyPr/>
                    <a:lstStyle/>
                    <a:p>
                      <a:pPr>
                        <a:lnSpc>
                          <a:spcPct val="115000"/>
                        </a:lnSpc>
                        <a:spcBef>
                          <a:spcPts val="600"/>
                        </a:spcBef>
                        <a:spcAft>
                          <a:spcPts val="0"/>
                        </a:spcAft>
                      </a:pPr>
                      <a:r>
                        <a:rPr lang="de-DE" sz="1100" b="1" dirty="0">
                          <a:effectLst/>
                          <a:latin typeface="Calibri" panose="020F0502020204030204" pitchFamily="34" charset="0"/>
                          <a:ea typeface="Calibri" panose="020F0502020204030204" pitchFamily="34" charset="0"/>
                          <a:cs typeface="Times New Roman" panose="02020603050405020304" pitchFamily="18" charset="0"/>
                        </a:rPr>
                        <a:t>Low-Carbon Generation Capacity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Calibri" panose="020F0502020204030204" pitchFamily="34" charset="0"/>
                          <a:cs typeface="Times New Roman" panose="02020603050405020304" pitchFamily="18" charset="0"/>
                        </a:rPr>
                        <a:t>GW</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42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121</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97</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49</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119</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104</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90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84</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5"/>
                  </a:ext>
                </a:extLst>
              </a:tr>
              <a:tr h="512795">
                <a:tc>
                  <a:txBody>
                    <a:bodyPr/>
                    <a:lstStyle/>
                    <a:p>
                      <a:pPr>
                        <a:lnSpc>
                          <a:spcPct val="115000"/>
                        </a:lnSpc>
                        <a:spcBef>
                          <a:spcPts val="600"/>
                        </a:spcBef>
                        <a:spcAft>
                          <a:spcPts val="0"/>
                        </a:spcAft>
                      </a:pPr>
                      <a:r>
                        <a:rPr lang="de-DE" sz="1100" b="1" dirty="0">
                          <a:effectLst/>
                          <a:latin typeface="Calibri" panose="020F0502020204030204" pitchFamily="34" charset="0"/>
                          <a:ea typeface="Calibri" panose="020F0502020204030204" pitchFamily="34" charset="0"/>
                          <a:cs typeface="Times New Roman" panose="02020603050405020304" pitchFamily="18" charset="0"/>
                        </a:rPr>
                        <a:t>Number of Electric Vehicles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Calibri" panose="020F0502020204030204" pitchFamily="34" charset="0"/>
                          <a:cs typeface="Times New Roman" panose="02020603050405020304" pitchFamily="18" charset="0"/>
                        </a:rPr>
                        <a:t>mln.</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3.9</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AF1DD"/>
                    </a:solidFill>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24.2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31.0</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dirty="0">
                          <a:effectLst/>
                          <a:latin typeface="Calibri" panose="020F0502020204030204" pitchFamily="34" charset="0"/>
                          <a:ea typeface="Times New Roman" panose="02020603050405020304" pitchFamily="18" charset="0"/>
                          <a:cs typeface="Times New Roman" panose="02020603050405020304" pitchFamily="18" charset="0"/>
                        </a:rPr>
                        <a:t>24.4</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9.7</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25.2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a:effectLst/>
                          <a:latin typeface="Calibri" panose="020F0502020204030204" pitchFamily="34" charset="0"/>
                          <a:ea typeface="Times New Roman" panose="02020603050405020304" pitchFamily="18" charset="0"/>
                          <a:cs typeface="Times New Roman" panose="02020603050405020304" pitchFamily="18" charset="0"/>
                        </a:rPr>
                        <a:t>25.2</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Bef>
                          <a:spcPts val="600"/>
                        </a:spcBef>
                        <a:spcAft>
                          <a:spcPts val="0"/>
                        </a:spcAft>
                      </a:pPr>
                      <a:r>
                        <a:rPr lang="de-DE" sz="1200" dirty="0">
                          <a:effectLst/>
                          <a:latin typeface="Calibri" panose="020F0502020204030204" pitchFamily="34" charset="0"/>
                          <a:ea typeface="Times New Roman" panose="02020603050405020304" pitchFamily="18" charset="0"/>
                          <a:cs typeface="Times New Roman" panose="02020603050405020304" pitchFamily="18" charset="0"/>
                        </a:rPr>
                        <a:t>25.2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9" name="Rectangle 4"/>
          <p:cNvSpPr>
            <a:spLocks noChangeArrowheads="1"/>
          </p:cNvSpPr>
          <p:nvPr/>
        </p:nvSpPr>
        <p:spPr bwMode="auto">
          <a:xfrm flipV="1">
            <a:off x="755576" y="6811090"/>
            <a:ext cx="108437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755576" y="1500971"/>
            <a:ext cx="3578807" cy="45719"/>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3" name="Picture 2"/>
          <p:cNvPicPr>
            <a:picLocks noChangeAspect="1"/>
          </p:cNvPicPr>
          <p:nvPr/>
        </p:nvPicPr>
        <p:blipFill>
          <a:blip r:embed="rId3"/>
          <a:stretch>
            <a:fillRect/>
          </a:stretch>
        </p:blipFill>
        <p:spPr>
          <a:xfrm>
            <a:off x="457200" y="274638"/>
            <a:ext cx="2284875" cy="762000"/>
          </a:xfrm>
          <a:prstGeom prst="rect">
            <a:avLst/>
          </a:prstGeom>
        </p:spPr>
      </p:pic>
      <p:pic>
        <p:nvPicPr>
          <p:cNvPr id="11" name="Picture 2" descr="Image result for university of leed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35936"/>
            <a:ext cx="3124200" cy="90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576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986" y="668541"/>
            <a:ext cx="8229600" cy="1143000"/>
          </a:xfrm>
        </p:spPr>
        <p:txBody>
          <a:bodyPr>
            <a:normAutofit fontScale="90000"/>
          </a:bodyPr>
          <a:lstStyle/>
          <a:p>
            <a:r>
              <a:rPr lang="en-GB" dirty="0"/>
              <a:t>Total Values to be captured per Pool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5" name="Picture 2" descr="https://d30y9cdsu7xlg0.cloudfront.net/png/633929-200.png">
            <a:extLst>
              <a:ext uri="{FF2B5EF4-FFF2-40B4-BE49-F238E27FC236}">
                <a16:creationId xmlns:a16="http://schemas.microsoft.com/office/drawing/2014/main" xmlns="" id="{2BF9B4EC-A910-42DE-A2E5-21DBA025C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944" y="2026124"/>
            <a:ext cx="1003679" cy="10036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291357CD-CE1D-4BD4-AC10-4E5E40D2948D}"/>
              </a:ext>
            </a:extLst>
          </p:cNvPr>
          <p:cNvSpPr txBox="1"/>
          <p:nvPr/>
        </p:nvSpPr>
        <p:spPr>
          <a:xfrm>
            <a:off x="848680" y="3315123"/>
            <a:ext cx="1732205" cy="646331"/>
          </a:xfrm>
          <a:prstGeom prst="rect">
            <a:avLst/>
          </a:prstGeom>
          <a:noFill/>
        </p:spPr>
        <p:txBody>
          <a:bodyPr wrap="none" rtlCol="0">
            <a:spAutoFit/>
          </a:bodyPr>
          <a:lstStyle/>
          <a:p>
            <a:r>
              <a:rPr lang="en-GB" dirty="0">
                <a:latin typeface="Arial" pitchFamily="34" charset="0"/>
                <a:cs typeface="Arial" pitchFamily="34" charset="0"/>
              </a:rPr>
              <a:t>Plant efficiency</a:t>
            </a:r>
          </a:p>
          <a:p>
            <a:r>
              <a:rPr lang="en-GB" dirty="0">
                <a:latin typeface="Arial" pitchFamily="34" charset="0"/>
                <a:cs typeface="Arial" pitchFamily="34" charset="0"/>
              </a:rPr>
              <a:t>£75 – 1809 m</a:t>
            </a:r>
          </a:p>
        </p:txBody>
      </p:sp>
      <p:pic>
        <p:nvPicPr>
          <p:cNvPr id="7" name="Picture 4" descr="https://d30y9cdsu7xlg0.cloudfront.net/png/1186113-200.png">
            <a:extLst>
              <a:ext uri="{FF2B5EF4-FFF2-40B4-BE49-F238E27FC236}">
                <a16:creationId xmlns:a16="http://schemas.microsoft.com/office/drawing/2014/main" xmlns="" id="{57A6E0E4-0B3A-421A-936B-F34EE9BFB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079" y="1575463"/>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1FFB24D5-483C-4730-9B8A-9BBDDEAB9337}"/>
              </a:ext>
            </a:extLst>
          </p:cNvPr>
          <p:cNvSpPr txBox="1"/>
          <p:nvPr/>
        </p:nvSpPr>
        <p:spPr>
          <a:xfrm>
            <a:off x="3545476" y="3315123"/>
            <a:ext cx="1941557" cy="646331"/>
          </a:xfrm>
          <a:prstGeom prst="rect">
            <a:avLst/>
          </a:prstGeom>
          <a:noFill/>
        </p:spPr>
        <p:txBody>
          <a:bodyPr wrap="none" rtlCol="0">
            <a:spAutoFit/>
          </a:bodyPr>
          <a:lstStyle/>
          <a:p>
            <a:r>
              <a:rPr lang="en-GB" dirty="0">
                <a:latin typeface="Arial" pitchFamily="34" charset="0"/>
                <a:cs typeface="Arial" pitchFamily="34" charset="0"/>
              </a:rPr>
              <a:t>Service provision</a:t>
            </a:r>
          </a:p>
          <a:p>
            <a:r>
              <a:rPr lang="en-GB" i="0" dirty="0">
                <a:latin typeface="Arial" pitchFamily="34" charset="0"/>
                <a:cs typeface="Arial" pitchFamily="34" charset="0"/>
              </a:rPr>
              <a:t>£5  – 9 </a:t>
            </a:r>
            <a:r>
              <a:rPr lang="en-GB" dirty="0" err="1">
                <a:latin typeface="Arial" pitchFamily="34" charset="0"/>
                <a:cs typeface="Arial" pitchFamily="34" charset="0"/>
              </a:rPr>
              <a:t>bn</a:t>
            </a:r>
            <a:endParaRPr lang="en-GB" i="0" dirty="0">
              <a:latin typeface="Arial" pitchFamily="34" charset="0"/>
              <a:cs typeface="Arial" pitchFamily="34" charset="0"/>
            </a:endParaRPr>
          </a:p>
        </p:txBody>
      </p:sp>
      <p:sp>
        <p:nvSpPr>
          <p:cNvPr id="9" name="TextBox 8">
            <a:extLst>
              <a:ext uri="{FF2B5EF4-FFF2-40B4-BE49-F238E27FC236}">
                <a16:creationId xmlns:a16="http://schemas.microsoft.com/office/drawing/2014/main" xmlns="" id="{A96634B3-E8C8-4108-8B99-856BD160AA66}"/>
              </a:ext>
            </a:extLst>
          </p:cNvPr>
          <p:cNvSpPr txBox="1"/>
          <p:nvPr/>
        </p:nvSpPr>
        <p:spPr>
          <a:xfrm>
            <a:off x="6242273" y="3315122"/>
            <a:ext cx="2359658" cy="646331"/>
          </a:xfrm>
          <a:prstGeom prst="rect">
            <a:avLst/>
          </a:prstGeom>
          <a:noFill/>
        </p:spPr>
        <p:txBody>
          <a:bodyPr wrap="square" rtlCol="0">
            <a:spAutoFit/>
          </a:bodyPr>
          <a:lstStyle/>
          <a:p>
            <a:r>
              <a:rPr lang="en-GB" dirty="0">
                <a:latin typeface="Arial" pitchFamily="34" charset="0"/>
                <a:cs typeface="Arial" pitchFamily="34" charset="0"/>
              </a:rPr>
              <a:t>Local LC generation</a:t>
            </a:r>
          </a:p>
          <a:p>
            <a:r>
              <a:rPr lang="en-GB" i="0" dirty="0">
                <a:latin typeface="Arial" pitchFamily="34" charset="0"/>
                <a:cs typeface="Arial" pitchFamily="34" charset="0"/>
              </a:rPr>
              <a:t>£42  – 4600 m</a:t>
            </a:r>
          </a:p>
        </p:txBody>
      </p:sp>
      <p:pic>
        <p:nvPicPr>
          <p:cNvPr id="10" name="Picture 6" descr="https://d30y9cdsu7xlg0.cloudfront.net/png/81668-200.png">
            <a:extLst>
              <a:ext uri="{FF2B5EF4-FFF2-40B4-BE49-F238E27FC236}">
                <a16:creationId xmlns:a16="http://schemas.microsoft.com/office/drawing/2014/main" xmlns="" id="{4012BB91-6C91-4A5A-A971-C15183937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535" y="1921371"/>
            <a:ext cx="1213184" cy="12131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BA83B6E7-BF5E-49B4-866A-4E477C11EE4B}"/>
              </a:ext>
            </a:extLst>
          </p:cNvPr>
          <p:cNvSpPr txBox="1"/>
          <p:nvPr/>
        </p:nvSpPr>
        <p:spPr>
          <a:xfrm>
            <a:off x="570878" y="5535773"/>
            <a:ext cx="2287806" cy="646331"/>
          </a:xfrm>
          <a:prstGeom prst="rect">
            <a:avLst/>
          </a:prstGeom>
          <a:noFill/>
        </p:spPr>
        <p:txBody>
          <a:bodyPr wrap="none" rtlCol="0">
            <a:spAutoFit/>
          </a:bodyPr>
          <a:lstStyle/>
          <a:p>
            <a:r>
              <a:rPr lang="en-GB" dirty="0">
                <a:latin typeface="Arial" pitchFamily="34" charset="0"/>
                <a:cs typeface="Arial" pitchFamily="34" charset="0"/>
              </a:rPr>
              <a:t>Large LC generation</a:t>
            </a:r>
          </a:p>
          <a:p>
            <a:r>
              <a:rPr lang="en-GB" i="0" dirty="0">
                <a:latin typeface="Arial" pitchFamily="34" charset="0"/>
                <a:cs typeface="Arial" pitchFamily="34" charset="0"/>
              </a:rPr>
              <a:t>£0.61 – 8 </a:t>
            </a:r>
            <a:r>
              <a:rPr lang="en-GB" dirty="0">
                <a:latin typeface="Arial" pitchFamily="34" charset="0"/>
                <a:cs typeface="Arial" pitchFamily="34" charset="0"/>
              </a:rPr>
              <a:t>bn</a:t>
            </a:r>
            <a:endParaRPr lang="en-GB" i="0" dirty="0">
              <a:latin typeface="Arial" pitchFamily="34" charset="0"/>
              <a:cs typeface="Arial" pitchFamily="34" charset="0"/>
            </a:endParaRPr>
          </a:p>
        </p:txBody>
      </p:sp>
      <p:pic>
        <p:nvPicPr>
          <p:cNvPr id="12" name="Picture 8" descr="https://d30y9cdsu7xlg0.cloudfront.net/png/25208-200.png">
            <a:extLst>
              <a:ext uri="{FF2B5EF4-FFF2-40B4-BE49-F238E27FC236}">
                <a16:creationId xmlns:a16="http://schemas.microsoft.com/office/drawing/2014/main" xmlns="" id="{8AF5EFE1-48C1-4B4D-8E03-E965F1E51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121" y="4050792"/>
            <a:ext cx="1265321" cy="12653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F3C24988-E55E-4205-AD25-09B182B3F69A}"/>
              </a:ext>
            </a:extLst>
          </p:cNvPr>
          <p:cNvSpPr txBox="1"/>
          <p:nvPr/>
        </p:nvSpPr>
        <p:spPr>
          <a:xfrm>
            <a:off x="3372351" y="5535773"/>
            <a:ext cx="2428870" cy="646331"/>
          </a:xfrm>
          <a:prstGeom prst="rect">
            <a:avLst/>
          </a:prstGeom>
          <a:noFill/>
        </p:spPr>
        <p:txBody>
          <a:bodyPr wrap="none" rtlCol="0">
            <a:spAutoFit/>
          </a:bodyPr>
          <a:lstStyle/>
          <a:p>
            <a:r>
              <a:rPr lang="en-GB" dirty="0">
                <a:latin typeface="Arial" pitchFamily="34" charset="0"/>
                <a:cs typeface="Arial" pitchFamily="34" charset="0"/>
              </a:rPr>
              <a:t>Flexibility optimisation</a:t>
            </a:r>
          </a:p>
          <a:p>
            <a:r>
              <a:rPr lang="en-GB" i="0" dirty="0">
                <a:latin typeface="Arial" pitchFamily="34" charset="0"/>
                <a:cs typeface="Arial" pitchFamily="34" charset="0"/>
              </a:rPr>
              <a:t>£400 – 2000 m</a:t>
            </a:r>
          </a:p>
        </p:txBody>
      </p:sp>
      <p:sp>
        <p:nvSpPr>
          <p:cNvPr id="14" name="TextBox 13">
            <a:extLst>
              <a:ext uri="{FF2B5EF4-FFF2-40B4-BE49-F238E27FC236}">
                <a16:creationId xmlns:a16="http://schemas.microsoft.com/office/drawing/2014/main" xmlns="" id="{27132C98-C249-4CA2-A714-C86789B05F0C}"/>
              </a:ext>
            </a:extLst>
          </p:cNvPr>
          <p:cNvSpPr txBox="1"/>
          <p:nvPr/>
        </p:nvSpPr>
        <p:spPr>
          <a:xfrm>
            <a:off x="6405898" y="5535773"/>
            <a:ext cx="1864613" cy="646331"/>
          </a:xfrm>
          <a:prstGeom prst="rect">
            <a:avLst/>
          </a:prstGeom>
          <a:noFill/>
        </p:spPr>
        <p:txBody>
          <a:bodyPr wrap="none" rtlCol="0">
            <a:spAutoFit/>
          </a:bodyPr>
          <a:lstStyle/>
          <a:p>
            <a:r>
              <a:rPr lang="en-GB" dirty="0">
                <a:latin typeface="Arial" pitchFamily="34" charset="0"/>
                <a:cs typeface="Arial" pitchFamily="34" charset="0"/>
              </a:rPr>
              <a:t>CCS</a:t>
            </a:r>
          </a:p>
          <a:p>
            <a:r>
              <a:rPr lang="en-GB" i="0" dirty="0">
                <a:latin typeface="Arial" pitchFamily="34" charset="0"/>
                <a:cs typeface="Arial" pitchFamily="34" charset="0"/>
              </a:rPr>
              <a:t>£-0.14 – 1669 m</a:t>
            </a:r>
          </a:p>
        </p:txBody>
      </p:sp>
      <p:pic>
        <p:nvPicPr>
          <p:cNvPr id="15" name="Picture 10" descr="https://d30y9cdsu7xlg0.cloudfront.net/png/44185-200.png">
            <a:extLst>
              <a:ext uri="{FF2B5EF4-FFF2-40B4-BE49-F238E27FC236}">
                <a16:creationId xmlns:a16="http://schemas.microsoft.com/office/drawing/2014/main" xmlns="" id="{6CED9A03-110D-428C-ADFE-661454003C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0685" y="4216160"/>
            <a:ext cx="1161788" cy="11617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s://d30y9cdsu7xlg0.cloudfront.net/png/745698-200.png">
            <a:extLst>
              <a:ext uri="{FF2B5EF4-FFF2-40B4-BE49-F238E27FC236}">
                <a16:creationId xmlns:a16="http://schemas.microsoft.com/office/drawing/2014/main" xmlns="" id="{2447B2D1-1C46-4FE5-BB0E-4B2232093D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6482" y="4033167"/>
            <a:ext cx="1253289" cy="125328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95158110-A922-434D-95A9-FFE04009E8B9}"/>
              </a:ext>
            </a:extLst>
          </p:cNvPr>
          <p:cNvSpPr txBox="1"/>
          <p:nvPr/>
        </p:nvSpPr>
        <p:spPr>
          <a:xfrm>
            <a:off x="618652" y="1472898"/>
            <a:ext cx="8001000" cy="369332"/>
          </a:xfrm>
          <a:prstGeom prst="rect">
            <a:avLst/>
          </a:prstGeom>
          <a:noFill/>
        </p:spPr>
        <p:txBody>
          <a:bodyPr wrap="square" rtlCol="0">
            <a:spAutoFit/>
          </a:bodyPr>
          <a:lstStyle/>
          <a:p>
            <a:r>
              <a:rPr lang="en-GB" i="0" dirty="0">
                <a:latin typeface="Arial" pitchFamily="34" charset="0"/>
                <a:cs typeface="Arial" pitchFamily="34" charset="0"/>
              </a:rPr>
              <a:t>Up to £21 bn of new value is available to electricity utilities per year by 2050</a:t>
            </a:r>
          </a:p>
        </p:txBody>
      </p:sp>
      <p:pic>
        <p:nvPicPr>
          <p:cNvPr id="3" name="Picture 2"/>
          <p:cNvPicPr>
            <a:picLocks noChangeAspect="1"/>
          </p:cNvPicPr>
          <p:nvPr/>
        </p:nvPicPr>
        <p:blipFill>
          <a:blip r:embed="rId8"/>
          <a:stretch>
            <a:fillRect/>
          </a:stretch>
        </p:blipFill>
        <p:spPr>
          <a:xfrm>
            <a:off x="589711" y="285229"/>
            <a:ext cx="2284875" cy="762000"/>
          </a:xfrm>
          <a:prstGeom prst="rect">
            <a:avLst/>
          </a:prstGeom>
        </p:spPr>
      </p:pic>
      <p:pic>
        <p:nvPicPr>
          <p:cNvPr id="18" name="Picture 2" descr="Image result for university of leeds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30685" y="73960"/>
            <a:ext cx="2845158" cy="82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140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28522" y="178281"/>
            <a:ext cx="2284875" cy="762000"/>
          </a:xfrm>
          <a:prstGeom prst="rect">
            <a:avLst/>
          </a:prstGeom>
        </p:spPr>
      </p:pic>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a:xfrm>
            <a:off x="477253" y="1600200"/>
            <a:ext cx="8229600" cy="4525963"/>
          </a:xfrm>
        </p:spPr>
        <p:txBody>
          <a:bodyPr>
            <a:normAutofit/>
          </a:bodyPr>
          <a:lstStyle/>
          <a:p>
            <a:pPr marL="0" indent="0">
              <a:buNone/>
            </a:pPr>
            <a:r>
              <a:rPr lang="en-GB" sz="2000" dirty="0"/>
              <a:t>Market size and new value in 2050</a:t>
            </a:r>
          </a:p>
        </p:txBody>
      </p:sp>
      <p:graphicFrame>
        <p:nvGraphicFramePr>
          <p:cNvPr id="5" name="Chart 4"/>
          <p:cNvGraphicFramePr/>
          <p:nvPr>
            <p:extLst>
              <p:ext uri="{D42A27DB-BD31-4B8C-83A1-F6EECF244321}">
                <p14:modId xmlns:p14="http://schemas.microsoft.com/office/powerpoint/2010/main" val="53604138"/>
              </p:ext>
            </p:extLst>
          </p:nvPr>
        </p:nvGraphicFramePr>
        <p:xfrm>
          <a:off x="228600" y="2286000"/>
          <a:ext cx="84582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p:cNvSpPr/>
          <p:nvPr/>
        </p:nvSpPr>
        <p:spPr>
          <a:xfrm>
            <a:off x="3581400" y="1981200"/>
            <a:ext cx="990600" cy="419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university of leeds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35688"/>
            <a:ext cx="3505200" cy="101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80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6F158F-CB82-45E7-9498-7F1657520F00}"/>
              </a:ext>
            </a:extLst>
          </p:cNvPr>
          <p:cNvSpPr>
            <a:spLocks noGrp="1"/>
          </p:cNvSpPr>
          <p:nvPr>
            <p:ph type="title"/>
          </p:nvPr>
        </p:nvSpPr>
        <p:spPr>
          <a:xfrm>
            <a:off x="439411" y="1357716"/>
            <a:ext cx="8229600" cy="1143000"/>
          </a:xfrm>
        </p:spPr>
        <p:txBody>
          <a:bodyPr>
            <a:normAutofit fontScale="90000"/>
          </a:bodyPr>
          <a:lstStyle/>
          <a:p>
            <a:r>
              <a:rPr lang="en-GB" dirty="0"/>
              <a:t>Capturing value: New business models</a:t>
            </a:r>
          </a:p>
        </p:txBody>
      </p:sp>
      <p:pic>
        <p:nvPicPr>
          <p:cNvPr id="3" name="Picture 2">
            <a:extLst>
              <a:ext uri="{FF2B5EF4-FFF2-40B4-BE49-F238E27FC236}">
                <a16:creationId xmlns:a16="http://schemas.microsoft.com/office/drawing/2014/main" xmlns="" id="{EB5E785D-05B2-4831-A670-7F455206D6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675"/>
          <a:stretch/>
        </p:blipFill>
        <p:spPr>
          <a:xfrm flipH="1">
            <a:off x="909727" y="4464117"/>
            <a:ext cx="1013393" cy="844417"/>
          </a:xfrm>
          <a:prstGeom prst="rect">
            <a:avLst/>
          </a:prstGeom>
        </p:spPr>
      </p:pic>
      <p:pic>
        <p:nvPicPr>
          <p:cNvPr id="4" name="Picture 3">
            <a:extLst>
              <a:ext uri="{FF2B5EF4-FFF2-40B4-BE49-F238E27FC236}">
                <a16:creationId xmlns:a16="http://schemas.microsoft.com/office/drawing/2014/main" xmlns="" id="{5C168CAC-DCDB-4244-8E22-DE8220A35C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110"/>
          <a:stretch/>
        </p:blipFill>
        <p:spPr>
          <a:xfrm>
            <a:off x="7182819" y="4569268"/>
            <a:ext cx="850801" cy="739265"/>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xmlns="" id="{E9B4B799-3B48-411A-8504-2F4307519D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1333"/>
          <a:stretch/>
        </p:blipFill>
        <p:spPr>
          <a:xfrm>
            <a:off x="4215323" y="4569268"/>
            <a:ext cx="947396" cy="745285"/>
          </a:xfrm>
          <a:prstGeom prst="rect">
            <a:avLst/>
          </a:prstGeom>
        </p:spPr>
      </p:pic>
      <p:sp>
        <p:nvSpPr>
          <p:cNvPr id="6" name="TextBox 5">
            <a:extLst>
              <a:ext uri="{FF2B5EF4-FFF2-40B4-BE49-F238E27FC236}">
                <a16:creationId xmlns:a16="http://schemas.microsoft.com/office/drawing/2014/main" xmlns="" id="{13D5CB3F-452A-4C4E-8635-68CA528CCAA4}"/>
              </a:ext>
            </a:extLst>
          </p:cNvPr>
          <p:cNvSpPr txBox="1"/>
          <p:nvPr/>
        </p:nvSpPr>
        <p:spPr>
          <a:xfrm>
            <a:off x="898901" y="4141495"/>
            <a:ext cx="1083630" cy="300082"/>
          </a:xfrm>
          <a:prstGeom prst="rect">
            <a:avLst/>
          </a:prstGeom>
          <a:noFill/>
        </p:spPr>
        <p:txBody>
          <a:bodyPr wrap="none" rtlCol="0">
            <a:spAutoFit/>
          </a:bodyPr>
          <a:lstStyle/>
          <a:p>
            <a:r>
              <a:rPr lang="en-GB" sz="1350" dirty="0"/>
              <a:t>Peer-to-peer</a:t>
            </a:r>
          </a:p>
        </p:txBody>
      </p:sp>
      <p:sp>
        <p:nvSpPr>
          <p:cNvPr id="7" name="TextBox 6">
            <a:extLst>
              <a:ext uri="{FF2B5EF4-FFF2-40B4-BE49-F238E27FC236}">
                <a16:creationId xmlns:a16="http://schemas.microsoft.com/office/drawing/2014/main" xmlns="" id="{5E3D03CC-C504-44B9-92DE-F8982C7E6C82}"/>
              </a:ext>
            </a:extLst>
          </p:cNvPr>
          <p:cNvSpPr txBox="1"/>
          <p:nvPr/>
        </p:nvSpPr>
        <p:spPr>
          <a:xfrm>
            <a:off x="3945704" y="4037621"/>
            <a:ext cx="1217015" cy="507831"/>
          </a:xfrm>
          <a:prstGeom prst="rect">
            <a:avLst/>
          </a:prstGeom>
          <a:noFill/>
        </p:spPr>
        <p:txBody>
          <a:bodyPr wrap="square" rtlCol="0">
            <a:spAutoFit/>
          </a:bodyPr>
          <a:lstStyle/>
          <a:p>
            <a:pPr algn="ctr"/>
            <a:r>
              <a:rPr lang="en-GB" sz="1350" dirty="0"/>
              <a:t>Energy Service Company</a:t>
            </a:r>
          </a:p>
        </p:txBody>
      </p:sp>
      <p:sp>
        <p:nvSpPr>
          <p:cNvPr id="8" name="TextBox 7">
            <a:extLst>
              <a:ext uri="{FF2B5EF4-FFF2-40B4-BE49-F238E27FC236}">
                <a16:creationId xmlns:a16="http://schemas.microsoft.com/office/drawing/2014/main" xmlns="" id="{52BB154B-3B91-43DF-844E-8AE2BF848D33}"/>
              </a:ext>
            </a:extLst>
          </p:cNvPr>
          <p:cNvSpPr txBox="1"/>
          <p:nvPr/>
        </p:nvSpPr>
        <p:spPr>
          <a:xfrm>
            <a:off x="6841324" y="4040674"/>
            <a:ext cx="1285595" cy="507831"/>
          </a:xfrm>
          <a:prstGeom prst="rect">
            <a:avLst/>
          </a:prstGeom>
          <a:noFill/>
        </p:spPr>
        <p:txBody>
          <a:bodyPr wrap="square" rtlCol="0">
            <a:spAutoFit/>
          </a:bodyPr>
          <a:lstStyle/>
          <a:p>
            <a:pPr algn="ctr"/>
            <a:r>
              <a:rPr lang="en-GB" sz="1350" dirty="0"/>
              <a:t>Third party control</a:t>
            </a:r>
          </a:p>
        </p:txBody>
      </p:sp>
      <p:sp>
        <p:nvSpPr>
          <p:cNvPr id="9" name="TextBox 8">
            <a:extLst>
              <a:ext uri="{FF2B5EF4-FFF2-40B4-BE49-F238E27FC236}">
                <a16:creationId xmlns:a16="http://schemas.microsoft.com/office/drawing/2014/main" xmlns="" id="{5EA2C951-C62C-43B7-A839-985EBF16AD03}"/>
              </a:ext>
            </a:extLst>
          </p:cNvPr>
          <p:cNvSpPr txBox="1"/>
          <p:nvPr/>
        </p:nvSpPr>
        <p:spPr>
          <a:xfrm>
            <a:off x="485900" y="5478014"/>
            <a:ext cx="2174966" cy="715581"/>
          </a:xfrm>
          <a:prstGeom prst="rect">
            <a:avLst/>
          </a:prstGeom>
          <a:noFill/>
        </p:spPr>
        <p:txBody>
          <a:bodyPr wrap="square" rtlCol="0">
            <a:spAutoFit/>
          </a:bodyPr>
          <a:lstStyle/>
          <a:p>
            <a:r>
              <a:rPr lang="en-GB" sz="1350" dirty="0">
                <a:cs typeface="Arial" pitchFamily="34" charset="0"/>
              </a:rPr>
              <a:t>P2P customers directly buy, sell or swap electricity with each other.</a:t>
            </a:r>
          </a:p>
        </p:txBody>
      </p:sp>
      <p:sp>
        <p:nvSpPr>
          <p:cNvPr id="17" name="Rectangle 16">
            <a:extLst>
              <a:ext uri="{FF2B5EF4-FFF2-40B4-BE49-F238E27FC236}">
                <a16:creationId xmlns:a16="http://schemas.microsoft.com/office/drawing/2014/main" xmlns="" id="{1EA1AC8E-50B6-406C-84C8-88267D3C85D3}"/>
              </a:ext>
            </a:extLst>
          </p:cNvPr>
          <p:cNvSpPr/>
          <p:nvPr/>
        </p:nvSpPr>
        <p:spPr>
          <a:xfrm>
            <a:off x="3358242" y="5478014"/>
            <a:ext cx="2661558" cy="923330"/>
          </a:xfrm>
          <a:prstGeom prst="rect">
            <a:avLst/>
          </a:prstGeom>
        </p:spPr>
        <p:txBody>
          <a:bodyPr wrap="square">
            <a:spAutoFit/>
          </a:bodyPr>
          <a:lstStyle/>
          <a:p>
            <a:pPr algn="ctr"/>
            <a:r>
              <a:rPr lang="en-GB" sz="1350" dirty="0">
                <a:cs typeface="Arial" panose="020B0604020202020204" pitchFamily="34" charset="0"/>
              </a:rPr>
              <a:t>An </a:t>
            </a:r>
            <a:r>
              <a:rPr lang="en-GB" sz="1350" dirty="0" err="1">
                <a:cs typeface="Arial" panose="020B0604020202020204" pitchFamily="34" charset="0"/>
              </a:rPr>
              <a:t>ESCo</a:t>
            </a:r>
            <a:r>
              <a:rPr lang="en-GB" sz="1350" dirty="0">
                <a:cs typeface="Arial" panose="020B0604020202020204" pitchFamily="34" charset="0"/>
              </a:rPr>
              <a:t> delivers energy services to customers, such as comfort and illumination, rather than units of energy like a traditional supplier. </a:t>
            </a:r>
          </a:p>
        </p:txBody>
      </p:sp>
      <p:sp>
        <p:nvSpPr>
          <p:cNvPr id="22" name="Rectangle 21">
            <a:extLst>
              <a:ext uri="{FF2B5EF4-FFF2-40B4-BE49-F238E27FC236}">
                <a16:creationId xmlns:a16="http://schemas.microsoft.com/office/drawing/2014/main" xmlns="" id="{55B6895E-BF5D-48F4-8733-0BA29C459BD2}"/>
              </a:ext>
            </a:extLst>
          </p:cNvPr>
          <p:cNvSpPr/>
          <p:nvPr/>
        </p:nvSpPr>
        <p:spPr>
          <a:xfrm>
            <a:off x="6259475" y="5478013"/>
            <a:ext cx="2602775" cy="1131079"/>
          </a:xfrm>
          <a:prstGeom prst="rect">
            <a:avLst/>
          </a:prstGeom>
        </p:spPr>
        <p:txBody>
          <a:bodyPr wrap="square">
            <a:spAutoFit/>
          </a:bodyPr>
          <a:lstStyle/>
          <a:p>
            <a:pPr algn="r"/>
            <a:r>
              <a:rPr lang="en-GB" sz="1350" dirty="0">
                <a:cs typeface="Arial" panose="020B0604020202020204" pitchFamily="34" charset="0"/>
              </a:rPr>
              <a:t>A third party, such as a price comparison website, takes decisions on consumers’ behalf, like automatically switching energy supplier.</a:t>
            </a:r>
          </a:p>
        </p:txBody>
      </p:sp>
      <p:sp>
        <p:nvSpPr>
          <p:cNvPr id="24" name="TextBox 23">
            <a:extLst>
              <a:ext uri="{FF2B5EF4-FFF2-40B4-BE49-F238E27FC236}">
                <a16:creationId xmlns:a16="http://schemas.microsoft.com/office/drawing/2014/main" xmlns="" id="{90D97C60-D8F8-45B6-ABFC-BA88E98B6E35}"/>
              </a:ext>
            </a:extLst>
          </p:cNvPr>
          <p:cNvSpPr txBox="1"/>
          <p:nvPr/>
        </p:nvSpPr>
        <p:spPr>
          <a:xfrm>
            <a:off x="1898311" y="2174872"/>
            <a:ext cx="2078005" cy="300082"/>
          </a:xfrm>
          <a:prstGeom prst="rect">
            <a:avLst/>
          </a:prstGeom>
          <a:noFill/>
        </p:spPr>
        <p:txBody>
          <a:bodyPr wrap="none" rtlCol="0">
            <a:spAutoFit/>
          </a:bodyPr>
          <a:lstStyle/>
          <a:p>
            <a:pPr algn="ctr"/>
            <a:r>
              <a:rPr lang="en-GB" sz="1350" dirty="0"/>
              <a:t>Pure low-carbon generator</a:t>
            </a:r>
          </a:p>
        </p:txBody>
      </p:sp>
      <p:sp>
        <p:nvSpPr>
          <p:cNvPr id="26" name="TextBox 25">
            <a:extLst>
              <a:ext uri="{FF2B5EF4-FFF2-40B4-BE49-F238E27FC236}">
                <a16:creationId xmlns:a16="http://schemas.microsoft.com/office/drawing/2014/main" xmlns="" id="{45CF327B-6109-488B-86EB-17D268DBE6FD}"/>
              </a:ext>
            </a:extLst>
          </p:cNvPr>
          <p:cNvSpPr txBox="1"/>
          <p:nvPr/>
        </p:nvSpPr>
        <p:spPr>
          <a:xfrm>
            <a:off x="1923120" y="3157345"/>
            <a:ext cx="2174966" cy="923330"/>
          </a:xfrm>
          <a:prstGeom prst="rect">
            <a:avLst/>
          </a:prstGeom>
          <a:noFill/>
        </p:spPr>
        <p:txBody>
          <a:bodyPr wrap="square" rtlCol="0">
            <a:spAutoFit/>
          </a:bodyPr>
          <a:lstStyle/>
          <a:p>
            <a:pPr algn="ctr"/>
            <a:r>
              <a:rPr lang="en-GB" sz="1350" dirty="0">
                <a:cs typeface="Arial" pitchFamily="34" charset="0"/>
              </a:rPr>
              <a:t>Producing low-carbon power and selling directly to large customers or wholesale market</a:t>
            </a:r>
          </a:p>
        </p:txBody>
      </p:sp>
      <p:sp>
        <p:nvSpPr>
          <p:cNvPr id="31" name="TextBox 30">
            <a:extLst>
              <a:ext uri="{FF2B5EF4-FFF2-40B4-BE49-F238E27FC236}">
                <a16:creationId xmlns:a16="http://schemas.microsoft.com/office/drawing/2014/main" xmlns="" id="{29C4ECB1-3E7A-4CBB-BE14-263B0507161E}"/>
              </a:ext>
            </a:extLst>
          </p:cNvPr>
          <p:cNvSpPr txBox="1"/>
          <p:nvPr/>
        </p:nvSpPr>
        <p:spPr>
          <a:xfrm>
            <a:off x="5288159" y="2180480"/>
            <a:ext cx="1230594" cy="300082"/>
          </a:xfrm>
          <a:prstGeom prst="rect">
            <a:avLst/>
          </a:prstGeom>
          <a:noFill/>
        </p:spPr>
        <p:txBody>
          <a:bodyPr wrap="none" rtlCol="0">
            <a:spAutoFit/>
          </a:bodyPr>
          <a:lstStyle/>
          <a:p>
            <a:pPr algn="ctr"/>
            <a:r>
              <a:rPr lang="en-GB" sz="1350" dirty="0"/>
              <a:t>New electrifier</a:t>
            </a:r>
          </a:p>
        </p:txBody>
      </p:sp>
      <p:sp>
        <p:nvSpPr>
          <p:cNvPr id="32" name="TextBox 31">
            <a:extLst>
              <a:ext uri="{FF2B5EF4-FFF2-40B4-BE49-F238E27FC236}">
                <a16:creationId xmlns:a16="http://schemas.microsoft.com/office/drawing/2014/main" xmlns="" id="{879CE246-DF49-4719-A22B-B571074F8734}"/>
              </a:ext>
            </a:extLst>
          </p:cNvPr>
          <p:cNvSpPr txBox="1"/>
          <p:nvPr/>
        </p:nvSpPr>
        <p:spPr>
          <a:xfrm>
            <a:off x="4824941" y="3023688"/>
            <a:ext cx="2300951" cy="1131079"/>
          </a:xfrm>
          <a:prstGeom prst="rect">
            <a:avLst/>
          </a:prstGeom>
          <a:noFill/>
        </p:spPr>
        <p:txBody>
          <a:bodyPr wrap="square" rtlCol="0">
            <a:spAutoFit/>
          </a:bodyPr>
          <a:lstStyle/>
          <a:p>
            <a:pPr algn="ctr"/>
            <a:r>
              <a:rPr lang="en-GB" sz="1350" dirty="0">
                <a:cs typeface="Arial" pitchFamily="34" charset="0"/>
              </a:rPr>
              <a:t>Traditional utility that is helping consumers switch to electric heat and mobility, including installing equipment and automating DSR</a:t>
            </a:r>
          </a:p>
        </p:txBody>
      </p:sp>
      <p:pic>
        <p:nvPicPr>
          <p:cNvPr id="35" name="Picture 8" descr="https://d30y9cdsu7xlg0.cloudfront.net/png/25208-200.png">
            <a:extLst>
              <a:ext uri="{FF2B5EF4-FFF2-40B4-BE49-F238E27FC236}">
                <a16:creationId xmlns:a16="http://schemas.microsoft.com/office/drawing/2014/main" xmlns="" id="{0AE0F089-C464-40FC-BB89-3B5026FAA7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0866" y="2462411"/>
            <a:ext cx="715582" cy="7155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d30y9cdsu7xlg0.cloudfront.net/png/1318699-200.png">
            <a:extLst>
              <a:ext uri="{FF2B5EF4-FFF2-40B4-BE49-F238E27FC236}">
                <a16:creationId xmlns:a16="http://schemas.microsoft.com/office/drawing/2014/main" xmlns="" id="{3DE19E81-A66B-4C1B-9F04-6E4A05BB79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5665" y="2394335"/>
            <a:ext cx="715581" cy="7155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a:stretch>
            <a:fillRect/>
          </a:stretch>
        </p:blipFill>
        <p:spPr>
          <a:xfrm>
            <a:off x="172900" y="51518"/>
            <a:ext cx="1781278" cy="594052"/>
          </a:xfrm>
          <a:prstGeom prst="rect">
            <a:avLst/>
          </a:prstGeom>
        </p:spPr>
      </p:pic>
      <p:pic>
        <p:nvPicPr>
          <p:cNvPr id="19" name="Picture 2" descr="Image result for university of leeds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0" y="35688"/>
            <a:ext cx="3200400" cy="92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342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4936"/>
            <a:ext cx="8356600" cy="5326856"/>
          </a:xfrm>
          <a:prstGeom prst="rect">
            <a:avLst/>
          </a:prstGeom>
          <a:noFill/>
          <a:ln>
            <a:noFill/>
          </a:ln>
        </p:spPr>
      </p:pic>
      <p:pic>
        <p:nvPicPr>
          <p:cNvPr id="7" name="Picture 6"/>
          <p:cNvPicPr>
            <a:picLocks noChangeAspect="1"/>
          </p:cNvPicPr>
          <p:nvPr/>
        </p:nvPicPr>
        <p:blipFill>
          <a:blip r:embed="rId3"/>
          <a:stretch>
            <a:fillRect/>
          </a:stretch>
        </p:blipFill>
        <p:spPr>
          <a:xfrm>
            <a:off x="76200" y="44451"/>
            <a:ext cx="1705078" cy="568639"/>
          </a:xfrm>
          <a:prstGeom prst="rect">
            <a:avLst/>
          </a:prstGeom>
        </p:spPr>
      </p:pic>
      <p:pic>
        <p:nvPicPr>
          <p:cNvPr id="8" name="Picture 2" descr="Image result for university of leed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16106"/>
            <a:ext cx="2971800" cy="86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112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198" y="2028665"/>
            <a:ext cx="8229600" cy="4525963"/>
          </a:xfrm>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7" name="Picture 6"/>
          <p:cNvPicPr>
            <a:picLocks noChangeAspect="1"/>
          </p:cNvPicPr>
          <p:nvPr/>
        </p:nvPicPr>
        <p:blipFill>
          <a:blip r:embed="rId2"/>
          <a:stretch>
            <a:fillRect/>
          </a:stretch>
        </p:blipFill>
        <p:spPr>
          <a:xfrm>
            <a:off x="76200" y="44451"/>
            <a:ext cx="1705078" cy="568639"/>
          </a:xfrm>
          <a:prstGeom prst="rect">
            <a:avLst/>
          </a:prstGeom>
        </p:spPr>
      </p:pic>
      <p:pic>
        <p:nvPicPr>
          <p:cNvPr id="8" name="Picture 2" descr="Image result for university of leed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16106"/>
            <a:ext cx="2971800" cy="86182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a:stCxn id="12" idx="3"/>
            <a:endCxn id="14" idx="1"/>
          </p:cNvCxnSpPr>
          <p:nvPr/>
        </p:nvCxnSpPr>
        <p:spPr>
          <a:xfrm flipV="1">
            <a:off x="3103684" y="2297735"/>
            <a:ext cx="2919045" cy="241975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1" idx="3"/>
            <a:endCxn id="13" idx="1"/>
          </p:cNvCxnSpPr>
          <p:nvPr/>
        </p:nvCxnSpPr>
        <p:spPr>
          <a:xfrm>
            <a:off x="3103684" y="2297735"/>
            <a:ext cx="2945420" cy="241975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63769" y="1217735"/>
            <a:ext cx="2839915" cy="216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350" b="1" dirty="0">
                <a:solidFill>
                  <a:schemeClr val="tx1"/>
                </a:solidFill>
              </a:rPr>
              <a:t>Same but Smart</a:t>
            </a:r>
          </a:p>
          <a:p>
            <a:pPr marL="214313" indent="-214313">
              <a:buFont typeface="Arial" panose="020B0604020202020204" pitchFamily="34" charset="0"/>
              <a:buChar char="•"/>
            </a:pPr>
            <a:r>
              <a:rPr lang="en-US" sz="1200" dirty="0">
                <a:solidFill>
                  <a:schemeClr val="tx1"/>
                </a:solidFill>
              </a:rPr>
              <a:t>Free to switch companies as and when you want to </a:t>
            </a:r>
            <a:endParaRPr lang="en-GB" sz="1200" dirty="0">
              <a:solidFill>
                <a:schemeClr val="tx1"/>
              </a:solidFill>
            </a:endParaRPr>
          </a:p>
          <a:p>
            <a:pPr marL="214313" indent="-214313">
              <a:buFont typeface="Arial" panose="020B0604020202020204" pitchFamily="34" charset="0"/>
              <a:buChar char="•"/>
            </a:pPr>
            <a:r>
              <a:rPr lang="en-US" sz="1200" dirty="0">
                <a:solidFill>
                  <a:schemeClr val="tx1"/>
                </a:solidFill>
              </a:rPr>
              <a:t>You will have a ‘smart meter’ with ‘live’ information at home and on your phone </a:t>
            </a:r>
            <a:r>
              <a:rPr lang="en-US" sz="1200" dirty="0" err="1">
                <a:solidFill>
                  <a:schemeClr val="tx1"/>
                </a:solidFill>
              </a:rPr>
              <a:t>etc</a:t>
            </a:r>
            <a:endParaRPr lang="en-GB" sz="1200" dirty="0">
              <a:solidFill>
                <a:schemeClr val="tx1"/>
              </a:solidFill>
            </a:endParaRPr>
          </a:p>
          <a:p>
            <a:pPr marL="214313" indent="-214313">
              <a:buFont typeface="Arial" panose="020B0604020202020204" pitchFamily="34" charset="0"/>
              <a:buChar char="•"/>
            </a:pPr>
            <a:r>
              <a:rPr lang="en-US" sz="1200" dirty="0">
                <a:solidFill>
                  <a:schemeClr val="tx1"/>
                </a:solidFill>
              </a:rPr>
              <a:t>Your supplier can see how and when you use electricity</a:t>
            </a:r>
            <a:endParaRPr lang="en-GB" sz="1200" dirty="0">
              <a:solidFill>
                <a:schemeClr val="tx1"/>
              </a:solidFill>
            </a:endParaRPr>
          </a:p>
          <a:p>
            <a:pPr marL="214313" indent="-214313">
              <a:buFont typeface="Arial" panose="020B0604020202020204" pitchFamily="34" charset="0"/>
              <a:buChar char="•"/>
            </a:pPr>
            <a:r>
              <a:rPr lang="en-US" sz="1200" dirty="0">
                <a:solidFill>
                  <a:schemeClr val="tx1"/>
                </a:solidFill>
              </a:rPr>
              <a:t>You can change your </a:t>
            </a:r>
            <a:r>
              <a:rPr lang="en-US" sz="1200" dirty="0" err="1">
                <a:solidFill>
                  <a:schemeClr val="tx1"/>
                </a:solidFill>
              </a:rPr>
              <a:t>behaviour</a:t>
            </a:r>
            <a:r>
              <a:rPr lang="en-US" sz="1200" dirty="0">
                <a:solidFill>
                  <a:schemeClr val="tx1"/>
                </a:solidFill>
              </a:rPr>
              <a:t> (not use the washing machine </a:t>
            </a:r>
            <a:r>
              <a:rPr lang="en-US" sz="1200" dirty="0" err="1">
                <a:solidFill>
                  <a:schemeClr val="tx1"/>
                </a:solidFill>
              </a:rPr>
              <a:t>etc</a:t>
            </a:r>
            <a:r>
              <a:rPr lang="en-US" sz="1200" dirty="0">
                <a:solidFill>
                  <a:schemeClr val="tx1"/>
                </a:solidFill>
              </a:rPr>
              <a:t>) when you see that electricity is cheaper</a:t>
            </a:r>
            <a:endParaRPr lang="en-GB" sz="1200" dirty="0">
              <a:solidFill>
                <a:schemeClr val="tx1"/>
              </a:solidFill>
            </a:endParaRPr>
          </a:p>
        </p:txBody>
      </p:sp>
      <p:sp>
        <p:nvSpPr>
          <p:cNvPr id="12" name="Rounded Rectangle 11"/>
          <p:cNvSpPr/>
          <p:nvPr/>
        </p:nvSpPr>
        <p:spPr>
          <a:xfrm>
            <a:off x="263769" y="3556489"/>
            <a:ext cx="2839915" cy="2322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350" b="1" dirty="0">
                <a:solidFill>
                  <a:schemeClr val="tx1"/>
                </a:solidFill>
              </a:rPr>
              <a:t>Energy Service Company</a:t>
            </a:r>
          </a:p>
          <a:p>
            <a:pPr marL="128588" indent="-128588">
              <a:buFont typeface="Arial" panose="020B0604020202020204" pitchFamily="34" charset="0"/>
              <a:buChar char="•"/>
            </a:pPr>
            <a:r>
              <a:rPr lang="en-US" sz="900" dirty="0">
                <a:solidFill>
                  <a:schemeClr val="tx1"/>
                </a:solidFill>
              </a:rPr>
              <a:t>You have a 10-year contract</a:t>
            </a:r>
            <a:endParaRPr lang="en-GB" sz="900" dirty="0">
              <a:solidFill>
                <a:schemeClr val="tx1"/>
              </a:solidFill>
            </a:endParaRPr>
          </a:p>
          <a:p>
            <a:pPr marL="128588" indent="-128588">
              <a:buFont typeface="Arial" panose="020B0604020202020204" pitchFamily="34" charset="0"/>
              <a:buChar char="•"/>
            </a:pPr>
            <a:r>
              <a:rPr lang="en-US" sz="900" dirty="0">
                <a:solidFill>
                  <a:schemeClr val="tx1"/>
                </a:solidFill>
              </a:rPr>
              <a:t>Your energy bills are guaranteed to be lower than you are currently paying for the duration of the contract</a:t>
            </a:r>
            <a:endParaRPr lang="en-GB" sz="900" dirty="0">
              <a:solidFill>
                <a:schemeClr val="tx1"/>
              </a:solidFill>
            </a:endParaRPr>
          </a:p>
          <a:p>
            <a:pPr marL="128588" indent="-128588">
              <a:buFont typeface="Arial" panose="020B0604020202020204" pitchFamily="34" charset="0"/>
              <a:buChar char="•"/>
            </a:pPr>
            <a:r>
              <a:rPr lang="en-US" sz="900" dirty="0">
                <a:solidFill>
                  <a:schemeClr val="tx1"/>
                </a:solidFill>
              </a:rPr>
              <a:t>You receive one bill for all your light, heat and any electric car needs</a:t>
            </a:r>
            <a:endParaRPr lang="en-GB" sz="900" dirty="0">
              <a:solidFill>
                <a:schemeClr val="tx1"/>
              </a:solidFill>
            </a:endParaRPr>
          </a:p>
          <a:p>
            <a:pPr marL="128588" indent="-128588">
              <a:buFont typeface="Arial" panose="020B0604020202020204" pitchFamily="34" charset="0"/>
              <a:buChar char="•"/>
            </a:pPr>
            <a:r>
              <a:rPr lang="en-US" sz="900" dirty="0">
                <a:solidFill>
                  <a:schemeClr val="tx1"/>
                </a:solidFill>
              </a:rPr>
              <a:t>You might have some new things installed, like insulation and a home energy management system</a:t>
            </a:r>
            <a:endParaRPr lang="en-GB" sz="900" dirty="0">
              <a:solidFill>
                <a:schemeClr val="tx1"/>
              </a:solidFill>
            </a:endParaRPr>
          </a:p>
          <a:p>
            <a:pPr marL="128588" indent="-128588">
              <a:buFont typeface="Arial" panose="020B0604020202020204" pitchFamily="34" charset="0"/>
              <a:buChar char="•"/>
            </a:pPr>
            <a:r>
              <a:rPr lang="en-US" sz="900" dirty="0">
                <a:solidFill>
                  <a:schemeClr val="tx1"/>
                </a:solidFill>
              </a:rPr>
              <a:t>Your supplier can pause your heating and appliances (such as your fridge) occasionally for up to 15 minutes at a time, or take control of when to charge your electric car to help you avoid paying the highest prices, though you can opt out of this</a:t>
            </a:r>
            <a:endParaRPr lang="en-GB" sz="900" dirty="0">
              <a:solidFill>
                <a:schemeClr val="tx1"/>
              </a:solidFill>
            </a:endParaRPr>
          </a:p>
        </p:txBody>
      </p:sp>
      <p:sp>
        <p:nvSpPr>
          <p:cNvPr id="13" name="Rounded Rectangle 12"/>
          <p:cNvSpPr/>
          <p:nvPr/>
        </p:nvSpPr>
        <p:spPr>
          <a:xfrm>
            <a:off x="6049104" y="3556489"/>
            <a:ext cx="2839915" cy="232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350" b="1" dirty="0">
                <a:solidFill>
                  <a:schemeClr val="tx1"/>
                </a:solidFill>
              </a:rPr>
              <a:t>Peer to Peer</a:t>
            </a:r>
          </a:p>
          <a:p>
            <a:pPr marL="214313" indent="-214313">
              <a:buFont typeface="Arial" panose="020B0604020202020204" pitchFamily="34" charset="0"/>
              <a:buChar char="•"/>
            </a:pPr>
            <a:r>
              <a:rPr lang="en-US" sz="1050" dirty="0">
                <a:solidFill>
                  <a:schemeClr val="tx1"/>
                </a:solidFill>
              </a:rPr>
              <a:t>You have no contract with an energy supplier</a:t>
            </a:r>
            <a:endParaRPr lang="en-GB" sz="1050" dirty="0">
              <a:solidFill>
                <a:schemeClr val="tx1"/>
              </a:solidFill>
            </a:endParaRPr>
          </a:p>
          <a:p>
            <a:pPr marL="214313" indent="-214313">
              <a:buFont typeface="Arial" panose="020B0604020202020204" pitchFamily="34" charset="0"/>
              <a:buChar char="•"/>
            </a:pPr>
            <a:r>
              <a:rPr lang="en-US" sz="1050" dirty="0">
                <a:solidFill>
                  <a:schemeClr val="tx1"/>
                </a:solidFill>
              </a:rPr>
              <a:t>You use an app on your phone choose who to buy energy from - you can choose based on price, type or location of energy. (For example, you might want local green energy, even though it might not be the cheapest)</a:t>
            </a:r>
            <a:endParaRPr lang="en-GB" sz="1050" dirty="0">
              <a:solidFill>
                <a:schemeClr val="tx1"/>
              </a:solidFill>
            </a:endParaRPr>
          </a:p>
          <a:p>
            <a:pPr marL="214313" indent="-214313">
              <a:buFont typeface="Arial" panose="020B0604020202020204" pitchFamily="34" charset="0"/>
              <a:buChar char="•"/>
            </a:pPr>
            <a:r>
              <a:rPr lang="en-US" sz="1050" dirty="0">
                <a:solidFill>
                  <a:schemeClr val="tx1"/>
                </a:solidFill>
              </a:rPr>
              <a:t>You can change who you get your energy from as often as you like</a:t>
            </a:r>
            <a:endParaRPr lang="en-GB" sz="1050" dirty="0">
              <a:solidFill>
                <a:schemeClr val="tx1"/>
              </a:solidFill>
            </a:endParaRPr>
          </a:p>
          <a:p>
            <a:pPr marL="214313" indent="-214313">
              <a:buFont typeface="Arial" panose="020B0604020202020204" pitchFamily="34" charset="0"/>
              <a:buChar char="•"/>
            </a:pPr>
            <a:r>
              <a:rPr lang="en-US" sz="1050" dirty="0">
                <a:solidFill>
                  <a:schemeClr val="tx1"/>
                </a:solidFill>
              </a:rPr>
              <a:t>If you have a solar panel on your roof you can make money by selling the energy from it through the app</a:t>
            </a:r>
            <a:endParaRPr lang="en-GB" sz="1050" dirty="0">
              <a:solidFill>
                <a:schemeClr val="tx1"/>
              </a:solidFill>
            </a:endParaRPr>
          </a:p>
        </p:txBody>
      </p:sp>
      <p:sp>
        <p:nvSpPr>
          <p:cNvPr id="14" name="Rounded Rectangle 13"/>
          <p:cNvSpPr/>
          <p:nvPr/>
        </p:nvSpPr>
        <p:spPr>
          <a:xfrm>
            <a:off x="6022729" y="1217735"/>
            <a:ext cx="2839915" cy="216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350" b="1" dirty="0">
                <a:solidFill>
                  <a:schemeClr val="tx1"/>
                </a:solidFill>
              </a:rPr>
              <a:t>New Electrifier</a:t>
            </a:r>
          </a:p>
          <a:p>
            <a:pPr marL="214313" indent="-214313">
              <a:buFont typeface="Arial" panose="020B0604020202020204" pitchFamily="34" charset="0"/>
              <a:buChar char="•"/>
            </a:pPr>
            <a:r>
              <a:rPr lang="en-US" sz="1050" dirty="0">
                <a:solidFill>
                  <a:schemeClr val="tx1"/>
                </a:solidFill>
              </a:rPr>
              <a:t>You have a two-year contract</a:t>
            </a:r>
            <a:endParaRPr lang="en-GB" sz="1050" dirty="0">
              <a:solidFill>
                <a:schemeClr val="tx1"/>
              </a:solidFill>
            </a:endParaRPr>
          </a:p>
          <a:p>
            <a:pPr marL="214313" indent="-214313">
              <a:buFont typeface="Arial" panose="020B0604020202020204" pitchFamily="34" charset="0"/>
              <a:buChar char="•"/>
            </a:pPr>
            <a:r>
              <a:rPr lang="en-US" sz="1050" dirty="0">
                <a:solidFill>
                  <a:schemeClr val="tx1"/>
                </a:solidFill>
              </a:rPr>
              <a:t>You get a discount for switching your home from gas to electric heat</a:t>
            </a:r>
            <a:endParaRPr lang="en-GB" sz="1050" dirty="0">
              <a:solidFill>
                <a:schemeClr val="tx1"/>
              </a:solidFill>
            </a:endParaRPr>
          </a:p>
          <a:p>
            <a:pPr marL="214313" indent="-214313">
              <a:buFont typeface="Arial" panose="020B0604020202020204" pitchFamily="34" charset="0"/>
              <a:buChar char="•"/>
            </a:pPr>
            <a:r>
              <a:rPr lang="en-US" sz="1050" dirty="0">
                <a:solidFill>
                  <a:schemeClr val="tx1"/>
                </a:solidFill>
              </a:rPr>
              <a:t>It will cost about the same as now</a:t>
            </a:r>
            <a:endParaRPr lang="en-GB" sz="1050" dirty="0">
              <a:solidFill>
                <a:schemeClr val="tx1"/>
              </a:solidFill>
            </a:endParaRPr>
          </a:p>
          <a:p>
            <a:pPr marL="214313" indent="-214313">
              <a:buFont typeface="Arial" panose="020B0604020202020204" pitchFamily="34" charset="0"/>
              <a:buChar char="•"/>
            </a:pPr>
            <a:r>
              <a:rPr lang="en-US" sz="1050" dirty="0">
                <a:solidFill>
                  <a:schemeClr val="tx1"/>
                </a:solidFill>
              </a:rPr>
              <a:t>You might have some new things installed like electric radiators or a heat pump</a:t>
            </a:r>
            <a:endParaRPr lang="en-GB" sz="1050" dirty="0">
              <a:solidFill>
                <a:schemeClr val="tx1"/>
              </a:solidFill>
            </a:endParaRPr>
          </a:p>
          <a:p>
            <a:pPr marL="214313" indent="-214313">
              <a:buFont typeface="Arial" panose="020B0604020202020204" pitchFamily="34" charset="0"/>
              <a:buChar char="•"/>
            </a:pPr>
            <a:r>
              <a:rPr lang="en-US" sz="1050" dirty="0">
                <a:solidFill>
                  <a:schemeClr val="tx1"/>
                </a:solidFill>
              </a:rPr>
              <a:t>Your supplier can pause your heating occasionally for up to 15 minutes at a time, or take control of when to charge your electric car to help you avoid paying the highest prices, though you can opt out of this</a:t>
            </a:r>
            <a:endParaRPr lang="en-GB" sz="1050" dirty="0">
              <a:solidFill>
                <a:schemeClr val="tx1"/>
              </a:solidFill>
            </a:endParaRPr>
          </a:p>
        </p:txBody>
      </p:sp>
      <p:sp>
        <p:nvSpPr>
          <p:cNvPr id="15" name="Rounded Rectangle 14"/>
          <p:cNvSpPr/>
          <p:nvPr/>
        </p:nvSpPr>
        <p:spPr>
          <a:xfrm>
            <a:off x="3411413" y="1639765"/>
            <a:ext cx="2329961" cy="38334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350" b="1" dirty="0">
                <a:solidFill>
                  <a:schemeClr val="tx1"/>
                </a:solidFill>
              </a:rPr>
              <a:t>3</a:t>
            </a:r>
            <a:r>
              <a:rPr lang="en-GB" sz="1350" b="1" baseline="30000" dirty="0">
                <a:solidFill>
                  <a:schemeClr val="tx1"/>
                </a:solidFill>
              </a:rPr>
              <a:t>rd</a:t>
            </a:r>
            <a:r>
              <a:rPr lang="en-GB" sz="1350" b="1" dirty="0">
                <a:solidFill>
                  <a:schemeClr val="tx1"/>
                </a:solidFill>
              </a:rPr>
              <a:t> Party Controller</a:t>
            </a:r>
          </a:p>
          <a:p>
            <a:pPr marL="214313" indent="-214313">
              <a:buFont typeface="Arial" panose="020B0604020202020204" pitchFamily="34" charset="0"/>
              <a:buChar char="•"/>
            </a:pPr>
            <a:r>
              <a:rPr lang="en-US" sz="1050" dirty="0">
                <a:solidFill>
                  <a:schemeClr val="tx1"/>
                </a:solidFill>
              </a:rPr>
              <a:t>You have a multi-year contract</a:t>
            </a:r>
            <a:endParaRPr lang="en-GB" sz="1050" dirty="0">
              <a:solidFill>
                <a:schemeClr val="tx1"/>
              </a:solidFill>
            </a:endParaRPr>
          </a:p>
          <a:p>
            <a:pPr marL="214313" indent="-214313">
              <a:buFont typeface="Arial" panose="020B0604020202020204" pitchFamily="34" charset="0"/>
              <a:buChar char="•"/>
            </a:pPr>
            <a:r>
              <a:rPr lang="en-US" sz="1050" dirty="0">
                <a:solidFill>
                  <a:schemeClr val="tx1"/>
                </a:solidFill>
              </a:rPr>
              <a:t>You tell the company how you want to live your life and it takes decisions on your behalf to deliver this</a:t>
            </a:r>
            <a:endParaRPr lang="en-GB" sz="1050" dirty="0">
              <a:solidFill>
                <a:schemeClr val="tx1"/>
              </a:solidFill>
            </a:endParaRPr>
          </a:p>
          <a:p>
            <a:pPr marL="214313" indent="-214313">
              <a:buFont typeface="Arial" panose="020B0604020202020204" pitchFamily="34" charset="0"/>
              <a:buChar char="•"/>
            </a:pPr>
            <a:r>
              <a:rPr lang="en-US" sz="1050" dirty="0">
                <a:solidFill>
                  <a:schemeClr val="tx1"/>
                </a:solidFill>
              </a:rPr>
              <a:t>You receive one bill for all your energy, broadband, TV, mobile phone, electric vehicle and water services</a:t>
            </a:r>
            <a:endParaRPr lang="en-GB" sz="1050" dirty="0">
              <a:solidFill>
                <a:schemeClr val="tx1"/>
              </a:solidFill>
            </a:endParaRPr>
          </a:p>
          <a:p>
            <a:pPr marL="214313" indent="-214313">
              <a:buFont typeface="Arial" panose="020B0604020202020204" pitchFamily="34" charset="0"/>
              <a:buChar char="•"/>
            </a:pPr>
            <a:r>
              <a:rPr lang="en-US" sz="1050" dirty="0">
                <a:solidFill>
                  <a:schemeClr val="tx1"/>
                </a:solidFill>
              </a:rPr>
              <a:t>Your company may offer to install equipment like insulation and a home energy management system to make your home more efficient and smarter</a:t>
            </a:r>
            <a:endParaRPr lang="en-GB" sz="1050" dirty="0">
              <a:solidFill>
                <a:schemeClr val="tx1"/>
              </a:solidFill>
            </a:endParaRPr>
          </a:p>
          <a:p>
            <a:pPr marL="214313" indent="-214313">
              <a:buFont typeface="Arial" panose="020B0604020202020204" pitchFamily="34" charset="0"/>
              <a:buChar char="•"/>
            </a:pPr>
            <a:r>
              <a:rPr lang="en-US" sz="1050" dirty="0">
                <a:solidFill>
                  <a:schemeClr val="tx1"/>
                </a:solidFill>
              </a:rPr>
              <a:t>Your company can pause your heating and appliances (such as your fridge) occasionally for up to 15 minutes at a time, or take control of when to charge your electric car to help you avoid paying the highest prices, though you can opt out of this</a:t>
            </a:r>
            <a:endParaRPr lang="en-GB" sz="1050" dirty="0">
              <a:solidFill>
                <a:schemeClr val="tx1"/>
              </a:solidFill>
            </a:endParaRPr>
          </a:p>
        </p:txBody>
      </p:sp>
      <p:sp>
        <p:nvSpPr>
          <p:cNvPr id="16" name="TextBox 15"/>
          <p:cNvSpPr txBox="1"/>
          <p:nvPr/>
        </p:nvSpPr>
        <p:spPr>
          <a:xfrm>
            <a:off x="1334964" y="6046871"/>
            <a:ext cx="8812819" cy="523220"/>
          </a:xfrm>
          <a:prstGeom prst="rect">
            <a:avLst/>
          </a:prstGeom>
          <a:noFill/>
        </p:spPr>
        <p:txBody>
          <a:bodyPr wrap="square" rtlCol="0">
            <a:spAutoFit/>
          </a:bodyPr>
          <a:lstStyle/>
          <a:p>
            <a:r>
              <a:rPr lang="en-GB" sz="2800" b="1" dirty="0"/>
              <a:t>Paired Comparison design (=10 binary choices)</a:t>
            </a:r>
          </a:p>
        </p:txBody>
      </p:sp>
      <p:cxnSp>
        <p:nvCxnSpPr>
          <p:cNvPr id="17" name="Straight Connector 16"/>
          <p:cNvCxnSpPr/>
          <p:nvPr/>
        </p:nvCxnSpPr>
        <p:spPr>
          <a:xfrm>
            <a:off x="3103684" y="1542012"/>
            <a:ext cx="2945420" cy="8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2"/>
            <a:endCxn id="12" idx="0"/>
          </p:cNvCxnSpPr>
          <p:nvPr/>
        </p:nvCxnSpPr>
        <p:spPr>
          <a:xfrm>
            <a:off x="1683727" y="3377735"/>
            <a:ext cx="0" cy="17875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03684" y="5569927"/>
            <a:ext cx="29454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 idx="1"/>
          </p:cNvCxnSpPr>
          <p:nvPr/>
        </p:nvCxnSpPr>
        <p:spPr>
          <a:xfrm flipH="1" flipV="1">
            <a:off x="3077311" y="3187211"/>
            <a:ext cx="334102" cy="36927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1"/>
          </p:cNvCxnSpPr>
          <p:nvPr/>
        </p:nvCxnSpPr>
        <p:spPr>
          <a:xfrm flipH="1">
            <a:off x="3090498" y="3556489"/>
            <a:ext cx="320915" cy="3429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3"/>
          </p:cNvCxnSpPr>
          <p:nvPr/>
        </p:nvCxnSpPr>
        <p:spPr>
          <a:xfrm flipV="1">
            <a:off x="5741374" y="3254642"/>
            <a:ext cx="334103" cy="30184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3"/>
          </p:cNvCxnSpPr>
          <p:nvPr/>
        </p:nvCxnSpPr>
        <p:spPr>
          <a:xfrm>
            <a:off x="5741374" y="3556489"/>
            <a:ext cx="334103" cy="34019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82248" y="3371851"/>
            <a:ext cx="0" cy="17875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813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4720</TotalTime>
  <Words>1765</Words>
  <Application>Microsoft Office PowerPoint</Application>
  <PresentationFormat>On-screen Show (4:3)</PresentationFormat>
  <Paragraphs>269</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Narrow</vt:lpstr>
      <vt:lpstr>Calibri</vt:lpstr>
      <vt:lpstr>Calibri,Italic</vt:lpstr>
      <vt:lpstr>Times New Roman</vt:lpstr>
      <vt:lpstr>Office Theme</vt:lpstr>
      <vt:lpstr>Do consumers want the new business models we can offer? </vt:lpstr>
      <vt:lpstr>Utility 2050 - Phase 1</vt:lpstr>
      <vt:lpstr>Drivers for new system value / avoided cost</vt:lpstr>
      <vt:lpstr>Scenarios</vt:lpstr>
      <vt:lpstr>Total Values to be captured per Pool</vt:lpstr>
      <vt:lpstr>PowerPoint Presentation</vt:lpstr>
      <vt:lpstr>Capturing value: New business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YES!! [some] Consumers DO want the new business models the sector can offer.   BUT we must be EXTREMELY cautious if consumer trust, participation, and business model legitimacy are going to be a key determinant of the next phase of the energy transition.    </vt:lpstr>
      <vt:lpstr>Dr Stephen Hall. University of Leeds. s.hall@leeds.ac.uk  Prof Jillian Anable. University of Leeds J.L.Anable@leeds.ac.uk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Workman, Mark H W</dc:creator>
  <cp:lastModifiedBy>Jillian Anable</cp:lastModifiedBy>
  <cp:revision>351</cp:revision>
  <cp:lastPrinted>2016-09-08T05:46:01Z</cp:lastPrinted>
  <dcterms:created xsi:type="dcterms:W3CDTF">2006-08-16T00:00:00Z</dcterms:created>
  <dcterms:modified xsi:type="dcterms:W3CDTF">2018-09-19T08:45:12Z</dcterms:modified>
</cp:coreProperties>
</file>