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1"/>
  </p:notesMasterIdLst>
  <p:handoutMasterIdLst>
    <p:handoutMasterId r:id="rId32"/>
  </p:handoutMasterIdLst>
  <p:sldIdLst>
    <p:sldId id="1081" r:id="rId2"/>
    <p:sldId id="1070" r:id="rId3"/>
    <p:sldId id="1093" r:id="rId4"/>
    <p:sldId id="1082" r:id="rId5"/>
    <p:sldId id="1094" r:id="rId6"/>
    <p:sldId id="1085" r:id="rId7"/>
    <p:sldId id="1115" r:id="rId8"/>
    <p:sldId id="1087" r:id="rId9"/>
    <p:sldId id="1088" r:id="rId10"/>
    <p:sldId id="1095" r:id="rId11"/>
    <p:sldId id="1118" r:id="rId12"/>
    <p:sldId id="1096" r:id="rId13"/>
    <p:sldId id="1098" r:id="rId14"/>
    <p:sldId id="1108" r:id="rId15"/>
    <p:sldId id="1107" r:id="rId16"/>
    <p:sldId id="1099" r:id="rId17"/>
    <p:sldId id="1097" r:id="rId18"/>
    <p:sldId id="1111" r:id="rId19"/>
    <p:sldId id="1113" r:id="rId20"/>
    <p:sldId id="1112" r:id="rId21"/>
    <p:sldId id="1109" r:id="rId22"/>
    <p:sldId id="1102" r:id="rId23"/>
    <p:sldId id="1103" r:id="rId24"/>
    <p:sldId id="1104" r:id="rId25"/>
    <p:sldId id="1116" r:id="rId26"/>
    <p:sldId id="1117" r:id="rId27"/>
    <p:sldId id="1105" r:id="rId28"/>
    <p:sldId id="1106" r:id="rId29"/>
    <p:sldId id="1110" r:id="rId30"/>
  </p:sldIdLst>
  <p:sldSz cx="9144000" cy="6858000" type="screen4x3"/>
  <p:notesSz cx="6797675" cy="9928225"/>
  <p:custDataLst>
    <p:tags r:id="rId33"/>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5" userDrawn="1">
          <p15:clr>
            <a:srgbClr val="A4A3A4"/>
          </p15:clr>
        </p15:guide>
        <p15:guide id="2" orient="horz">
          <p15:clr>
            <a:srgbClr val="A4A3A4"/>
          </p15:clr>
        </p15:guide>
        <p15:guide id="3" orient="horz" pos="3884" userDrawn="1">
          <p15:clr>
            <a:srgbClr val="A4A3A4"/>
          </p15:clr>
        </p15:guide>
        <p15:guide id="4" orient="horz" pos="1470">
          <p15:clr>
            <a:srgbClr val="A4A3A4"/>
          </p15:clr>
        </p15:guide>
        <p15:guide id="5" orient="horz" pos="3748">
          <p15:clr>
            <a:srgbClr val="A4A3A4"/>
          </p15:clr>
        </p15:guide>
        <p15:guide id="6" pos="158" userDrawn="1">
          <p15:clr>
            <a:srgbClr val="A4A3A4"/>
          </p15:clr>
        </p15:guide>
        <p15:guide id="7" pos="5556">
          <p15:clr>
            <a:srgbClr val="A4A3A4"/>
          </p15:clr>
        </p15:guide>
        <p15:guide id="8" pos="2880">
          <p15:clr>
            <a:srgbClr val="A4A3A4"/>
          </p15:clr>
        </p15:guide>
        <p15:guide id="9" pos="2789">
          <p15:clr>
            <a:srgbClr val="A4A3A4"/>
          </p15:clr>
        </p15:guide>
        <p15:guide id="10" pos="2971">
          <p15:clr>
            <a:srgbClr val="A4A3A4"/>
          </p15:clr>
        </p15:guide>
        <p15:guide id="11" pos="1655">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guide id="3" orient="horz" pos="3127">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BD"/>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857" autoAdjust="0"/>
  </p:normalViewPr>
  <p:slideViewPr>
    <p:cSldViewPr showGuides="1">
      <p:cViewPr varScale="1">
        <p:scale>
          <a:sx n="113" d="100"/>
          <a:sy n="113" d="100"/>
        </p:scale>
        <p:origin x="1452" y="84"/>
      </p:cViewPr>
      <p:guideLst>
        <p:guide orient="horz" pos="845"/>
        <p:guide orient="horz"/>
        <p:guide orient="horz" pos="3884"/>
        <p:guide orient="horz" pos="1470"/>
        <p:guide orient="horz" pos="3748"/>
        <p:guide pos="158"/>
        <p:guide pos="5556"/>
        <p:guide pos="2880"/>
        <p:guide pos="2789"/>
        <p:guide pos="2971"/>
        <p:guide pos="1655"/>
      </p:guideLst>
    </p:cSldViewPr>
  </p:slideViewPr>
  <p:outlineViewPr>
    <p:cViewPr>
      <p:scale>
        <a:sx n="33" d="100"/>
        <a:sy n="33" d="100"/>
      </p:scale>
      <p:origin x="0" y="-1421"/>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67" d="100"/>
          <a:sy n="67" d="100"/>
        </p:scale>
        <p:origin x="1944" y="62"/>
      </p:cViewPr>
      <p:guideLst>
        <p:guide orient="horz" pos="3224"/>
        <p:guide pos="2236"/>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2"/>
            <a:ext cx="2945659" cy="496411"/>
          </a:xfrm>
          <a:prstGeom prst="rect">
            <a:avLst/>
          </a:prstGeom>
        </p:spPr>
        <p:txBody>
          <a:bodyPr vert="horz" lIns="91426" tIns="45714" rIns="91426" bIns="45714" rtlCol="0"/>
          <a:lstStyle>
            <a:lvl1pPr algn="l">
              <a:defRPr sz="1200"/>
            </a:lvl1pPr>
          </a:lstStyle>
          <a:p>
            <a:endParaRPr lang="de-DE"/>
          </a:p>
        </p:txBody>
      </p:sp>
      <p:sp>
        <p:nvSpPr>
          <p:cNvPr id="3" name="Datumsplatzhalter 2"/>
          <p:cNvSpPr>
            <a:spLocks noGrp="1"/>
          </p:cNvSpPr>
          <p:nvPr>
            <p:ph type="dt" sz="quarter" idx="1"/>
          </p:nvPr>
        </p:nvSpPr>
        <p:spPr>
          <a:xfrm>
            <a:off x="3850445" y="2"/>
            <a:ext cx="2945659" cy="496411"/>
          </a:xfrm>
          <a:prstGeom prst="rect">
            <a:avLst/>
          </a:prstGeom>
        </p:spPr>
        <p:txBody>
          <a:bodyPr vert="horz" lIns="91426" tIns="45714" rIns="91426" bIns="45714" rtlCol="0"/>
          <a:lstStyle>
            <a:lvl1pPr algn="r">
              <a:defRPr sz="1200"/>
            </a:lvl1pPr>
          </a:lstStyle>
          <a:p>
            <a:fld id="{6A4762E5-56F7-49F4-8777-351555CD9EFA}" type="datetimeFigureOut">
              <a:rPr lang="de-DE" smtClean="0"/>
              <a:pPr/>
              <a:t>13.09.2018</a:t>
            </a:fld>
            <a:endParaRPr lang="de-DE"/>
          </a:p>
        </p:txBody>
      </p:sp>
      <p:sp>
        <p:nvSpPr>
          <p:cNvPr id="4" name="Fußzeilenplatzhalter 3"/>
          <p:cNvSpPr>
            <a:spLocks noGrp="1"/>
          </p:cNvSpPr>
          <p:nvPr>
            <p:ph type="ftr" sz="quarter" idx="2"/>
          </p:nvPr>
        </p:nvSpPr>
        <p:spPr>
          <a:xfrm>
            <a:off x="2" y="9430091"/>
            <a:ext cx="2945659" cy="496411"/>
          </a:xfrm>
          <a:prstGeom prst="rect">
            <a:avLst/>
          </a:prstGeom>
        </p:spPr>
        <p:txBody>
          <a:bodyPr vert="horz" lIns="91426" tIns="45714" rIns="91426" bIns="45714" rtlCol="0" anchor="b"/>
          <a:lstStyle>
            <a:lvl1pPr algn="l">
              <a:defRPr sz="1200"/>
            </a:lvl1pPr>
          </a:lstStyle>
          <a:p>
            <a:endParaRPr lang="de-DE"/>
          </a:p>
        </p:txBody>
      </p:sp>
      <p:sp>
        <p:nvSpPr>
          <p:cNvPr id="5" name="Foliennummernplatzhalter 4"/>
          <p:cNvSpPr>
            <a:spLocks noGrp="1"/>
          </p:cNvSpPr>
          <p:nvPr>
            <p:ph type="sldNum" sz="quarter" idx="3"/>
          </p:nvPr>
        </p:nvSpPr>
        <p:spPr>
          <a:xfrm>
            <a:off x="3850445" y="9430091"/>
            <a:ext cx="2945659" cy="496411"/>
          </a:xfrm>
          <a:prstGeom prst="rect">
            <a:avLst/>
          </a:prstGeom>
        </p:spPr>
        <p:txBody>
          <a:bodyPr vert="horz" lIns="91426" tIns="45714" rIns="91426" bIns="45714" rtlCol="0" anchor="b"/>
          <a:lstStyle>
            <a:lvl1pPr algn="r">
              <a:defRPr sz="1200"/>
            </a:lvl1pPr>
          </a:lstStyle>
          <a:p>
            <a:fld id="{1B1618BD-F73B-4D87-AC2A-670AF0A28F4E}" type="slidenum">
              <a:rPr lang="de-DE" smtClean="0"/>
              <a:pPr/>
              <a:t>‹Nr.›</a:t>
            </a:fld>
            <a:endParaRPr lang="de-DE"/>
          </a:p>
        </p:txBody>
      </p:sp>
    </p:spTree>
    <p:extLst>
      <p:ext uri="{BB962C8B-B14F-4D97-AF65-F5344CB8AC3E}">
        <p14:creationId xmlns:p14="http://schemas.microsoft.com/office/powerpoint/2010/main" val="33016626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2"/>
            <a:ext cx="2945659" cy="496411"/>
          </a:xfrm>
          <a:prstGeom prst="rect">
            <a:avLst/>
          </a:prstGeom>
        </p:spPr>
        <p:txBody>
          <a:bodyPr vert="horz" lIns="91426" tIns="45714" rIns="91426" bIns="45714" rtlCol="0"/>
          <a:lstStyle>
            <a:lvl1pPr algn="l">
              <a:defRPr sz="1200"/>
            </a:lvl1pPr>
          </a:lstStyle>
          <a:p>
            <a:endParaRPr lang="de-DE" dirty="0"/>
          </a:p>
        </p:txBody>
      </p:sp>
      <p:sp>
        <p:nvSpPr>
          <p:cNvPr id="3" name="Datumsplatzhalter 2"/>
          <p:cNvSpPr>
            <a:spLocks noGrp="1"/>
          </p:cNvSpPr>
          <p:nvPr>
            <p:ph type="dt" idx="1"/>
          </p:nvPr>
        </p:nvSpPr>
        <p:spPr>
          <a:xfrm>
            <a:off x="3850445" y="2"/>
            <a:ext cx="2945659" cy="496411"/>
          </a:xfrm>
          <a:prstGeom prst="rect">
            <a:avLst/>
          </a:prstGeom>
        </p:spPr>
        <p:txBody>
          <a:bodyPr vert="horz" lIns="91426" tIns="45714" rIns="91426" bIns="45714" rtlCol="0"/>
          <a:lstStyle>
            <a:lvl1pPr algn="r">
              <a:defRPr sz="1200"/>
            </a:lvl1pPr>
          </a:lstStyle>
          <a:p>
            <a:fld id="{FE54E72D-377C-49DC-80EE-57C273741BE0}" type="datetimeFigureOut">
              <a:rPr lang="de-DE" smtClean="0"/>
              <a:pPr/>
              <a:t>13.09.2018</a:t>
            </a:fld>
            <a:endParaRPr lang="de-DE" dirty="0"/>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6" tIns="45714" rIns="91426" bIns="45714" rtlCol="0" anchor="ctr"/>
          <a:lstStyle/>
          <a:p>
            <a:endParaRPr lang="de-DE"/>
          </a:p>
        </p:txBody>
      </p:sp>
      <p:sp>
        <p:nvSpPr>
          <p:cNvPr id="5" name="Notizenplatzhalter 4"/>
          <p:cNvSpPr>
            <a:spLocks noGrp="1"/>
          </p:cNvSpPr>
          <p:nvPr>
            <p:ph type="body" sz="quarter" idx="3"/>
          </p:nvPr>
        </p:nvSpPr>
        <p:spPr>
          <a:xfrm>
            <a:off x="679768" y="4715909"/>
            <a:ext cx="5438140" cy="4467701"/>
          </a:xfrm>
          <a:prstGeom prst="rect">
            <a:avLst/>
          </a:prstGeom>
        </p:spPr>
        <p:txBody>
          <a:bodyPr vert="horz" lIns="91426" tIns="45714" rIns="91426" bIns="45714" rtlCol="0">
            <a:norm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2" y="9430091"/>
            <a:ext cx="2945659" cy="496411"/>
          </a:xfrm>
          <a:prstGeom prst="rect">
            <a:avLst/>
          </a:prstGeom>
        </p:spPr>
        <p:txBody>
          <a:bodyPr vert="horz" lIns="91426" tIns="45714" rIns="91426" bIns="45714"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50445" y="9430091"/>
            <a:ext cx="2945659" cy="496411"/>
          </a:xfrm>
          <a:prstGeom prst="rect">
            <a:avLst/>
          </a:prstGeom>
        </p:spPr>
        <p:txBody>
          <a:bodyPr vert="horz" lIns="91426" tIns="45714" rIns="91426" bIns="45714" rtlCol="0" anchor="b"/>
          <a:lstStyle>
            <a:lvl1pPr algn="r">
              <a:defRPr sz="1200"/>
            </a:lvl1pPr>
          </a:lstStyle>
          <a:p>
            <a:fld id="{72842DB3-ECC1-404A-BCF5-6540C2BEC662}" type="slidenum">
              <a:rPr lang="de-DE" smtClean="0"/>
              <a:pPr/>
              <a:t>‹Nr.›</a:t>
            </a:fld>
            <a:endParaRPr lang="de-DE" dirty="0"/>
          </a:p>
        </p:txBody>
      </p:sp>
    </p:spTree>
    <p:extLst>
      <p:ext uri="{BB962C8B-B14F-4D97-AF65-F5344CB8AC3E}">
        <p14:creationId xmlns:p14="http://schemas.microsoft.com/office/powerpoint/2010/main" val="278568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72842DB3-ECC1-404A-BCF5-6540C2BEC662}" type="slidenum">
              <a:rPr lang="de-DE" smtClean="0"/>
              <a:pPr/>
              <a:t>1</a:t>
            </a:fld>
            <a:endParaRPr lang="de-DE" dirty="0"/>
          </a:p>
        </p:txBody>
      </p:sp>
    </p:spTree>
    <p:extLst>
      <p:ext uri="{BB962C8B-B14F-4D97-AF65-F5344CB8AC3E}">
        <p14:creationId xmlns:p14="http://schemas.microsoft.com/office/powerpoint/2010/main" val="781032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2842DB3-ECC1-404A-BCF5-6540C2BEC662}" type="slidenum">
              <a:rPr lang="de-DE" smtClean="0"/>
              <a:pPr/>
              <a:t>2</a:t>
            </a:fld>
            <a:endParaRPr lang="de-DE" dirty="0"/>
          </a:p>
        </p:txBody>
      </p:sp>
    </p:spTree>
    <p:extLst>
      <p:ext uri="{BB962C8B-B14F-4D97-AF65-F5344CB8AC3E}">
        <p14:creationId xmlns:p14="http://schemas.microsoft.com/office/powerpoint/2010/main" val="3585412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2842DB3-ECC1-404A-BCF5-6540C2BEC662}" type="slidenum">
              <a:rPr lang="de-DE" smtClean="0"/>
              <a:pPr/>
              <a:t>3</a:t>
            </a:fld>
            <a:endParaRPr lang="de-DE" dirty="0"/>
          </a:p>
        </p:txBody>
      </p:sp>
    </p:spTree>
    <p:extLst>
      <p:ext uri="{BB962C8B-B14F-4D97-AF65-F5344CB8AC3E}">
        <p14:creationId xmlns:p14="http://schemas.microsoft.com/office/powerpoint/2010/main" val="2666551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2842DB3-ECC1-404A-BCF5-6540C2BEC662}" type="slidenum">
              <a:rPr lang="de-DE" smtClean="0"/>
              <a:pPr/>
              <a:t>5</a:t>
            </a:fld>
            <a:endParaRPr lang="de-DE" dirty="0"/>
          </a:p>
        </p:txBody>
      </p:sp>
    </p:spTree>
    <p:extLst>
      <p:ext uri="{BB962C8B-B14F-4D97-AF65-F5344CB8AC3E}">
        <p14:creationId xmlns:p14="http://schemas.microsoft.com/office/powerpoint/2010/main" val="656614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2842DB3-ECC1-404A-BCF5-6540C2BEC662}" type="slidenum">
              <a:rPr lang="de-DE" smtClean="0"/>
              <a:pPr/>
              <a:t>7</a:t>
            </a:fld>
            <a:endParaRPr lang="de-DE" dirty="0"/>
          </a:p>
        </p:txBody>
      </p:sp>
    </p:spTree>
    <p:extLst>
      <p:ext uri="{BB962C8B-B14F-4D97-AF65-F5344CB8AC3E}">
        <p14:creationId xmlns:p14="http://schemas.microsoft.com/office/powerpoint/2010/main" val="1572672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2842DB3-ECC1-404A-BCF5-6540C2BEC662}" type="slidenum">
              <a:rPr lang="de-DE" smtClean="0"/>
              <a:pPr/>
              <a:t>10</a:t>
            </a:fld>
            <a:endParaRPr lang="de-DE" dirty="0"/>
          </a:p>
        </p:txBody>
      </p:sp>
    </p:spTree>
    <p:extLst>
      <p:ext uri="{BB962C8B-B14F-4D97-AF65-F5344CB8AC3E}">
        <p14:creationId xmlns:p14="http://schemas.microsoft.com/office/powerpoint/2010/main" val="773798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2842DB3-ECC1-404A-BCF5-6540C2BEC662}" type="slidenum">
              <a:rPr lang="de-DE" smtClean="0"/>
              <a:pPr/>
              <a:t>12</a:t>
            </a:fld>
            <a:endParaRPr lang="de-DE" dirty="0"/>
          </a:p>
        </p:txBody>
      </p:sp>
    </p:spTree>
    <p:extLst>
      <p:ext uri="{BB962C8B-B14F-4D97-AF65-F5344CB8AC3E}">
        <p14:creationId xmlns:p14="http://schemas.microsoft.com/office/powerpoint/2010/main" val="36031095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72842DB3-ECC1-404A-BCF5-6540C2BEC662}" type="slidenum">
              <a:rPr lang="de-DE" smtClean="0"/>
              <a:pPr/>
              <a:t>17</a:t>
            </a:fld>
            <a:endParaRPr lang="de-DE" dirty="0"/>
          </a:p>
        </p:txBody>
      </p:sp>
    </p:spTree>
    <p:extLst>
      <p:ext uri="{BB962C8B-B14F-4D97-AF65-F5344CB8AC3E}">
        <p14:creationId xmlns:p14="http://schemas.microsoft.com/office/powerpoint/2010/main" val="1409557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72842DB3-ECC1-404A-BCF5-6540C2BEC662}" type="slidenum">
              <a:rPr lang="de-DE" smtClean="0"/>
              <a:pPr/>
              <a:t>21</a:t>
            </a:fld>
            <a:endParaRPr lang="de-DE" dirty="0"/>
          </a:p>
        </p:txBody>
      </p:sp>
    </p:spTree>
    <p:extLst>
      <p:ext uri="{BB962C8B-B14F-4D97-AF65-F5344CB8AC3E}">
        <p14:creationId xmlns:p14="http://schemas.microsoft.com/office/powerpoint/2010/main" val="13031338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bwMode="gray">
          <a:xfrm>
            <a:off x="755650" y="1358896"/>
            <a:ext cx="7704138" cy="2784484"/>
          </a:xfrm>
        </p:spPr>
        <p:txBody>
          <a:bodyPr/>
          <a:lstStyle>
            <a:lvl1pPr>
              <a:defRPr sz="3600"/>
            </a:lvl1pPr>
          </a:lstStyle>
          <a:p>
            <a:r>
              <a:rPr lang="de-DE" dirty="0"/>
              <a:t>Titelmasterformat durch Klicken bearbeiten</a:t>
            </a:r>
          </a:p>
        </p:txBody>
      </p:sp>
      <p:pic>
        <p:nvPicPr>
          <p:cNvPr id="7" name="Grafik 6" descr="PPT_Logo_Uni.png"/>
          <p:cNvPicPr>
            <a:picLocks noChangeAspect="1"/>
          </p:cNvPicPr>
          <p:nvPr userDrawn="1"/>
        </p:nvPicPr>
        <p:blipFill>
          <a:blip r:embed="rId2" cstate="print"/>
          <a:stretch>
            <a:fillRect/>
          </a:stretch>
        </p:blipFill>
        <p:spPr bwMode="gray">
          <a:xfrm>
            <a:off x="6867541" y="5837812"/>
            <a:ext cx="2014890" cy="53919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bwMode="gray"/>
        <p:txBody>
          <a:bodyPr/>
          <a:lstStyle/>
          <a:p>
            <a:r>
              <a:rPr lang="de-DE" dirty="0"/>
              <a:t>Titelmasterformat durch Klicken bearbeiten</a:t>
            </a:r>
          </a:p>
        </p:txBody>
      </p:sp>
      <p:sp>
        <p:nvSpPr>
          <p:cNvPr id="3" name="Inhaltsplatzhalter 2"/>
          <p:cNvSpPr>
            <a:spLocks noGrp="1"/>
          </p:cNvSpPr>
          <p:nvPr>
            <p:ph idx="1"/>
          </p:nvPr>
        </p:nvSpPr>
        <p:spPr bwMode="gray"/>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2 Inhalte">
    <p:spTree>
      <p:nvGrpSpPr>
        <p:cNvPr id="1" name=""/>
        <p:cNvGrpSpPr/>
        <p:nvPr/>
      </p:nvGrpSpPr>
      <p:grpSpPr>
        <a:xfrm>
          <a:off x="0" y="0"/>
          <a:ext cx="0" cy="0"/>
          <a:chOff x="0" y="0"/>
          <a:chExt cx="0" cy="0"/>
        </a:xfrm>
      </p:grpSpPr>
      <p:sp>
        <p:nvSpPr>
          <p:cNvPr id="2" name="Titel 1"/>
          <p:cNvSpPr>
            <a:spLocks noGrp="1"/>
          </p:cNvSpPr>
          <p:nvPr>
            <p:ph type="title"/>
          </p:nvPr>
        </p:nvSpPr>
        <p:spPr bwMode="gray"/>
        <p:txBody>
          <a:bodyPr/>
          <a:lstStyle/>
          <a:p>
            <a:r>
              <a:rPr lang="de-DE" dirty="0"/>
              <a:t>Titelmasterformat durch Klicken bearbeiten</a:t>
            </a:r>
          </a:p>
        </p:txBody>
      </p:sp>
      <p:sp>
        <p:nvSpPr>
          <p:cNvPr id="3" name="Inhaltsplatzhalter 2"/>
          <p:cNvSpPr>
            <a:spLocks noGrp="1"/>
          </p:cNvSpPr>
          <p:nvPr>
            <p:ph idx="1"/>
          </p:nvPr>
        </p:nvSpPr>
        <p:spPr bwMode="gray">
          <a:xfrm>
            <a:off x="323850" y="1509713"/>
            <a:ext cx="4104134" cy="4440237"/>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Inhaltsplatzhalter 2"/>
          <p:cNvSpPr>
            <a:spLocks noGrp="1"/>
          </p:cNvSpPr>
          <p:nvPr>
            <p:ph idx="13"/>
          </p:nvPr>
        </p:nvSpPr>
        <p:spPr bwMode="gray">
          <a:xfrm>
            <a:off x="4714876" y="1509713"/>
            <a:ext cx="4105274" cy="4440237"/>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Titel 1"/>
          <p:cNvSpPr>
            <a:spLocks noGrp="1"/>
          </p:cNvSpPr>
          <p:nvPr>
            <p:ph type="title"/>
          </p:nvPr>
        </p:nvSpPr>
        <p:spPr bwMode="gray">
          <a:xfrm>
            <a:off x="323850" y="256456"/>
            <a:ext cx="6768430" cy="1008000"/>
          </a:xfrm>
        </p:spPr>
        <p:txBody>
          <a:bodyPr/>
          <a:lstStyle/>
          <a:p>
            <a:r>
              <a:rPr lang="de-DE" dirty="0"/>
              <a:t>Titelmasterformat durch Klicken bearbeiten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el-2">
    <p:spTree>
      <p:nvGrpSpPr>
        <p:cNvPr id="1" name=""/>
        <p:cNvGrpSpPr/>
        <p:nvPr/>
      </p:nvGrpSpPr>
      <p:grpSpPr>
        <a:xfrm>
          <a:off x="0" y="0"/>
          <a:ext cx="0" cy="0"/>
          <a:chOff x="0" y="0"/>
          <a:chExt cx="0" cy="0"/>
        </a:xfrm>
      </p:grpSpPr>
      <p:grpSp>
        <p:nvGrpSpPr>
          <p:cNvPr id="64" name="Gruppieren 63"/>
          <p:cNvGrpSpPr/>
          <p:nvPr userDrawn="1"/>
        </p:nvGrpSpPr>
        <p:grpSpPr>
          <a:xfrm>
            <a:off x="-7442" y="0"/>
            <a:ext cx="9151442" cy="6986588"/>
            <a:chOff x="-7442" y="0"/>
            <a:chExt cx="9151442" cy="6986588"/>
          </a:xfrm>
        </p:grpSpPr>
        <p:pic>
          <p:nvPicPr>
            <p:cNvPr id="65" name="Grafik 64"/>
            <p:cNvPicPr>
              <a:picLocks noChangeAspect="1"/>
            </p:cNvPicPr>
            <p:nvPr userDrawn="1"/>
          </p:nvPicPr>
          <p:blipFill rotWithShape="1">
            <a:blip r:embed="rId2">
              <a:extLst>
                <a:ext uri="{28A0092B-C50C-407E-A947-70E740481C1C}">
                  <a14:useLocalDpi xmlns:a14="http://schemas.microsoft.com/office/drawing/2010/main" val="0"/>
                </a:ext>
              </a:extLst>
            </a:blip>
            <a:srcRect r="148" b="331"/>
            <a:stretch/>
          </p:blipFill>
          <p:spPr>
            <a:xfrm>
              <a:off x="1" y="0"/>
              <a:ext cx="9137903" cy="6850380"/>
            </a:xfrm>
            <a:prstGeom prst="rect">
              <a:avLst/>
            </a:prstGeom>
            <a:noFill/>
            <a:ln>
              <a:noFill/>
            </a:ln>
          </p:spPr>
        </p:pic>
        <p:sp>
          <p:nvSpPr>
            <p:cNvPr id="66" name="Textfeld 10"/>
            <p:cNvSpPr txBox="1">
              <a:spLocks noChangeArrowheads="1"/>
            </p:cNvSpPr>
            <p:nvPr/>
          </p:nvSpPr>
          <p:spPr bwMode="auto">
            <a:xfrm>
              <a:off x="3695700" y="66167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charset="0"/>
                  <a:ea typeface="ＭＳ Ｐゴシック" charset="0"/>
                  <a:cs typeface="ＭＳ Ｐゴシック" charset="0"/>
                </a:defRPr>
              </a:lvl1pPr>
              <a:lvl2pPr marL="742950" indent="-285750">
                <a:defRPr>
                  <a:solidFill>
                    <a:schemeClr val="tx1"/>
                  </a:solidFill>
                  <a:latin typeface="Franklin Gothic Book" charset="0"/>
                  <a:ea typeface="ＭＳ Ｐゴシック" charset="0"/>
                </a:defRPr>
              </a:lvl2pPr>
              <a:lvl3pPr marL="1143000" indent="-228600">
                <a:defRPr>
                  <a:solidFill>
                    <a:schemeClr val="tx1"/>
                  </a:solidFill>
                  <a:latin typeface="Franklin Gothic Book" charset="0"/>
                  <a:ea typeface="ＭＳ Ｐゴシック" charset="0"/>
                </a:defRPr>
              </a:lvl3pPr>
              <a:lvl4pPr marL="1600200" indent="-228600">
                <a:defRPr>
                  <a:solidFill>
                    <a:schemeClr val="tx1"/>
                  </a:solidFill>
                  <a:latin typeface="Franklin Gothic Book" charset="0"/>
                  <a:ea typeface="ＭＳ Ｐゴシック" charset="0"/>
                </a:defRPr>
              </a:lvl4pPr>
              <a:lvl5pPr marL="2057400" indent="-228600">
                <a:defRPr>
                  <a:solidFill>
                    <a:schemeClr val="tx1"/>
                  </a:solidFill>
                  <a:latin typeface="Franklin Gothic Book" charset="0"/>
                  <a:ea typeface="ＭＳ Ｐゴシック" charset="0"/>
                </a:defRPr>
              </a:lvl5pPr>
              <a:lvl6pPr marL="2514600" indent="-228600" fontAlgn="base">
                <a:spcBef>
                  <a:spcPct val="0"/>
                </a:spcBef>
                <a:spcAft>
                  <a:spcPct val="0"/>
                </a:spcAft>
                <a:defRPr>
                  <a:solidFill>
                    <a:schemeClr val="tx1"/>
                  </a:solidFill>
                  <a:latin typeface="Franklin Gothic Book" charset="0"/>
                  <a:ea typeface="ＭＳ Ｐゴシック" charset="0"/>
                </a:defRPr>
              </a:lvl6pPr>
              <a:lvl7pPr marL="2971800" indent="-228600" fontAlgn="base">
                <a:spcBef>
                  <a:spcPct val="0"/>
                </a:spcBef>
                <a:spcAft>
                  <a:spcPct val="0"/>
                </a:spcAft>
                <a:defRPr>
                  <a:solidFill>
                    <a:schemeClr val="tx1"/>
                  </a:solidFill>
                  <a:latin typeface="Franklin Gothic Book" charset="0"/>
                  <a:ea typeface="ＭＳ Ｐゴシック" charset="0"/>
                </a:defRPr>
              </a:lvl7pPr>
              <a:lvl8pPr marL="3429000" indent="-228600" fontAlgn="base">
                <a:spcBef>
                  <a:spcPct val="0"/>
                </a:spcBef>
                <a:spcAft>
                  <a:spcPct val="0"/>
                </a:spcAft>
                <a:defRPr>
                  <a:solidFill>
                    <a:schemeClr val="tx1"/>
                  </a:solidFill>
                  <a:latin typeface="Franklin Gothic Book" charset="0"/>
                  <a:ea typeface="ＭＳ Ｐゴシック" charset="0"/>
                </a:defRPr>
              </a:lvl8pPr>
              <a:lvl9pPr marL="3886200" indent="-228600" fontAlgn="base">
                <a:spcBef>
                  <a:spcPct val="0"/>
                </a:spcBef>
                <a:spcAft>
                  <a:spcPct val="0"/>
                </a:spcAft>
                <a:defRPr>
                  <a:solidFill>
                    <a:schemeClr val="tx1"/>
                  </a:solidFill>
                  <a:latin typeface="Franklin Gothic Book" charset="0"/>
                  <a:ea typeface="ＭＳ Ｐゴシック" charset="0"/>
                </a:defRPr>
              </a:lvl9pPr>
            </a:lstStyle>
            <a:p>
              <a:pPr fontAlgn="base">
                <a:spcBef>
                  <a:spcPct val="0"/>
                </a:spcBef>
                <a:spcAft>
                  <a:spcPct val="0"/>
                </a:spcAft>
              </a:pPr>
              <a:endParaRPr lang="de-DE">
                <a:solidFill>
                  <a:prstClr val="black"/>
                </a:solidFill>
              </a:endParaRPr>
            </a:p>
          </p:txBody>
        </p:sp>
        <p:sp>
          <p:nvSpPr>
            <p:cNvPr id="67" name="Rechteck 66"/>
            <p:cNvSpPr/>
            <p:nvPr userDrawn="1"/>
          </p:nvSpPr>
          <p:spPr bwMode="gray">
            <a:xfrm>
              <a:off x="0" y="6623845"/>
              <a:ext cx="9144000" cy="234155"/>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base">
                <a:spcBef>
                  <a:spcPct val="0"/>
                </a:spcBef>
                <a:spcAft>
                  <a:spcPct val="0"/>
                </a:spcAft>
              </a:pPr>
              <a:endParaRPr lang="de-DE" sz="1400" dirty="0" err="1" smtClean="0">
                <a:solidFill>
                  <a:prstClr val="black"/>
                </a:solidFill>
              </a:endParaRPr>
            </a:p>
          </p:txBody>
        </p:sp>
        <p:grpSp>
          <p:nvGrpSpPr>
            <p:cNvPr id="68" name="Gruppieren 67"/>
            <p:cNvGrpSpPr/>
            <p:nvPr userDrawn="1"/>
          </p:nvGrpSpPr>
          <p:grpSpPr>
            <a:xfrm>
              <a:off x="-7442" y="6402027"/>
              <a:ext cx="9151442" cy="225563"/>
              <a:chOff x="-7442" y="6402027"/>
              <a:chExt cx="9151442" cy="225563"/>
            </a:xfrm>
            <a:solidFill>
              <a:schemeClr val="bg1"/>
            </a:solidFill>
          </p:grpSpPr>
          <p:sp>
            <p:nvSpPr>
              <p:cNvPr id="69" name="Freeform 6"/>
              <p:cNvSpPr>
                <a:spLocks/>
              </p:cNvSpPr>
              <p:nvPr/>
            </p:nvSpPr>
            <p:spPr bwMode="auto">
              <a:xfrm>
                <a:off x="1323498" y="6602790"/>
                <a:ext cx="201944" cy="24800"/>
              </a:xfrm>
              <a:custGeom>
                <a:avLst/>
                <a:gdLst>
                  <a:gd name="T0" fmla="*/ 21 w 171"/>
                  <a:gd name="T1" fmla="*/ 0 h 21"/>
                  <a:gd name="T2" fmla="*/ 171 w 171"/>
                  <a:gd name="T3" fmla="*/ 0 h 21"/>
                  <a:gd name="T4" fmla="*/ 171 w 171"/>
                  <a:gd name="T5" fmla="*/ 21 h 21"/>
                  <a:gd name="T6" fmla="*/ 0 w 171"/>
                  <a:gd name="T7" fmla="*/ 21 h 21"/>
                  <a:gd name="T8" fmla="*/ 21 w 171"/>
                  <a:gd name="T9" fmla="*/ 0 h 21"/>
                </a:gdLst>
                <a:ahLst/>
                <a:cxnLst>
                  <a:cxn ang="0">
                    <a:pos x="T0" y="T1"/>
                  </a:cxn>
                  <a:cxn ang="0">
                    <a:pos x="T2" y="T3"/>
                  </a:cxn>
                  <a:cxn ang="0">
                    <a:pos x="T4" y="T5"/>
                  </a:cxn>
                  <a:cxn ang="0">
                    <a:pos x="T6" y="T7"/>
                  </a:cxn>
                  <a:cxn ang="0">
                    <a:pos x="T8" y="T9"/>
                  </a:cxn>
                </a:cxnLst>
                <a:rect l="0" t="0" r="r" b="b"/>
                <a:pathLst>
                  <a:path w="171" h="21">
                    <a:moveTo>
                      <a:pt x="21" y="0"/>
                    </a:moveTo>
                    <a:lnTo>
                      <a:pt x="171" y="0"/>
                    </a:lnTo>
                    <a:lnTo>
                      <a:pt x="171" y="21"/>
                    </a:lnTo>
                    <a:lnTo>
                      <a:pt x="0" y="2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70" name="Freeform 7"/>
              <p:cNvSpPr>
                <a:spLocks noEditPoints="1"/>
              </p:cNvSpPr>
              <p:nvPr/>
            </p:nvSpPr>
            <p:spPr bwMode="auto">
              <a:xfrm>
                <a:off x="-7442" y="6528389"/>
                <a:ext cx="976653" cy="99200"/>
              </a:xfrm>
              <a:custGeom>
                <a:avLst/>
                <a:gdLst>
                  <a:gd name="T0" fmla="*/ 624 w 827"/>
                  <a:gd name="T1" fmla="*/ 51 h 84"/>
                  <a:gd name="T2" fmla="*/ 591 w 827"/>
                  <a:gd name="T3" fmla="*/ 20 h 84"/>
                  <a:gd name="T4" fmla="*/ 602 w 827"/>
                  <a:gd name="T5" fmla="*/ 20 h 84"/>
                  <a:gd name="T6" fmla="*/ 570 w 827"/>
                  <a:gd name="T7" fmla="*/ 51 h 84"/>
                  <a:gd name="T8" fmla="*/ 570 w 827"/>
                  <a:gd name="T9" fmla="*/ 20 h 84"/>
                  <a:gd name="T10" fmla="*/ 560 w 827"/>
                  <a:gd name="T11" fmla="*/ 51 h 84"/>
                  <a:gd name="T12" fmla="*/ 527 w 827"/>
                  <a:gd name="T13" fmla="*/ 20 h 84"/>
                  <a:gd name="T14" fmla="*/ 538 w 827"/>
                  <a:gd name="T15" fmla="*/ 20 h 84"/>
                  <a:gd name="T16" fmla="*/ 507 w 827"/>
                  <a:gd name="T17" fmla="*/ 51 h 84"/>
                  <a:gd name="T18" fmla="*/ 507 w 827"/>
                  <a:gd name="T19" fmla="*/ 20 h 84"/>
                  <a:gd name="T20" fmla="*/ 496 w 827"/>
                  <a:gd name="T21" fmla="*/ 51 h 84"/>
                  <a:gd name="T22" fmla="*/ 463 w 827"/>
                  <a:gd name="T23" fmla="*/ 20 h 84"/>
                  <a:gd name="T24" fmla="*/ 474 w 827"/>
                  <a:gd name="T25" fmla="*/ 20 h 84"/>
                  <a:gd name="T26" fmla="*/ 443 w 827"/>
                  <a:gd name="T27" fmla="*/ 51 h 84"/>
                  <a:gd name="T28" fmla="*/ 443 w 827"/>
                  <a:gd name="T29" fmla="*/ 20 h 84"/>
                  <a:gd name="T30" fmla="*/ 431 w 827"/>
                  <a:gd name="T31" fmla="*/ 51 h 84"/>
                  <a:gd name="T32" fmla="*/ 400 w 827"/>
                  <a:gd name="T33" fmla="*/ 20 h 84"/>
                  <a:gd name="T34" fmla="*/ 410 w 827"/>
                  <a:gd name="T35" fmla="*/ 20 h 84"/>
                  <a:gd name="T36" fmla="*/ 377 w 827"/>
                  <a:gd name="T37" fmla="*/ 51 h 84"/>
                  <a:gd name="T38" fmla="*/ 377 w 827"/>
                  <a:gd name="T39" fmla="*/ 20 h 84"/>
                  <a:gd name="T40" fmla="*/ 367 w 827"/>
                  <a:gd name="T41" fmla="*/ 51 h 84"/>
                  <a:gd name="T42" fmla="*/ 336 w 827"/>
                  <a:gd name="T43" fmla="*/ 20 h 84"/>
                  <a:gd name="T44" fmla="*/ 346 w 827"/>
                  <a:gd name="T45" fmla="*/ 20 h 84"/>
                  <a:gd name="T46" fmla="*/ 313 w 827"/>
                  <a:gd name="T47" fmla="*/ 51 h 84"/>
                  <a:gd name="T48" fmla="*/ 313 w 827"/>
                  <a:gd name="T49" fmla="*/ 20 h 84"/>
                  <a:gd name="T50" fmla="*/ 303 w 827"/>
                  <a:gd name="T51" fmla="*/ 51 h 84"/>
                  <a:gd name="T52" fmla="*/ 270 w 827"/>
                  <a:gd name="T53" fmla="*/ 20 h 84"/>
                  <a:gd name="T54" fmla="*/ 282 w 827"/>
                  <a:gd name="T55" fmla="*/ 20 h 84"/>
                  <a:gd name="T56" fmla="*/ 153 w 827"/>
                  <a:gd name="T57" fmla="*/ 0 h 84"/>
                  <a:gd name="T58" fmla="*/ 250 w 827"/>
                  <a:gd name="T59" fmla="*/ 0 h 84"/>
                  <a:gd name="T60" fmla="*/ 624 w 827"/>
                  <a:gd name="T61" fmla="*/ 0 h 84"/>
                  <a:gd name="T62" fmla="*/ 720 w 827"/>
                  <a:gd name="T63" fmla="*/ 0 h 84"/>
                  <a:gd name="T64" fmla="*/ 817 w 827"/>
                  <a:gd name="T65" fmla="*/ 0 h 84"/>
                  <a:gd name="T66" fmla="*/ 817 w 827"/>
                  <a:gd name="T67" fmla="*/ 84 h 84"/>
                  <a:gd name="T68" fmla="*/ 807 w 827"/>
                  <a:gd name="T69" fmla="*/ 84 h 84"/>
                  <a:gd name="T70" fmla="*/ 710 w 827"/>
                  <a:gd name="T71" fmla="*/ 20 h 84"/>
                  <a:gd name="T72" fmla="*/ 624 w 827"/>
                  <a:gd name="T73" fmla="*/ 63 h 84"/>
                  <a:gd name="T74" fmla="*/ 602 w 827"/>
                  <a:gd name="T75" fmla="*/ 84 h 84"/>
                  <a:gd name="T76" fmla="*/ 591 w 827"/>
                  <a:gd name="T77" fmla="*/ 84 h 84"/>
                  <a:gd name="T78" fmla="*/ 570 w 827"/>
                  <a:gd name="T79" fmla="*/ 63 h 84"/>
                  <a:gd name="T80" fmla="*/ 560 w 827"/>
                  <a:gd name="T81" fmla="*/ 63 h 84"/>
                  <a:gd name="T82" fmla="*/ 538 w 827"/>
                  <a:gd name="T83" fmla="*/ 84 h 84"/>
                  <a:gd name="T84" fmla="*/ 527 w 827"/>
                  <a:gd name="T85" fmla="*/ 84 h 84"/>
                  <a:gd name="T86" fmla="*/ 507 w 827"/>
                  <a:gd name="T87" fmla="*/ 63 h 84"/>
                  <a:gd name="T88" fmla="*/ 496 w 827"/>
                  <a:gd name="T89" fmla="*/ 63 h 84"/>
                  <a:gd name="T90" fmla="*/ 474 w 827"/>
                  <a:gd name="T91" fmla="*/ 84 h 84"/>
                  <a:gd name="T92" fmla="*/ 463 w 827"/>
                  <a:gd name="T93" fmla="*/ 84 h 84"/>
                  <a:gd name="T94" fmla="*/ 443 w 827"/>
                  <a:gd name="T95" fmla="*/ 63 h 84"/>
                  <a:gd name="T96" fmla="*/ 431 w 827"/>
                  <a:gd name="T97" fmla="*/ 63 h 84"/>
                  <a:gd name="T98" fmla="*/ 410 w 827"/>
                  <a:gd name="T99" fmla="*/ 84 h 84"/>
                  <a:gd name="T100" fmla="*/ 400 w 827"/>
                  <a:gd name="T101" fmla="*/ 84 h 84"/>
                  <a:gd name="T102" fmla="*/ 377 w 827"/>
                  <a:gd name="T103" fmla="*/ 63 h 84"/>
                  <a:gd name="T104" fmla="*/ 367 w 827"/>
                  <a:gd name="T105" fmla="*/ 63 h 84"/>
                  <a:gd name="T106" fmla="*/ 346 w 827"/>
                  <a:gd name="T107" fmla="*/ 84 h 84"/>
                  <a:gd name="T108" fmla="*/ 336 w 827"/>
                  <a:gd name="T109" fmla="*/ 84 h 84"/>
                  <a:gd name="T110" fmla="*/ 313 w 827"/>
                  <a:gd name="T111" fmla="*/ 63 h 84"/>
                  <a:gd name="T112" fmla="*/ 303 w 827"/>
                  <a:gd name="T113" fmla="*/ 63 h 84"/>
                  <a:gd name="T114" fmla="*/ 282 w 827"/>
                  <a:gd name="T115" fmla="*/ 84 h 84"/>
                  <a:gd name="T116" fmla="*/ 270 w 827"/>
                  <a:gd name="T117" fmla="*/ 84 h 84"/>
                  <a:gd name="T118" fmla="*/ 175 w 827"/>
                  <a:gd name="T119" fmla="*/ 20 h 84"/>
                  <a:gd name="T120" fmla="*/ 89 w 827"/>
                  <a:gd name="T121" fmla="*/ 20 h 84"/>
                  <a:gd name="T122" fmla="*/ 0 w 827"/>
                  <a:gd name="T123" fmla="*/ 84 h 84"/>
                  <a:gd name="T124" fmla="*/ 68 w 827"/>
                  <a:gd name="T125" fmla="*/ 1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7" h="84">
                    <a:moveTo>
                      <a:pt x="613" y="20"/>
                    </a:moveTo>
                    <a:lnTo>
                      <a:pt x="613" y="51"/>
                    </a:lnTo>
                    <a:lnTo>
                      <a:pt x="624" y="51"/>
                    </a:lnTo>
                    <a:lnTo>
                      <a:pt x="624" y="20"/>
                    </a:lnTo>
                    <a:lnTo>
                      <a:pt x="613" y="20"/>
                    </a:lnTo>
                    <a:close/>
                    <a:moveTo>
                      <a:pt x="591" y="20"/>
                    </a:moveTo>
                    <a:lnTo>
                      <a:pt x="591" y="51"/>
                    </a:lnTo>
                    <a:lnTo>
                      <a:pt x="602" y="51"/>
                    </a:lnTo>
                    <a:lnTo>
                      <a:pt x="602" y="20"/>
                    </a:lnTo>
                    <a:lnTo>
                      <a:pt x="591" y="20"/>
                    </a:lnTo>
                    <a:close/>
                    <a:moveTo>
                      <a:pt x="570" y="20"/>
                    </a:moveTo>
                    <a:lnTo>
                      <a:pt x="570" y="51"/>
                    </a:lnTo>
                    <a:lnTo>
                      <a:pt x="581" y="51"/>
                    </a:lnTo>
                    <a:lnTo>
                      <a:pt x="581" y="20"/>
                    </a:lnTo>
                    <a:lnTo>
                      <a:pt x="570" y="20"/>
                    </a:lnTo>
                    <a:close/>
                    <a:moveTo>
                      <a:pt x="548" y="20"/>
                    </a:moveTo>
                    <a:lnTo>
                      <a:pt x="548" y="51"/>
                    </a:lnTo>
                    <a:lnTo>
                      <a:pt x="560" y="51"/>
                    </a:lnTo>
                    <a:lnTo>
                      <a:pt x="560" y="20"/>
                    </a:lnTo>
                    <a:lnTo>
                      <a:pt x="548" y="20"/>
                    </a:lnTo>
                    <a:close/>
                    <a:moveTo>
                      <a:pt x="527" y="20"/>
                    </a:moveTo>
                    <a:lnTo>
                      <a:pt x="527" y="51"/>
                    </a:lnTo>
                    <a:lnTo>
                      <a:pt x="538" y="51"/>
                    </a:lnTo>
                    <a:lnTo>
                      <a:pt x="538" y="20"/>
                    </a:lnTo>
                    <a:lnTo>
                      <a:pt x="527" y="20"/>
                    </a:lnTo>
                    <a:close/>
                    <a:moveTo>
                      <a:pt x="507" y="20"/>
                    </a:moveTo>
                    <a:lnTo>
                      <a:pt x="507" y="51"/>
                    </a:lnTo>
                    <a:lnTo>
                      <a:pt x="517" y="51"/>
                    </a:lnTo>
                    <a:lnTo>
                      <a:pt x="517" y="20"/>
                    </a:lnTo>
                    <a:lnTo>
                      <a:pt x="507" y="20"/>
                    </a:lnTo>
                    <a:close/>
                    <a:moveTo>
                      <a:pt x="484" y="20"/>
                    </a:moveTo>
                    <a:lnTo>
                      <a:pt x="484" y="51"/>
                    </a:lnTo>
                    <a:lnTo>
                      <a:pt x="496" y="51"/>
                    </a:lnTo>
                    <a:lnTo>
                      <a:pt x="496" y="20"/>
                    </a:lnTo>
                    <a:lnTo>
                      <a:pt x="484" y="20"/>
                    </a:lnTo>
                    <a:close/>
                    <a:moveTo>
                      <a:pt x="463" y="20"/>
                    </a:moveTo>
                    <a:lnTo>
                      <a:pt x="463" y="51"/>
                    </a:lnTo>
                    <a:lnTo>
                      <a:pt x="474" y="51"/>
                    </a:lnTo>
                    <a:lnTo>
                      <a:pt x="474" y="20"/>
                    </a:lnTo>
                    <a:lnTo>
                      <a:pt x="463" y="20"/>
                    </a:lnTo>
                    <a:close/>
                    <a:moveTo>
                      <a:pt x="443" y="20"/>
                    </a:moveTo>
                    <a:lnTo>
                      <a:pt x="443" y="51"/>
                    </a:lnTo>
                    <a:lnTo>
                      <a:pt x="453" y="51"/>
                    </a:lnTo>
                    <a:lnTo>
                      <a:pt x="453" y="20"/>
                    </a:lnTo>
                    <a:lnTo>
                      <a:pt x="443" y="20"/>
                    </a:lnTo>
                    <a:close/>
                    <a:moveTo>
                      <a:pt x="420" y="20"/>
                    </a:moveTo>
                    <a:lnTo>
                      <a:pt x="420" y="51"/>
                    </a:lnTo>
                    <a:lnTo>
                      <a:pt x="431" y="51"/>
                    </a:lnTo>
                    <a:lnTo>
                      <a:pt x="431" y="20"/>
                    </a:lnTo>
                    <a:lnTo>
                      <a:pt x="420" y="20"/>
                    </a:lnTo>
                    <a:close/>
                    <a:moveTo>
                      <a:pt x="400" y="20"/>
                    </a:moveTo>
                    <a:lnTo>
                      <a:pt x="400" y="51"/>
                    </a:lnTo>
                    <a:lnTo>
                      <a:pt x="410" y="51"/>
                    </a:lnTo>
                    <a:lnTo>
                      <a:pt x="410" y="20"/>
                    </a:lnTo>
                    <a:lnTo>
                      <a:pt x="400" y="20"/>
                    </a:lnTo>
                    <a:close/>
                    <a:moveTo>
                      <a:pt x="377" y="20"/>
                    </a:moveTo>
                    <a:lnTo>
                      <a:pt x="377" y="51"/>
                    </a:lnTo>
                    <a:lnTo>
                      <a:pt x="389" y="51"/>
                    </a:lnTo>
                    <a:lnTo>
                      <a:pt x="389" y="20"/>
                    </a:lnTo>
                    <a:lnTo>
                      <a:pt x="377" y="20"/>
                    </a:lnTo>
                    <a:close/>
                    <a:moveTo>
                      <a:pt x="357" y="20"/>
                    </a:moveTo>
                    <a:lnTo>
                      <a:pt x="357" y="51"/>
                    </a:lnTo>
                    <a:lnTo>
                      <a:pt x="367" y="51"/>
                    </a:lnTo>
                    <a:lnTo>
                      <a:pt x="367" y="20"/>
                    </a:lnTo>
                    <a:lnTo>
                      <a:pt x="357" y="20"/>
                    </a:lnTo>
                    <a:close/>
                    <a:moveTo>
                      <a:pt x="336" y="20"/>
                    </a:moveTo>
                    <a:lnTo>
                      <a:pt x="336" y="51"/>
                    </a:lnTo>
                    <a:lnTo>
                      <a:pt x="346" y="51"/>
                    </a:lnTo>
                    <a:lnTo>
                      <a:pt x="346" y="20"/>
                    </a:lnTo>
                    <a:lnTo>
                      <a:pt x="336" y="20"/>
                    </a:lnTo>
                    <a:close/>
                    <a:moveTo>
                      <a:pt x="313" y="20"/>
                    </a:moveTo>
                    <a:lnTo>
                      <a:pt x="313" y="51"/>
                    </a:lnTo>
                    <a:lnTo>
                      <a:pt x="324" y="51"/>
                    </a:lnTo>
                    <a:lnTo>
                      <a:pt x="324" y="20"/>
                    </a:lnTo>
                    <a:lnTo>
                      <a:pt x="313" y="20"/>
                    </a:lnTo>
                    <a:close/>
                    <a:moveTo>
                      <a:pt x="293" y="20"/>
                    </a:moveTo>
                    <a:lnTo>
                      <a:pt x="293" y="51"/>
                    </a:lnTo>
                    <a:lnTo>
                      <a:pt x="303" y="51"/>
                    </a:lnTo>
                    <a:lnTo>
                      <a:pt x="303" y="20"/>
                    </a:lnTo>
                    <a:lnTo>
                      <a:pt x="293" y="20"/>
                    </a:lnTo>
                    <a:close/>
                    <a:moveTo>
                      <a:pt x="270" y="20"/>
                    </a:moveTo>
                    <a:lnTo>
                      <a:pt x="270" y="51"/>
                    </a:lnTo>
                    <a:lnTo>
                      <a:pt x="282" y="51"/>
                    </a:lnTo>
                    <a:lnTo>
                      <a:pt x="282" y="20"/>
                    </a:lnTo>
                    <a:lnTo>
                      <a:pt x="270" y="20"/>
                    </a:lnTo>
                    <a:close/>
                    <a:moveTo>
                      <a:pt x="79" y="0"/>
                    </a:moveTo>
                    <a:lnTo>
                      <a:pt x="153" y="0"/>
                    </a:lnTo>
                    <a:lnTo>
                      <a:pt x="165" y="10"/>
                    </a:lnTo>
                    <a:lnTo>
                      <a:pt x="175" y="0"/>
                    </a:lnTo>
                    <a:lnTo>
                      <a:pt x="250" y="0"/>
                    </a:lnTo>
                    <a:lnTo>
                      <a:pt x="260" y="10"/>
                    </a:lnTo>
                    <a:lnTo>
                      <a:pt x="270" y="0"/>
                    </a:lnTo>
                    <a:lnTo>
                      <a:pt x="624" y="0"/>
                    </a:lnTo>
                    <a:lnTo>
                      <a:pt x="634" y="10"/>
                    </a:lnTo>
                    <a:lnTo>
                      <a:pt x="646" y="0"/>
                    </a:lnTo>
                    <a:lnTo>
                      <a:pt x="720" y="0"/>
                    </a:lnTo>
                    <a:lnTo>
                      <a:pt x="731" y="10"/>
                    </a:lnTo>
                    <a:lnTo>
                      <a:pt x="741" y="0"/>
                    </a:lnTo>
                    <a:lnTo>
                      <a:pt x="817" y="0"/>
                    </a:lnTo>
                    <a:lnTo>
                      <a:pt x="827" y="10"/>
                    </a:lnTo>
                    <a:lnTo>
                      <a:pt x="827" y="84"/>
                    </a:lnTo>
                    <a:lnTo>
                      <a:pt x="817" y="84"/>
                    </a:lnTo>
                    <a:lnTo>
                      <a:pt x="817" y="20"/>
                    </a:lnTo>
                    <a:lnTo>
                      <a:pt x="807" y="20"/>
                    </a:lnTo>
                    <a:lnTo>
                      <a:pt x="807" y="84"/>
                    </a:lnTo>
                    <a:lnTo>
                      <a:pt x="720" y="84"/>
                    </a:lnTo>
                    <a:lnTo>
                      <a:pt x="720" y="20"/>
                    </a:lnTo>
                    <a:lnTo>
                      <a:pt x="710" y="20"/>
                    </a:lnTo>
                    <a:lnTo>
                      <a:pt x="710" y="84"/>
                    </a:lnTo>
                    <a:lnTo>
                      <a:pt x="624" y="84"/>
                    </a:lnTo>
                    <a:lnTo>
                      <a:pt x="624" y="63"/>
                    </a:lnTo>
                    <a:lnTo>
                      <a:pt x="613" y="63"/>
                    </a:lnTo>
                    <a:lnTo>
                      <a:pt x="613" y="84"/>
                    </a:lnTo>
                    <a:lnTo>
                      <a:pt x="602" y="84"/>
                    </a:lnTo>
                    <a:lnTo>
                      <a:pt x="602" y="63"/>
                    </a:lnTo>
                    <a:lnTo>
                      <a:pt x="591" y="63"/>
                    </a:lnTo>
                    <a:lnTo>
                      <a:pt x="591" y="84"/>
                    </a:lnTo>
                    <a:lnTo>
                      <a:pt x="581" y="84"/>
                    </a:lnTo>
                    <a:lnTo>
                      <a:pt x="581" y="63"/>
                    </a:lnTo>
                    <a:lnTo>
                      <a:pt x="570" y="63"/>
                    </a:lnTo>
                    <a:lnTo>
                      <a:pt x="570" y="84"/>
                    </a:lnTo>
                    <a:lnTo>
                      <a:pt x="560" y="84"/>
                    </a:lnTo>
                    <a:lnTo>
                      <a:pt x="560" y="63"/>
                    </a:lnTo>
                    <a:lnTo>
                      <a:pt x="548" y="63"/>
                    </a:lnTo>
                    <a:lnTo>
                      <a:pt x="548" y="84"/>
                    </a:lnTo>
                    <a:lnTo>
                      <a:pt x="538" y="84"/>
                    </a:lnTo>
                    <a:lnTo>
                      <a:pt x="538" y="63"/>
                    </a:lnTo>
                    <a:lnTo>
                      <a:pt x="527" y="63"/>
                    </a:lnTo>
                    <a:lnTo>
                      <a:pt x="527" y="84"/>
                    </a:lnTo>
                    <a:lnTo>
                      <a:pt x="517" y="84"/>
                    </a:lnTo>
                    <a:lnTo>
                      <a:pt x="517" y="63"/>
                    </a:lnTo>
                    <a:lnTo>
                      <a:pt x="507" y="63"/>
                    </a:lnTo>
                    <a:lnTo>
                      <a:pt x="507" y="84"/>
                    </a:lnTo>
                    <a:lnTo>
                      <a:pt x="496" y="84"/>
                    </a:lnTo>
                    <a:lnTo>
                      <a:pt x="496" y="63"/>
                    </a:lnTo>
                    <a:lnTo>
                      <a:pt x="484" y="63"/>
                    </a:lnTo>
                    <a:lnTo>
                      <a:pt x="484" y="84"/>
                    </a:lnTo>
                    <a:lnTo>
                      <a:pt x="474" y="84"/>
                    </a:lnTo>
                    <a:lnTo>
                      <a:pt x="474" y="63"/>
                    </a:lnTo>
                    <a:lnTo>
                      <a:pt x="463" y="63"/>
                    </a:lnTo>
                    <a:lnTo>
                      <a:pt x="463" y="84"/>
                    </a:lnTo>
                    <a:lnTo>
                      <a:pt x="453" y="84"/>
                    </a:lnTo>
                    <a:lnTo>
                      <a:pt x="453" y="63"/>
                    </a:lnTo>
                    <a:lnTo>
                      <a:pt x="443" y="63"/>
                    </a:lnTo>
                    <a:lnTo>
                      <a:pt x="443" y="84"/>
                    </a:lnTo>
                    <a:lnTo>
                      <a:pt x="431" y="84"/>
                    </a:lnTo>
                    <a:lnTo>
                      <a:pt x="431" y="63"/>
                    </a:lnTo>
                    <a:lnTo>
                      <a:pt x="420" y="63"/>
                    </a:lnTo>
                    <a:lnTo>
                      <a:pt x="420" y="84"/>
                    </a:lnTo>
                    <a:lnTo>
                      <a:pt x="410" y="84"/>
                    </a:lnTo>
                    <a:lnTo>
                      <a:pt x="410" y="63"/>
                    </a:lnTo>
                    <a:lnTo>
                      <a:pt x="400" y="63"/>
                    </a:lnTo>
                    <a:lnTo>
                      <a:pt x="400" y="84"/>
                    </a:lnTo>
                    <a:lnTo>
                      <a:pt x="389" y="84"/>
                    </a:lnTo>
                    <a:lnTo>
                      <a:pt x="389" y="63"/>
                    </a:lnTo>
                    <a:lnTo>
                      <a:pt x="377" y="63"/>
                    </a:lnTo>
                    <a:lnTo>
                      <a:pt x="377" y="84"/>
                    </a:lnTo>
                    <a:lnTo>
                      <a:pt x="367" y="84"/>
                    </a:lnTo>
                    <a:lnTo>
                      <a:pt x="367" y="63"/>
                    </a:lnTo>
                    <a:lnTo>
                      <a:pt x="357" y="63"/>
                    </a:lnTo>
                    <a:lnTo>
                      <a:pt x="357" y="84"/>
                    </a:lnTo>
                    <a:lnTo>
                      <a:pt x="346" y="84"/>
                    </a:lnTo>
                    <a:lnTo>
                      <a:pt x="346" y="63"/>
                    </a:lnTo>
                    <a:lnTo>
                      <a:pt x="336" y="63"/>
                    </a:lnTo>
                    <a:lnTo>
                      <a:pt x="336" y="84"/>
                    </a:lnTo>
                    <a:lnTo>
                      <a:pt x="324" y="84"/>
                    </a:lnTo>
                    <a:lnTo>
                      <a:pt x="324" y="63"/>
                    </a:lnTo>
                    <a:lnTo>
                      <a:pt x="313" y="63"/>
                    </a:lnTo>
                    <a:lnTo>
                      <a:pt x="313" y="84"/>
                    </a:lnTo>
                    <a:lnTo>
                      <a:pt x="303" y="84"/>
                    </a:lnTo>
                    <a:lnTo>
                      <a:pt x="303" y="63"/>
                    </a:lnTo>
                    <a:lnTo>
                      <a:pt x="293" y="63"/>
                    </a:lnTo>
                    <a:lnTo>
                      <a:pt x="293" y="84"/>
                    </a:lnTo>
                    <a:lnTo>
                      <a:pt x="282" y="84"/>
                    </a:lnTo>
                    <a:lnTo>
                      <a:pt x="282" y="63"/>
                    </a:lnTo>
                    <a:lnTo>
                      <a:pt x="270" y="63"/>
                    </a:lnTo>
                    <a:lnTo>
                      <a:pt x="270" y="84"/>
                    </a:lnTo>
                    <a:lnTo>
                      <a:pt x="186" y="84"/>
                    </a:lnTo>
                    <a:lnTo>
                      <a:pt x="186" y="20"/>
                    </a:lnTo>
                    <a:lnTo>
                      <a:pt x="175" y="20"/>
                    </a:lnTo>
                    <a:lnTo>
                      <a:pt x="175" y="84"/>
                    </a:lnTo>
                    <a:lnTo>
                      <a:pt x="89" y="84"/>
                    </a:lnTo>
                    <a:lnTo>
                      <a:pt x="89" y="20"/>
                    </a:lnTo>
                    <a:lnTo>
                      <a:pt x="79" y="20"/>
                    </a:lnTo>
                    <a:lnTo>
                      <a:pt x="79" y="84"/>
                    </a:lnTo>
                    <a:lnTo>
                      <a:pt x="0" y="84"/>
                    </a:lnTo>
                    <a:lnTo>
                      <a:pt x="0" y="63"/>
                    </a:lnTo>
                    <a:lnTo>
                      <a:pt x="68" y="63"/>
                    </a:lnTo>
                    <a:lnTo>
                      <a:pt x="68" y="10"/>
                    </a:lnTo>
                    <a:lnTo>
                      <a:pt x="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71" name="Freeform 8"/>
              <p:cNvSpPr>
                <a:spLocks noEditPoints="1"/>
              </p:cNvSpPr>
              <p:nvPr/>
            </p:nvSpPr>
            <p:spPr bwMode="auto">
              <a:xfrm>
                <a:off x="2587124" y="6451627"/>
                <a:ext cx="3187407" cy="175963"/>
              </a:xfrm>
              <a:custGeom>
                <a:avLst/>
                <a:gdLst>
                  <a:gd name="T0" fmla="*/ 524 w 2699"/>
                  <a:gd name="T1" fmla="*/ 128 h 149"/>
                  <a:gd name="T2" fmla="*/ 545 w 2699"/>
                  <a:gd name="T3" fmla="*/ 106 h 149"/>
                  <a:gd name="T4" fmla="*/ 492 w 2699"/>
                  <a:gd name="T5" fmla="*/ 106 h 149"/>
                  <a:gd name="T6" fmla="*/ 512 w 2699"/>
                  <a:gd name="T7" fmla="*/ 128 h 149"/>
                  <a:gd name="T8" fmla="*/ 492 w 2699"/>
                  <a:gd name="T9" fmla="*/ 106 h 149"/>
                  <a:gd name="T10" fmla="*/ 460 w 2699"/>
                  <a:gd name="T11" fmla="*/ 128 h 149"/>
                  <a:gd name="T12" fmla="*/ 481 w 2699"/>
                  <a:gd name="T13" fmla="*/ 106 h 149"/>
                  <a:gd name="T14" fmla="*/ 428 w 2699"/>
                  <a:gd name="T15" fmla="*/ 106 h 149"/>
                  <a:gd name="T16" fmla="*/ 449 w 2699"/>
                  <a:gd name="T17" fmla="*/ 128 h 149"/>
                  <a:gd name="T18" fmla="*/ 428 w 2699"/>
                  <a:gd name="T19" fmla="*/ 106 h 149"/>
                  <a:gd name="T20" fmla="*/ 395 w 2699"/>
                  <a:gd name="T21" fmla="*/ 128 h 149"/>
                  <a:gd name="T22" fmla="*/ 417 w 2699"/>
                  <a:gd name="T23" fmla="*/ 106 h 149"/>
                  <a:gd name="T24" fmla="*/ 364 w 2699"/>
                  <a:gd name="T25" fmla="*/ 106 h 149"/>
                  <a:gd name="T26" fmla="*/ 385 w 2699"/>
                  <a:gd name="T27" fmla="*/ 128 h 149"/>
                  <a:gd name="T28" fmla="*/ 364 w 2699"/>
                  <a:gd name="T29" fmla="*/ 106 h 149"/>
                  <a:gd name="T30" fmla="*/ 331 w 2699"/>
                  <a:gd name="T31" fmla="*/ 128 h 149"/>
                  <a:gd name="T32" fmla="*/ 354 w 2699"/>
                  <a:gd name="T33" fmla="*/ 106 h 149"/>
                  <a:gd name="T34" fmla="*/ 300 w 2699"/>
                  <a:gd name="T35" fmla="*/ 106 h 149"/>
                  <a:gd name="T36" fmla="*/ 321 w 2699"/>
                  <a:gd name="T37" fmla="*/ 128 h 149"/>
                  <a:gd name="T38" fmla="*/ 300 w 2699"/>
                  <a:gd name="T39" fmla="*/ 106 h 149"/>
                  <a:gd name="T40" fmla="*/ 214 w 2699"/>
                  <a:gd name="T41" fmla="*/ 128 h 149"/>
                  <a:gd name="T42" fmla="*/ 278 w 2699"/>
                  <a:gd name="T43" fmla="*/ 106 h 149"/>
                  <a:gd name="T44" fmla="*/ 171 w 2699"/>
                  <a:gd name="T45" fmla="*/ 85 h 149"/>
                  <a:gd name="T46" fmla="*/ 192 w 2699"/>
                  <a:gd name="T47" fmla="*/ 106 h 149"/>
                  <a:gd name="T48" fmla="*/ 171 w 2699"/>
                  <a:gd name="T49" fmla="*/ 85 h 149"/>
                  <a:gd name="T50" fmla="*/ 21 w 2699"/>
                  <a:gd name="T51" fmla="*/ 106 h 149"/>
                  <a:gd name="T52" fmla="*/ 150 w 2699"/>
                  <a:gd name="T53" fmla="*/ 128 h 149"/>
                  <a:gd name="T54" fmla="*/ 128 w 2699"/>
                  <a:gd name="T55" fmla="*/ 85 h 149"/>
                  <a:gd name="T56" fmla="*/ 214 w 2699"/>
                  <a:gd name="T57" fmla="*/ 65 h 149"/>
                  <a:gd name="T58" fmla="*/ 278 w 2699"/>
                  <a:gd name="T59" fmla="*/ 85 h 149"/>
                  <a:gd name="T60" fmla="*/ 214 w 2699"/>
                  <a:gd name="T61" fmla="*/ 65 h 149"/>
                  <a:gd name="T62" fmla="*/ 21 w 2699"/>
                  <a:gd name="T63" fmla="*/ 63 h 149"/>
                  <a:gd name="T64" fmla="*/ 150 w 2699"/>
                  <a:gd name="T65" fmla="*/ 85 h 149"/>
                  <a:gd name="T66" fmla="*/ 128 w 2699"/>
                  <a:gd name="T67" fmla="*/ 43 h 149"/>
                  <a:gd name="T68" fmla="*/ 171 w 2699"/>
                  <a:gd name="T69" fmla="*/ 43 h 149"/>
                  <a:gd name="T70" fmla="*/ 192 w 2699"/>
                  <a:gd name="T71" fmla="*/ 63 h 149"/>
                  <a:gd name="T72" fmla="*/ 171 w 2699"/>
                  <a:gd name="T73" fmla="*/ 43 h 149"/>
                  <a:gd name="T74" fmla="*/ 21 w 2699"/>
                  <a:gd name="T75" fmla="*/ 0 h 149"/>
                  <a:gd name="T76" fmla="*/ 128 w 2699"/>
                  <a:gd name="T77" fmla="*/ 22 h 149"/>
                  <a:gd name="T78" fmla="*/ 150 w 2699"/>
                  <a:gd name="T79" fmla="*/ 22 h 149"/>
                  <a:gd name="T80" fmla="*/ 214 w 2699"/>
                  <a:gd name="T81" fmla="*/ 43 h 149"/>
                  <a:gd name="T82" fmla="*/ 288 w 2699"/>
                  <a:gd name="T83" fmla="*/ 65 h 149"/>
                  <a:gd name="T84" fmla="*/ 557 w 2699"/>
                  <a:gd name="T85" fmla="*/ 85 h 149"/>
                  <a:gd name="T86" fmla="*/ 663 w 2699"/>
                  <a:gd name="T87" fmla="*/ 106 h 149"/>
                  <a:gd name="T88" fmla="*/ 706 w 2699"/>
                  <a:gd name="T89" fmla="*/ 108 h 149"/>
                  <a:gd name="T90" fmla="*/ 2699 w 2699"/>
                  <a:gd name="T91" fmla="*/ 128 h 149"/>
                  <a:gd name="T92" fmla="*/ 728 w 2699"/>
                  <a:gd name="T93" fmla="*/ 149 h 149"/>
                  <a:gd name="T94" fmla="*/ 663 w 2699"/>
                  <a:gd name="T95" fmla="*/ 128 h 149"/>
                  <a:gd name="T96" fmla="*/ 557 w 2699"/>
                  <a:gd name="T97" fmla="*/ 106 h 149"/>
                  <a:gd name="T98" fmla="*/ 642 w 2699"/>
                  <a:gd name="T99" fmla="*/ 128 h 149"/>
                  <a:gd name="T100" fmla="*/ 192 w 2699"/>
                  <a:gd name="T101" fmla="*/ 149 h 149"/>
                  <a:gd name="T102" fmla="*/ 171 w 2699"/>
                  <a:gd name="T103" fmla="*/ 128 h 149"/>
                  <a:gd name="T104" fmla="*/ 150 w 2699"/>
                  <a:gd name="T105" fmla="*/ 149 h 149"/>
                  <a:gd name="T106" fmla="*/ 21 w 2699"/>
                  <a:gd name="T107" fmla="*/ 128 h 149"/>
                  <a:gd name="T108" fmla="*/ 0 w 2699"/>
                  <a:gd name="T109" fmla="*/ 149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99" h="149">
                    <a:moveTo>
                      <a:pt x="524" y="106"/>
                    </a:moveTo>
                    <a:lnTo>
                      <a:pt x="524" y="128"/>
                    </a:lnTo>
                    <a:lnTo>
                      <a:pt x="545" y="128"/>
                    </a:lnTo>
                    <a:lnTo>
                      <a:pt x="545" y="106"/>
                    </a:lnTo>
                    <a:lnTo>
                      <a:pt x="524" y="106"/>
                    </a:lnTo>
                    <a:close/>
                    <a:moveTo>
                      <a:pt x="492" y="106"/>
                    </a:moveTo>
                    <a:lnTo>
                      <a:pt x="492" y="128"/>
                    </a:lnTo>
                    <a:lnTo>
                      <a:pt x="512" y="128"/>
                    </a:lnTo>
                    <a:lnTo>
                      <a:pt x="512" y="106"/>
                    </a:lnTo>
                    <a:lnTo>
                      <a:pt x="492" y="106"/>
                    </a:lnTo>
                    <a:close/>
                    <a:moveTo>
                      <a:pt x="460" y="106"/>
                    </a:moveTo>
                    <a:lnTo>
                      <a:pt x="460" y="128"/>
                    </a:lnTo>
                    <a:lnTo>
                      <a:pt x="481" y="128"/>
                    </a:lnTo>
                    <a:lnTo>
                      <a:pt x="481" y="106"/>
                    </a:lnTo>
                    <a:lnTo>
                      <a:pt x="460" y="106"/>
                    </a:lnTo>
                    <a:close/>
                    <a:moveTo>
                      <a:pt x="428" y="106"/>
                    </a:moveTo>
                    <a:lnTo>
                      <a:pt x="428" y="128"/>
                    </a:lnTo>
                    <a:lnTo>
                      <a:pt x="449" y="128"/>
                    </a:lnTo>
                    <a:lnTo>
                      <a:pt x="449" y="106"/>
                    </a:lnTo>
                    <a:lnTo>
                      <a:pt x="428" y="106"/>
                    </a:lnTo>
                    <a:close/>
                    <a:moveTo>
                      <a:pt x="395" y="106"/>
                    </a:moveTo>
                    <a:lnTo>
                      <a:pt x="395" y="128"/>
                    </a:lnTo>
                    <a:lnTo>
                      <a:pt x="417" y="128"/>
                    </a:lnTo>
                    <a:lnTo>
                      <a:pt x="417" y="106"/>
                    </a:lnTo>
                    <a:lnTo>
                      <a:pt x="395" y="106"/>
                    </a:lnTo>
                    <a:close/>
                    <a:moveTo>
                      <a:pt x="364" y="106"/>
                    </a:moveTo>
                    <a:lnTo>
                      <a:pt x="364" y="128"/>
                    </a:lnTo>
                    <a:lnTo>
                      <a:pt x="385" y="128"/>
                    </a:lnTo>
                    <a:lnTo>
                      <a:pt x="385" y="106"/>
                    </a:lnTo>
                    <a:lnTo>
                      <a:pt x="364" y="106"/>
                    </a:lnTo>
                    <a:close/>
                    <a:moveTo>
                      <a:pt x="331" y="106"/>
                    </a:moveTo>
                    <a:lnTo>
                      <a:pt x="331" y="128"/>
                    </a:lnTo>
                    <a:lnTo>
                      <a:pt x="354" y="128"/>
                    </a:lnTo>
                    <a:lnTo>
                      <a:pt x="354" y="106"/>
                    </a:lnTo>
                    <a:lnTo>
                      <a:pt x="331" y="106"/>
                    </a:lnTo>
                    <a:close/>
                    <a:moveTo>
                      <a:pt x="300" y="106"/>
                    </a:moveTo>
                    <a:lnTo>
                      <a:pt x="300" y="128"/>
                    </a:lnTo>
                    <a:lnTo>
                      <a:pt x="321" y="128"/>
                    </a:lnTo>
                    <a:lnTo>
                      <a:pt x="321" y="106"/>
                    </a:lnTo>
                    <a:lnTo>
                      <a:pt x="300" y="106"/>
                    </a:lnTo>
                    <a:close/>
                    <a:moveTo>
                      <a:pt x="214" y="106"/>
                    </a:moveTo>
                    <a:lnTo>
                      <a:pt x="214" y="128"/>
                    </a:lnTo>
                    <a:lnTo>
                      <a:pt x="278" y="128"/>
                    </a:lnTo>
                    <a:lnTo>
                      <a:pt x="278" y="106"/>
                    </a:lnTo>
                    <a:lnTo>
                      <a:pt x="214" y="106"/>
                    </a:lnTo>
                    <a:close/>
                    <a:moveTo>
                      <a:pt x="171" y="85"/>
                    </a:moveTo>
                    <a:lnTo>
                      <a:pt x="171" y="106"/>
                    </a:lnTo>
                    <a:lnTo>
                      <a:pt x="192" y="106"/>
                    </a:lnTo>
                    <a:lnTo>
                      <a:pt x="192" y="85"/>
                    </a:lnTo>
                    <a:lnTo>
                      <a:pt x="171" y="85"/>
                    </a:lnTo>
                    <a:close/>
                    <a:moveTo>
                      <a:pt x="21" y="85"/>
                    </a:moveTo>
                    <a:lnTo>
                      <a:pt x="21" y="106"/>
                    </a:lnTo>
                    <a:lnTo>
                      <a:pt x="128" y="106"/>
                    </a:lnTo>
                    <a:lnTo>
                      <a:pt x="150" y="128"/>
                    </a:lnTo>
                    <a:lnTo>
                      <a:pt x="150" y="106"/>
                    </a:lnTo>
                    <a:lnTo>
                      <a:pt x="128" y="85"/>
                    </a:lnTo>
                    <a:lnTo>
                      <a:pt x="21" y="85"/>
                    </a:lnTo>
                    <a:close/>
                    <a:moveTo>
                      <a:pt x="214" y="65"/>
                    </a:moveTo>
                    <a:lnTo>
                      <a:pt x="214" y="85"/>
                    </a:lnTo>
                    <a:lnTo>
                      <a:pt x="278" y="85"/>
                    </a:lnTo>
                    <a:lnTo>
                      <a:pt x="278" y="65"/>
                    </a:lnTo>
                    <a:lnTo>
                      <a:pt x="214" y="65"/>
                    </a:lnTo>
                    <a:close/>
                    <a:moveTo>
                      <a:pt x="21" y="43"/>
                    </a:moveTo>
                    <a:lnTo>
                      <a:pt x="21" y="63"/>
                    </a:lnTo>
                    <a:lnTo>
                      <a:pt x="128" y="63"/>
                    </a:lnTo>
                    <a:lnTo>
                      <a:pt x="150" y="85"/>
                    </a:lnTo>
                    <a:lnTo>
                      <a:pt x="150" y="63"/>
                    </a:lnTo>
                    <a:lnTo>
                      <a:pt x="128" y="43"/>
                    </a:lnTo>
                    <a:lnTo>
                      <a:pt x="21" y="43"/>
                    </a:lnTo>
                    <a:close/>
                    <a:moveTo>
                      <a:pt x="171" y="43"/>
                    </a:moveTo>
                    <a:lnTo>
                      <a:pt x="171" y="63"/>
                    </a:lnTo>
                    <a:lnTo>
                      <a:pt x="192" y="63"/>
                    </a:lnTo>
                    <a:lnTo>
                      <a:pt x="192" y="43"/>
                    </a:lnTo>
                    <a:lnTo>
                      <a:pt x="171" y="43"/>
                    </a:lnTo>
                    <a:close/>
                    <a:moveTo>
                      <a:pt x="0" y="0"/>
                    </a:moveTo>
                    <a:lnTo>
                      <a:pt x="21" y="0"/>
                    </a:lnTo>
                    <a:lnTo>
                      <a:pt x="21" y="22"/>
                    </a:lnTo>
                    <a:lnTo>
                      <a:pt x="128" y="22"/>
                    </a:lnTo>
                    <a:lnTo>
                      <a:pt x="150" y="43"/>
                    </a:lnTo>
                    <a:lnTo>
                      <a:pt x="150" y="22"/>
                    </a:lnTo>
                    <a:lnTo>
                      <a:pt x="214" y="22"/>
                    </a:lnTo>
                    <a:lnTo>
                      <a:pt x="214" y="43"/>
                    </a:lnTo>
                    <a:lnTo>
                      <a:pt x="288" y="43"/>
                    </a:lnTo>
                    <a:lnTo>
                      <a:pt x="288" y="65"/>
                    </a:lnTo>
                    <a:lnTo>
                      <a:pt x="557" y="65"/>
                    </a:lnTo>
                    <a:lnTo>
                      <a:pt x="557" y="85"/>
                    </a:lnTo>
                    <a:lnTo>
                      <a:pt x="642" y="85"/>
                    </a:lnTo>
                    <a:lnTo>
                      <a:pt x="663" y="106"/>
                    </a:lnTo>
                    <a:lnTo>
                      <a:pt x="706" y="106"/>
                    </a:lnTo>
                    <a:lnTo>
                      <a:pt x="706" y="108"/>
                    </a:lnTo>
                    <a:lnTo>
                      <a:pt x="728" y="128"/>
                    </a:lnTo>
                    <a:lnTo>
                      <a:pt x="2699" y="128"/>
                    </a:lnTo>
                    <a:lnTo>
                      <a:pt x="2699" y="149"/>
                    </a:lnTo>
                    <a:lnTo>
                      <a:pt x="728" y="149"/>
                    </a:lnTo>
                    <a:lnTo>
                      <a:pt x="706" y="128"/>
                    </a:lnTo>
                    <a:lnTo>
                      <a:pt x="663" y="128"/>
                    </a:lnTo>
                    <a:lnTo>
                      <a:pt x="642" y="106"/>
                    </a:lnTo>
                    <a:lnTo>
                      <a:pt x="557" y="106"/>
                    </a:lnTo>
                    <a:lnTo>
                      <a:pt x="557" y="128"/>
                    </a:lnTo>
                    <a:lnTo>
                      <a:pt x="642" y="128"/>
                    </a:lnTo>
                    <a:lnTo>
                      <a:pt x="663" y="149"/>
                    </a:lnTo>
                    <a:lnTo>
                      <a:pt x="192" y="149"/>
                    </a:lnTo>
                    <a:lnTo>
                      <a:pt x="192" y="128"/>
                    </a:lnTo>
                    <a:lnTo>
                      <a:pt x="171" y="128"/>
                    </a:lnTo>
                    <a:lnTo>
                      <a:pt x="171" y="149"/>
                    </a:lnTo>
                    <a:lnTo>
                      <a:pt x="150" y="149"/>
                    </a:lnTo>
                    <a:lnTo>
                      <a:pt x="128" y="128"/>
                    </a:lnTo>
                    <a:lnTo>
                      <a:pt x="21" y="128"/>
                    </a:lnTo>
                    <a:lnTo>
                      <a:pt x="21" y="149"/>
                    </a:lnTo>
                    <a:lnTo>
                      <a:pt x="0" y="14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72" name="Freeform 9"/>
              <p:cNvSpPr>
                <a:spLocks noEditPoints="1"/>
              </p:cNvSpPr>
              <p:nvPr/>
            </p:nvSpPr>
            <p:spPr bwMode="auto">
              <a:xfrm>
                <a:off x="2208036" y="6426827"/>
                <a:ext cx="353107" cy="200763"/>
              </a:xfrm>
              <a:custGeom>
                <a:avLst/>
                <a:gdLst>
                  <a:gd name="T0" fmla="*/ 171 w 299"/>
                  <a:gd name="T1" fmla="*/ 106 h 170"/>
                  <a:gd name="T2" fmla="*/ 171 w 299"/>
                  <a:gd name="T3" fmla="*/ 127 h 170"/>
                  <a:gd name="T4" fmla="*/ 193 w 299"/>
                  <a:gd name="T5" fmla="*/ 127 h 170"/>
                  <a:gd name="T6" fmla="*/ 193 w 299"/>
                  <a:gd name="T7" fmla="*/ 106 h 170"/>
                  <a:gd name="T8" fmla="*/ 171 w 299"/>
                  <a:gd name="T9" fmla="*/ 106 h 170"/>
                  <a:gd name="T10" fmla="*/ 21 w 299"/>
                  <a:gd name="T11" fmla="*/ 86 h 170"/>
                  <a:gd name="T12" fmla="*/ 21 w 299"/>
                  <a:gd name="T13" fmla="*/ 106 h 170"/>
                  <a:gd name="T14" fmla="*/ 128 w 299"/>
                  <a:gd name="T15" fmla="*/ 106 h 170"/>
                  <a:gd name="T16" fmla="*/ 150 w 299"/>
                  <a:gd name="T17" fmla="*/ 127 h 170"/>
                  <a:gd name="T18" fmla="*/ 150 w 299"/>
                  <a:gd name="T19" fmla="*/ 106 h 170"/>
                  <a:gd name="T20" fmla="*/ 128 w 299"/>
                  <a:gd name="T21" fmla="*/ 86 h 170"/>
                  <a:gd name="T22" fmla="*/ 21 w 299"/>
                  <a:gd name="T23" fmla="*/ 86 h 170"/>
                  <a:gd name="T24" fmla="*/ 171 w 299"/>
                  <a:gd name="T25" fmla="*/ 64 h 170"/>
                  <a:gd name="T26" fmla="*/ 171 w 299"/>
                  <a:gd name="T27" fmla="*/ 86 h 170"/>
                  <a:gd name="T28" fmla="*/ 193 w 299"/>
                  <a:gd name="T29" fmla="*/ 86 h 170"/>
                  <a:gd name="T30" fmla="*/ 193 w 299"/>
                  <a:gd name="T31" fmla="*/ 64 h 170"/>
                  <a:gd name="T32" fmla="*/ 171 w 299"/>
                  <a:gd name="T33" fmla="*/ 64 h 170"/>
                  <a:gd name="T34" fmla="*/ 21 w 299"/>
                  <a:gd name="T35" fmla="*/ 43 h 170"/>
                  <a:gd name="T36" fmla="*/ 21 w 299"/>
                  <a:gd name="T37" fmla="*/ 64 h 170"/>
                  <a:gd name="T38" fmla="*/ 128 w 299"/>
                  <a:gd name="T39" fmla="*/ 64 h 170"/>
                  <a:gd name="T40" fmla="*/ 150 w 299"/>
                  <a:gd name="T41" fmla="*/ 84 h 170"/>
                  <a:gd name="T42" fmla="*/ 150 w 299"/>
                  <a:gd name="T43" fmla="*/ 64 h 170"/>
                  <a:gd name="T44" fmla="*/ 128 w 299"/>
                  <a:gd name="T45" fmla="*/ 43 h 170"/>
                  <a:gd name="T46" fmla="*/ 21 w 299"/>
                  <a:gd name="T47" fmla="*/ 43 h 170"/>
                  <a:gd name="T48" fmla="*/ 0 w 299"/>
                  <a:gd name="T49" fmla="*/ 0 h 170"/>
                  <a:gd name="T50" fmla="*/ 21 w 299"/>
                  <a:gd name="T51" fmla="*/ 0 h 170"/>
                  <a:gd name="T52" fmla="*/ 21 w 299"/>
                  <a:gd name="T53" fmla="*/ 21 h 170"/>
                  <a:gd name="T54" fmla="*/ 128 w 299"/>
                  <a:gd name="T55" fmla="*/ 21 h 170"/>
                  <a:gd name="T56" fmla="*/ 150 w 299"/>
                  <a:gd name="T57" fmla="*/ 43 h 170"/>
                  <a:gd name="T58" fmla="*/ 150 w 299"/>
                  <a:gd name="T59" fmla="*/ 21 h 170"/>
                  <a:gd name="T60" fmla="*/ 214 w 299"/>
                  <a:gd name="T61" fmla="*/ 21 h 170"/>
                  <a:gd name="T62" fmla="*/ 214 w 299"/>
                  <a:gd name="T63" fmla="*/ 43 h 170"/>
                  <a:gd name="T64" fmla="*/ 299 w 299"/>
                  <a:gd name="T65" fmla="*/ 43 h 170"/>
                  <a:gd name="T66" fmla="*/ 299 w 299"/>
                  <a:gd name="T67" fmla="*/ 64 h 170"/>
                  <a:gd name="T68" fmla="*/ 214 w 299"/>
                  <a:gd name="T69" fmla="*/ 64 h 170"/>
                  <a:gd name="T70" fmla="*/ 214 w 299"/>
                  <a:gd name="T71" fmla="*/ 84 h 170"/>
                  <a:gd name="T72" fmla="*/ 299 w 299"/>
                  <a:gd name="T73" fmla="*/ 84 h 170"/>
                  <a:gd name="T74" fmla="*/ 299 w 299"/>
                  <a:gd name="T75" fmla="*/ 106 h 170"/>
                  <a:gd name="T76" fmla="*/ 214 w 299"/>
                  <a:gd name="T77" fmla="*/ 106 h 170"/>
                  <a:gd name="T78" fmla="*/ 214 w 299"/>
                  <a:gd name="T79" fmla="*/ 127 h 170"/>
                  <a:gd name="T80" fmla="*/ 299 w 299"/>
                  <a:gd name="T81" fmla="*/ 127 h 170"/>
                  <a:gd name="T82" fmla="*/ 299 w 299"/>
                  <a:gd name="T83" fmla="*/ 149 h 170"/>
                  <a:gd name="T84" fmla="*/ 214 w 299"/>
                  <a:gd name="T85" fmla="*/ 149 h 170"/>
                  <a:gd name="T86" fmla="*/ 214 w 299"/>
                  <a:gd name="T87" fmla="*/ 170 h 170"/>
                  <a:gd name="T88" fmla="*/ 193 w 299"/>
                  <a:gd name="T89" fmla="*/ 170 h 170"/>
                  <a:gd name="T90" fmla="*/ 193 w 299"/>
                  <a:gd name="T91" fmla="*/ 149 h 170"/>
                  <a:gd name="T92" fmla="*/ 171 w 299"/>
                  <a:gd name="T93" fmla="*/ 149 h 170"/>
                  <a:gd name="T94" fmla="*/ 171 w 299"/>
                  <a:gd name="T95" fmla="*/ 170 h 170"/>
                  <a:gd name="T96" fmla="*/ 150 w 299"/>
                  <a:gd name="T97" fmla="*/ 170 h 170"/>
                  <a:gd name="T98" fmla="*/ 150 w 299"/>
                  <a:gd name="T99" fmla="*/ 149 h 170"/>
                  <a:gd name="T100" fmla="*/ 128 w 299"/>
                  <a:gd name="T101" fmla="*/ 127 h 170"/>
                  <a:gd name="T102" fmla="*/ 21 w 299"/>
                  <a:gd name="T103" fmla="*/ 127 h 170"/>
                  <a:gd name="T104" fmla="*/ 21 w 299"/>
                  <a:gd name="T105" fmla="*/ 149 h 170"/>
                  <a:gd name="T106" fmla="*/ 128 w 299"/>
                  <a:gd name="T107" fmla="*/ 149 h 170"/>
                  <a:gd name="T108" fmla="*/ 150 w 299"/>
                  <a:gd name="T109" fmla="*/ 170 h 170"/>
                  <a:gd name="T110" fmla="*/ 0 w 299"/>
                  <a:gd name="T111" fmla="*/ 170 h 170"/>
                  <a:gd name="T112" fmla="*/ 0 w 299"/>
                  <a:gd name="T11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99" h="170">
                    <a:moveTo>
                      <a:pt x="171" y="106"/>
                    </a:moveTo>
                    <a:lnTo>
                      <a:pt x="171" y="127"/>
                    </a:lnTo>
                    <a:lnTo>
                      <a:pt x="193" y="127"/>
                    </a:lnTo>
                    <a:lnTo>
                      <a:pt x="193" y="106"/>
                    </a:lnTo>
                    <a:lnTo>
                      <a:pt x="171" y="106"/>
                    </a:lnTo>
                    <a:close/>
                    <a:moveTo>
                      <a:pt x="21" y="86"/>
                    </a:moveTo>
                    <a:lnTo>
                      <a:pt x="21" y="106"/>
                    </a:lnTo>
                    <a:lnTo>
                      <a:pt x="128" y="106"/>
                    </a:lnTo>
                    <a:lnTo>
                      <a:pt x="150" y="127"/>
                    </a:lnTo>
                    <a:lnTo>
                      <a:pt x="150" y="106"/>
                    </a:lnTo>
                    <a:lnTo>
                      <a:pt x="128" y="86"/>
                    </a:lnTo>
                    <a:lnTo>
                      <a:pt x="21" y="86"/>
                    </a:lnTo>
                    <a:close/>
                    <a:moveTo>
                      <a:pt x="171" y="64"/>
                    </a:moveTo>
                    <a:lnTo>
                      <a:pt x="171" y="86"/>
                    </a:lnTo>
                    <a:lnTo>
                      <a:pt x="193" y="86"/>
                    </a:lnTo>
                    <a:lnTo>
                      <a:pt x="193" y="64"/>
                    </a:lnTo>
                    <a:lnTo>
                      <a:pt x="171" y="64"/>
                    </a:lnTo>
                    <a:close/>
                    <a:moveTo>
                      <a:pt x="21" y="43"/>
                    </a:moveTo>
                    <a:lnTo>
                      <a:pt x="21" y="64"/>
                    </a:lnTo>
                    <a:lnTo>
                      <a:pt x="128" y="64"/>
                    </a:lnTo>
                    <a:lnTo>
                      <a:pt x="150" y="84"/>
                    </a:lnTo>
                    <a:lnTo>
                      <a:pt x="150" y="64"/>
                    </a:lnTo>
                    <a:lnTo>
                      <a:pt x="128" y="43"/>
                    </a:lnTo>
                    <a:lnTo>
                      <a:pt x="21" y="43"/>
                    </a:lnTo>
                    <a:close/>
                    <a:moveTo>
                      <a:pt x="0" y="0"/>
                    </a:moveTo>
                    <a:lnTo>
                      <a:pt x="21" y="0"/>
                    </a:lnTo>
                    <a:lnTo>
                      <a:pt x="21" y="21"/>
                    </a:lnTo>
                    <a:lnTo>
                      <a:pt x="128" y="21"/>
                    </a:lnTo>
                    <a:lnTo>
                      <a:pt x="150" y="43"/>
                    </a:lnTo>
                    <a:lnTo>
                      <a:pt x="150" y="21"/>
                    </a:lnTo>
                    <a:lnTo>
                      <a:pt x="214" y="21"/>
                    </a:lnTo>
                    <a:lnTo>
                      <a:pt x="214" y="43"/>
                    </a:lnTo>
                    <a:lnTo>
                      <a:pt x="299" y="43"/>
                    </a:lnTo>
                    <a:lnTo>
                      <a:pt x="299" y="64"/>
                    </a:lnTo>
                    <a:lnTo>
                      <a:pt x="214" y="64"/>
                    </a:lnTo>
                    <a:lnTo>
                      <a:pt x="214" y="84"/>
                    </a:lnTo>
                    <a:lnTo>
                      <a:pt x="299" y="84"/>
                    </a:lnTo>
                    <a:lnTo>
                      <a:pt x="299" y="106"/>
                    </a:lnTo>
                    <a:lnTo>
                      <a:pt x="214" y="106"/>
                    </a:lnTo>
                    <a:lnTo>
                      <a:pt x="214" y="127"/>
                    </a:lnTo>
                    <a:lnTo>
                      <a:pt x="299" y="127"/>
                    </a:lnTo>
                    <a:lnTo>
                      <a:pt x="299" y="149"/>
                    </a:lnTo>
                    <a:lnTo>
                      <a:pt x="214" y="149"/>
                    </a:lnTo>
                    <a:lnTo>
                      <a:pt x="214" y="170"/>
                    </a:lnTo>
                    <a:lnTo>
                      <a:pt x="193" y="170"/>
                    </a:lnTo>
                    <a:lnTo>
                      <a:pt x="193" y="149"/>
                    </a:lnTo>
                    <a:lnTo>
                      <a:pt x="171" y="149"/>
                    </a:lnTo>
                    <a:lnTo>
                      <a:pt x="171" y="170"/>
                    </a:lnTo>
                    <a:lnTo>
                      <a:pt x="150" y="170"/>
                    </a:lnTo>
                    <a:lnTo>
                      <a:pt x="150" y="149"/>
                    </a:lnTo>
                    <a:lnTo>
                      <a:pt x="128" y="127"/>
                    </a:lnTo>
                    <a:lnTo>
                      <a:pt x="21" y="127"/>
                    </a:lnTo>
                    <a:lnTo>
                      <a:pt x="21" y="149"/>
                    </a:lnTo>
                    <a:lnTo>
                      <a:pt x="128" y="149"/>
                    </a:lnTo>
                    <a:lnTo>
                      <a:pt x="150" y="170"/>
                    </a:lnTo>
                    <a:lnTo>
                      <a:pt x="0" y="17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73" name="Freeform 10"/>
              <p:cNvSpPr>
                <a:spLocks noEditPoints="1"/>
              </p:cNvSpPr>
              <p:nvPr/>
            </p:nvSpPr>
            <p:spPr bwMode="auto">
              <a:xfrm>
                <a:off x="1538433" y="6502408"/>
                <a:ext cx="655432" cy="125181"/>
              </a:xfrm>
              <a:custGeom>
                <a:avLst/>
                <a:gdLst>
                  <a:gd name="T0" fmla="*/ 545 w 555"/>
                  <a:gd name="T1" fmla="*/ 96 h 106"/>
                  <a:gd name="T2" fmla="*/ 491 w 555"/>
                  <a:gd name="T3" fmla="*/ 63 h 106"/>
                  <a:gd name="T4" fmla="*/ 514 w 555"/>
                  <a:gd name="T5" fmla="*/ 63 h 106"/>
                  <a:gd name="T6" fmla="*/ 460 w 555"/>
                  <a:gd name="T7" fmla="*/ 96 h 106"/>
                  <a:gd name="T8" fmla="*/ 460 w 555"/>
                  <a:gd name="T9" fmla="*/ 63 h 106"/>
                  <a:gd name="T10" fmla="*/ 450 w 555"/>
                  <a:gd name="T11" fmla="*/ 96 h 106"/>
                  <a:gd name="T12" fmla="*/ 396 w 555"/>
                  <a:gd name="T13" fmla="*/ 63 h 106"/>
                  <a:gd name="T14" fmla="*/ 417 w 555"/>
                  <a:gd name="T15" fmla="*/ 63 h 106"/>
                  <a:gd name="T16" fmla="*/ 364 w 555"/>
                  <a:gd name="T17" fmla="*/ 96 h 106"/>
                  <a:gd name="T18" fmla="*/ 364 w 555"/>
                  <a:gd name="T19" fmla="*/ 63 h 106"/>
                  <a:gd name="T20" fmla="*/ 353 w 555"/>
                  <a:gd name="T21" fmla="*/ 96 h 106"/>
                  <a:gd name="T22" fmla="*/ 300 w 555"/>
                  <a:gd name="T23" fmla="*/ 63 h 106"/>
                  <a:gd name="T24" fmla="*/ 321 w 555"/>
                  <a:gd name="T25" fmla="*/ 63 h 106"/>
                  <a:gd name="T26" fmla="*/ 267 w 555"/>
                  <a:gd name="T27" fmla="*/ 96 h 106"/>
                  <a:gd name="T28" fmla="*/ 267 w 555"/>
                  <a:gd name="T29" fmla="*/ 63 h 106"/>
                  <a:gd name="T30" fmla="*/ 257 w 555"/>
                  <a:gd name="T31" fmla="*/ 96 h 106"/>
                  <a:gd name="T32" fmla="*/ 203 w 555"/>
                  <a:gd name="T33" fmla="*/ 63 h 106"/>
                  <a:gd name="T34" fmla="*/ 224 w 555"/>
                  <a:gd name="T35" fmla="*/ 63 h 106"/>
                  <a:gd name="T36" fmla="*/ 171 w 555"/>
                  <a:gd name="T37" fmla="*/ 96 h 106"/>
                  <a:gd name="T38" fmla="*/ 171 w 555"/>
                  <a:gd name="T39" fmla="*/ 63 h 106"/>
                  <a:gd name="T40" fmla="*/ 160 w 555"/>
                  <a:gd name="T41" fmla="*/ 96 h 106"/>
                  <a:gd name="T42" fmla="*/ 107 w 555"/>
                  <a:gd name="T43" fmla="*/ 63 h 106"/>
                  <a:gd name="T44" fmla="*/ 127 w 555"/>
                  <a:gd name="T45" fmla="*/ 63 h 106"/>
                  <a:gd name="T46" fmla="*/ 74 w 555"/>
                  <a:gd name="T47" fmla="*/ 96 h 106"/>
                  <a:gd name="T48" fmla="*/ 74 w 555"/>
                  <a:gd name="T49" fmla="*/ 63 h 106"/>
                  <a:gd name="T50" fmla="*/ 64 w 555"/>
                  <a:gd name="T51" fmla="*/ 96 h 106"/>
                  <a:gd name="T52" fmla="*/ 10 w 555"/>
                  <a:gd name="T53" fmla="*/ 63 h 106"/>
                  <a:gd name="T54" fmla="*/ 32 w 555"/>
                  <a:gd name="T55" fmla="*/ 63 h 106"/>
                  <a:gd name="T56" fmla="*/ 524 w 555"/>
                  <a:gd name="T57" fmla="*/ 53 h 106"/>
                  <a:gd name="T58" fmla="*/ 524 w 555"/>
                  <a:gd name="T59" fmla="*/ 22 h 106"/>
                  <a:gd name="T60" fmla="*/ 514 w 555"/>
                  <a:gd name="T61" fmla="*/ 53 h 106"/>
                  <a:gd name="T62" fmla="*/ 460 w 555"/>
                  <a:gd name="T63" fmla="*/ 22 h 106"/>
                  <a:gd name="T64" fmla="*/ 481 w 555"/>
                  <a:gd name="T65" fmla="*/ 22 h 106"/>
                  <a:gd name="T66" fmla="*/ 427 w 555"/>
                  <a:gd name="T67" fmla="*/ 53 h 106"/>
                  <a:gd name="T68" fmla="*/ 427 w 555"/>
                  <a:gd name="T69" fmla="*/ 22 h 106"/>
                  <a:gd name="T70" fmla="*/ 417 w 555"/>
                  <a:gd name="T71" fmla="*/ 53 h 106"/>
                  <a:gd name="T72" fmla="*/ 364 w 555"/>
                  <a:gd name="T73" fmla="*/ 22 h 106"/>
                  <a:gd name="T74" fmla="*/ 384 w 555"/>
                  <a:gd name="T75" fmla="*/ 22 h 106"/>
                  <a:gd name="T76" fmla="*/ 331 w 555"/>
                  <a:gd name="T77" fmla="*/ 53 h 106"/>
                  <a:gd name="T78" fmla="*/ 331 w 555"/>
                  <a:gd name="T79" fmla="*/ 22 h 106"/>
                  <a:gd name="T80" fmla="*/ 321 w 555"/>
                  <a:gd name="T81" fmla="*/ 53 h 106"/>
                  <a:gd name="T82" fmla="*/ 267 w 555"/>
                  <a:gd name="T83" fmla="*/ 22 h 106"/>
                  <a:gd name="T84" fmla="*/ 289 w 555"/>
                  <a:gd name="T85" fmla="*/ 22 h 106"/>
                  <a:gd name="T86" fmla="*/ 236 w 555"/>
                  <a:gd name="T87" fmla="*/ 53 h 106"/>
                  <a:gd name="T88" fmla="*/ 236 w 555"/>
                  <a:gd name="T89" fmla="*/ 22 h 106"/>
                  <a:gd name="T90" fmla="*/ 224 w 555"/>
                  <a:gd name="T91" fmla="*/ 53 h 106"/>
                  <a:gd name="T92" fmla="*/ 171 w 555"/>
                  <a:gd name="T93" fmla="*/ 22 h 106"/>
                  <a:gd name="T94" fmla="*/ 193 w 555"/>
                  <a:gd name="T95" fmla="*/ 22 h 106"/>
                  <a:gd name="T96" fmla="*/ 139 w 555"/>
                  <a:gd name="T97" fmla="*/ 53 h 106"/>
                  <a:gd name="T98" fmla="*/ 139 w 555"/>
                  <a:gd name="T99" fmla="*/ 22 h 106"/>
                  <a:gd name="T100" fmla="*/ 127 w 555"/>
                  <a:gd name="T101" fmla="*/ 53 h 106"/>
                  <a:gd name="T102" fmla="*/ 74 w 555"/>
                  <a:gd name="T103" fmla="*/ 22 h 106"/>
                  <a:gd name="T104" fmla="*/ 96 w 555"/>
                  <a:gd name="T105" fmla="*/ 22 h 106"/>
                  <a:gd name="T106" fmla="*/ 43 w 555"/>
                  <a:gd name="T107" fmla="*/ 53 h 106"/>
                  <a:gd name="T108" fmla="*/ 43 w 555"/>
                  <a:gd name="T109" fmla="*/ 22 h 106"/>
                  <a:gd name="T110" fmla="*/ 32 w 555"/>
                  <a:gd name="T111" fmla="*/ 53 h 106"/>
                  <a:gd name="T112" fmla="*/ 0 w 555"/>
                  <a:gd name="T113" fmla="*/ 0 h 106"/>
                  <a:gd name="T114" fmla="*/ 0 w 555"/>
                  <a:gd name="T115"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55" h="106">
                    <a:moveTo>
                      <a:pt x="524" y="63"/>
                    </a:moveTo>
                    <a:lnTo>
                      <a:pt x="524" y="96"/>
                    </a:lnTo>
                    <a:lnTo>
                      <a:pt x="545" y="96"/>
                    </a:lnTo>
                    <a:lnTo>
                      <a:pt x="545" y="63"/>
                    </a:lnTo>
                    <a:lnTo>
                      <a:pt x="524" y="63"/>
                    </a:lnTo>
                    <a:close/>
                    <a:moveTo>
                      <a:pt x="491" y="63"/>
                    </a:moveTo>
                    <a:lnTo>
                      <a:pt x="491" y="96"/>
                    </a:lnTo>
                    <a:lnTo>
                      <a:pt x="514" y="96"/>
                    </a:lnTo>
                    <a:lnTo>
                      <a:pt x="514" y="63"/>
                    </a:lnTo>
                    <a:lnTo>
                      <a:pt x="491" y="63"/>
                    </a:lnTo>
                    <a:close/>
                    <a:moveTo>
                      <a:pt x="460" y="63"/>
                    </a:moveTo>
                    <a:lnTo>
                      <a:pt x="460" y="96"/>
                    </a:lnTo>
                    <a:lnTo>
                      <a:pt x="481" y="96"/>
                    </a:lnTo>
                    <a:lnTo>
                      <a:pt x="481" y="63"/>
                    </a:lnTo>
                    <a:lnTo>
                      <a:pt x="460" y="63"/>
                    </a:lnTo>
                    <a:close/>
                    <a:moveTo>
                      <a:pt x="427" y="63"/>
                    </a:moveTo>
                    <a:lnTo>
                      <a:pt x="427" y="96"/>
                    </a:lnTo>
                    <a:lnTo>
                      <a:pt x="450" y="96"/>
                    </a:lnTo>
                    <a:lnTo>
                      <a:pt x="450" y="63"/>
                    </a:lnTo>
                    <a:lnTo>
                      <a:pt x="427" y="63"/>
                    </a:lnTo>
                    <a:close/>
                    <a:moveTo>
                      <a:pt x="396" y="63"/>
                    </a:moveTo>
                    <a:lnTo>
                      <a:pt x="396" y="96"/>
                    </a:lnTo>
                    <a:lnTo>
                      <a:pt x="417" y="96"/>
                    </a:lnTo>
                    <a:lnTo>
                      <a:pt x="417" y="63"/>
                    </a:lnTo>
                    <a:lnTo>
                      <a:pt x="396" y="63"/>
                    </a:lnTo>
                    <a:close/>
                    <a:moveTo>
                      <a:pt x="364" y="63"/>
                    </a:moveTo>
                    <a:lnTo>
                      <a:pt x="364" y="96"/>
                    </a:lnTo>
                    <a:lnTo>
                      <a:pt x="384" y="96"/>
                    </a:lnTo>
                    <a:lnTo>
                      <a:pt x="384" y="63"/>
                    </a:lnTo>
                    <a:lnTo>
                      <a:pt x="364" y="63"/>
                    </a:lnTo>
                    <a:close/>
                    <a:moveTo>
                      <a:pt x="331" y="63"/>
                    </a:moveTo>
                    <a:lnTo>
                      <a:pt x="331" y="96"/>
                    </a:lnTo>
                    <a:lnTo>
                      <a:pt x="353" y="96"/>
                    </a:lnTo>
                    <a:lnTo>
                      <a:pt x="353" y="63"/>
                    </a:lnTo>
                    <a:lnTo>
                      <a:pt x="331" y="63"/>
                    </a:lnTo>
                    <a:close/>
                    <a:moveTo>
                      <a:pt x="300" y="63"/>
                    </a:moveTo>
                    <a:lnTo>
                      <a:pt x="300" y="96"/>
                    </a:lnTo>
                    <a:lnTo>
                      <a:pt x="321" y="96"/>
                    </a:lnTo>
                    <a:lnTo>
                      <a:pt x="321" y="63"/>
                    </a:lnTo>
                    <a:lnTo>
                      <a:pt x="300" y="63"/>
                    </a:lnTo>
                    <a:close/>
                    <a:moveTo>
                      <a:pt x="267" y="63"/>
                    </a:moveTo>
                    <a:lnTo>
                      <a:pt x="267" y="96"/>
                    </a:lnTo>
                    <a:lnTo>
                      <a:pt x="289" y="96"/>
                    </a:lnTo>
                    <a:lnTo>
                      <a:pt x="289" y="63"/>
                    </a:lnTo>
                    <a:lnTo>
                      <a:pt x="267" y="63"/>
                    </a:lnTo>
                    <a:close/>
                    <a:moveTo>
                      <a:pt x="236" y="63"/>
                    </a:moveTo>
                    <a:lnTo>
                      <a:pt x="236" y="96"/>
                    </a:lnTo>
                    <a:lnTo>
                      <a:pt x="257" y="96"/>
                    </a:lnTo>
                    <a:lnTo>
                      <a:pt x="257" y="63"/>
                    </a:lnTo>
                    <a:lnTo>
                      <a:pt x="236" y="63"/>
                    </a:lnTo>
                    <a:close/>
                    <a:moveTo>
                      <a:pt x="203" y="63"/>
                    </a:moveTo>
                    <a:lnTo>
                      <a:pt x="203" y="96"/>
                    </a:lnTo>
                    <a:lnTo>
                      <a:pt x="224" y="96"/>
                    </a:lnTo>
                    <a:lnTo>
                      <a:pt x="224" y="63"/>
                    </a:lnTo>
                    <a:lnTo>
                      <a:pt x="203" y="63"/>
                    </a:lnTo>
                    <a:close/>
                    <a:moveTo>
                      <a:pt x="171" y="63"/>
                    </a:moveTo>
                    <a:lnTo>
                      <a:pt x="171" y="96"/>
                    </a:lnTo>
                    <a:lnTo>
                      <a:pt x="193" y="96"/>
                    </a:lnTo>
                    <a:lnTo>
                      <a:pt x="193" y="63"/>
                    </a:lnTo>
                    <a:lnTo>
                      <a:pt x="171" y="63"/>
                    </a:lnTo>
                    <a:close/>
                    <a:moveTo>
                      <a:pt x="139" y="63"/>
                    </a:moveTo>
                    <a:lnTo>
                      <a:pt x="139" y="96"/>
                    </a:lnTo>
                    <a:lnTo>
                      <a:pt x="160" y="96"/>
                    </a:lnTo>
                    <a:lnTo>
                      <a:pt x="160" y="63"/>
                    </a:lnTo>
                    <a:lnTo>
                      <a:pt x="139" y="63"/>
                    </a:lnTo>
                    <a:close/>
                    <a:moveTo>
                      <a:pt x="107" y="63"/>
                    </a:moveTo>
                    <a:lnTo>
                      <a:pt x="107" y="96"/>
                    </a:lnTo>
                    <a:lnTo>
                      <a:pt x="127" y="96"/>
                    </a:lnTo>
                    <a:lnTo>
                      <a:pt x="127" y="63"/>
                    </a:lnTo>
                    <a:lnTo>
                      <a:pt x="107" y="63"/>
                    </a:lnTo>
                    <a:close/>
                    <a:moveTo>
                      <a:pt x="74" y="63"/>
                    </a:moveTo>
                    <a:lnTo>
                      <a:pt x="74" y="96"/>
                    </a:lnTo>
                    <a:lnTo>
                      <a:pt x="96" y="96"/>
                    </a:lnTo>
                    <a:lnTo>
                      <a:pt x="96" y="63"/>
                    </a:lnTo>
                    <a:lnTo>
                      <a:pt x="74" y="63"/>
                    </a:lnTo>
                    <a:close/>
                    <a:moveTo>
                      <a:pt x="43" y="63"/>
                    </a:moveTo>
                    <a:lnTo>
                      <a:pt x="43" y="96"/>
                    </a:lnTo>
                    <a:lnTo>
                      <a:pt x="64" y="96"/>
                    </a:lnTo>
                    <a:lnTo>
                      <a:pt x="64" y="63"/>
                    </a:lnTo>
                    <a:lnTo>
                      <a:pt x="43" y="63"/>
                    </a:lnTo>
                    <a:close/>
                    <a:moveTo>
                      <a:pt x="10" y="63"/>
                    </a:moveTo>
                    <a:lnTo>
                      <a:pt x="10" y="96"/>
                    </a:lnTo>
                    <a:lnTo>
                      <a:pt x="32" y="96"/>
                    </a:lnTo>
                    <a:lnTo>
                      <a:pt x="32" y="63"/>
                    </a:lnTo>
                    <a:lnTo>
                      <a:pt x="10" y="63"/>
                    </a:lnTo>
                    <a:close/>
                    <a:moveTo>
                      <a:pt x="524" y="22"/>
                    </a:moveTo>
                    <a:lnTo>
                      <a:pt x="524" y="53"/>
                    </a:lnTo>
                    <a:lnTo>
                      <a:pt x="545" y="53"/>
                    </a:lnTo>
                    <a:lnTo>
                      <a:pt x="545" y="22"/>
                    </a:lnTo>
                    <a:lnTo>
                      <a:pt x="524" y="22"/>
                    </a:lnTo>
                    <a:close/>
                    <a:moveTo>
                      <a:pt x="491" y="22"/>
                    </a:moveTo>
                    <a:lnTo>
                      <a:pt x="491" y="53"/>
                    </a:lnTo>
                    <a:lnTo>
                      <a:pt x="514" y="53"/>
                    </a:lnTo>
                    <a:lnTo>
                      <a:pt x="514" y="22"/>
                    </a:lnTo>
                    <a:lnTo>
                      <a:pt x="491" y="22"/>
                    </a:lnTo>
                    <a:close/>
                    <a:moveTo>
                      <a:pt x="460" y="22"/>
                    </a:moveTo>
                    <a:lnTo>
                      <a:pt x="460" y="53"/>
                    </a:lnTo>
                    <a:lnTo>
                      <a:pt x="481" y="53"/>
                    </a:lnTo>
                    <a:lnTo>
                      <a:pt x="481" y="22"/>
                    </a:lnTo>
                    <a:lnTo>
                      <a:pt x="460" y="22"/>
                    </a:lnTo>
                    <a:close/>
                    <a:moveTo>
                      <a:pt x="427" y="22"/>
                    </a:moveTo>
                    <a:lnTo>
                      <a:pt x="427" y="53"/>
                    </a:lnTo>
                    <a:lnTo>
                      <a:pt x="450" y="53"/>
                    </a:lnTo>
                    <a:lnTo>
                      <a:pt x="450" y="22"/>
                    </a:lnTo>
                    <a:lnTo>
                      <a:pt x="427" y="22"/>
                    </a:lnTo>
                    <a:close/>
                    <a:moveTo>
                      <a:pt x="396" y="22"/>
                    </a:moveTo>
                    <a:lnTo>
                      <a:pt x="396" y="53"/>
                    </a:lnTo>
                    <a:lnTo>
                      <a:pt x="417" y="53"/>
                    </a:lnTo>
                    <a:lnTo>
                      <a:pt x="417" y="22"/>
                    </a:lnTo>
                    <a:lnTo>
                      <a:pt x="396" y="22"/>
                    </a:lnTo>
                    <a:close/>
                    <a:moveTo>
                      <a:pt x="364" y="22"/>
                    </a:moveTo>
                    <a:lnTo>
                      <a:pt x="364" y="53"/>
                    </a:lnTo>
                    <a:lnTo>
                      <a:pt x="384" y="53"/>
                    </a:lnTo>
                    <a:lnTo>
                      <a:pt x="384" y="22"/>
                    </a:lnTo>
                    <a:lnTo>
                      <a:pt x="364" y="22"/>
                    </a:lnTo>
                    <a:close/>
                    <a:moveTo>
                      <a:pt x="331" y="22"/>
                    </a:moveTo>
                    <a:lnTo>
                      <a:pt x="331" y="53"/>
                    </a:lnTo>
                    <a:lnTo>
                      <a:pt x="353" y="53"/>
                    </a:lnTo>
                    <a:lnTo>
                      <a:pt x="353" y="22"/>
                    </a:lnTo>
                    <a:lnTo>
                      <a:pt x="331" y="22"/>
                    </a:lnTo>
                    <a:close/>
                    <a:moveTo>
                      <a:pt x="300" y="22"/>
                    </a:moveTo>
                    <a:lnTo>
                      <a:pt x="300" y="53"/>
                    </a:lnTo>
                    <a:lnTo>
                      <a:pt x="321" y="53"/>
                    </a:lnTo>
                    <a:lnTo>
                      <a:pt x="321" y="22"/>
                    </a:lnTo>
                    <a:lnTo>
                      <a:pt x="300" y="22"/>
                    </a:lnTo>
                    <a:close/>
                    <a:moveTo>
                      <a:pt x="267" y="22"/>
                    </a:moveTo>
                    <a:lnTo>
                      <a:pt x="267" y="53"/>
                    </a:lnTo>
                    <a:lnTo>
                      <a:pt x="289" y="53"/>
                    </a:lnTo>
                    <a:lnTo>
                      <a:pt x="289" y="22"/>
                    </a:lnTo>
                    <a:lnTo>
                      <a:pt x="267" y="22"/>
                    </a:lnTo>
                    <a:close/>
                    <a:moveTo>
                      <a:pt x="236" y="22"/>
                    </a:moveTo>
                    <a:lnTo>
                      <a:pt x="236" y="53"/>
                    </a:lnTo>
                    <a:lnTo>
                      <a:pt x="257" y="53"/>
                    </a:lnTo>
                    <a:lnTo>
                      <a:pt x="257" y="22"/>
                    </a:lnTo>
                    <a:lnTo>
                      <a:pt x="236" y="22"/>
                    </a:lnTo>
                    <a:close/>
                    <a:moveTo>
                      <a:pt x="203" y="22"/>
                    </a:moveTo>
                    <a:lnTo>
                      <a:pt x="203" y="53"/>
                    </a:lnTo>
                    <a:lnTo>
                      <a:pt x="224" y="53"/>
                    </a:lnTo>
                    <a:lnTo>
                      <a:pt x="224" y="22"/>
                    </a:lnTo>
                    <a:lnTo>
                      <a:pt x="203" y="22"/>
                    </a:lnTo>
                    <a:close/>
                    <a:moveTo>
                      <a:pt x="171" y="22"/>
                    </a:moveTo>
                    <a:lnTo>
                      <a:pt x="171" y="53"/>
                    </a:lnTo>
                    <a:lnTo>
                      <a:pt x="193" y="53"/>
                    </a:lnTo>
                    <a:lnTo>
                      <a:pt x="193" y="22"/>
                    </a:lnTo>
                    <a:lnTo>
                      <a:pt x="171" y="22"/>
                    </a:lnTo>
                    <a:close/>
                    <a:moveTo>
                      <a:pt x="139" y="22"/>
                    </a:moveTo>
                    <a:lnTo>
                      <a:pt x="139" y="53"/>
                    </a:lnTo>
                    <a:lnTo>
                      <a:pt x="160" y="53"/>
                    </a:lnTo>
                    <a:lnTo>
                      <a:pt x="160" y="22"/>
                    </a:lnTo>
                    <a:lnTo>
                      <a:pt x="139" y="22"/>
                    </a:lnTo>
                    <a:close/>
                    <a:moveTo>
                      <a:pt x="107" y="22"/>
                    </a:moveTo>
                    <a:lnTo>
                      <a:pt x="107" y="53"/>
                    </a:lnTo>
                    <a:lnTo>
                      <a:pt x="127" y="53"/>
                    </a:lnTo>
                    <a:lnTo>
                      <a:pt x="127" y="22"/>
                    </a:lnTo>
                    <a:lnTo>
                      <a:pt x="107" y="22"/>
                    </a:lnTo>
                    <a:close/>
                    <a:moveTo>
                      <a:pt x="74" y="22"/>
                    </a:moveTo>
                    <a:lnTo>
                      <a:pt x="74" y="53"/>
                    </a:lnTo>
                    <a:lnTo>
                      <a:pt x="96" y="53"/>
                    </a:lnTo>
                    <a:lnTo>
                      <a:pt x="96" y="22"/>
                    </a:lnTo>
                    <a:lnTo>
                      <a:pt x="74" y="22"/>
                    </a:lnTo>
                    <a:close/>
                    <a:moveTo>
                      <a:pt x="43" y="22"/>
                    </a:moveTo>
                    <a:lnTo>
                      <a:pt x="43" y="53"/>
                    </a:lnTo>
                    <a:lnTo>
                      <a:pt x="64" y="53"/>
                    </a:lnTo>
                    <a:lnTo>
                      <a:pt x="64" y="22"/>
                    </a:lnTo>
                    <a:lnTo>
                      <a:pt x="43" y="22"/>
                    </a:lnTo>
                    <a:close/>
                    <a:moveTo>
                      <a:pt x="10" y="22"/>
                    </a:moveTo>
                    <a:lnTo>
                      <a:pt x="10" y="53"/>
                    </a:lnTo>
                    <a:lnTo>
                      <a:pt x="32" y="53"/>
                    </a:lnTo>
                    <a:lnTo>
                      <a:pt x="32" y="22"/>
                    </a:lnTo>
                    <a:lnTo>
                      <a:pt x="10" y="22"/>
                    </a:lnTo>
                    <a:close/>
                    <a:moveTo>
                      <a:pt x="0" y="0"/>
                    </a:moveTo>
                    <a:lnTo>
                      <a:pt x="555" y="0"/>
                    </a:lnTo>
                    <a:lnTo>
                      <a:pt x="555" y="106"/>
                    </a:lnTo>
                    <a:lnTo>
                      <a:pt x="0" y="10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74" name="Freeform 11"/>
              <p:cNvSpPr>
                <a:spLocks noEditPoints="1"/>
              </p:cNvSpPr>
              <p:nvPr/>
            </p:nvSpPr>
            <p:spPr bwMode="auto">
              <a:xfrm>
                <a:off x="994011" y="6402027"/>
                <a:ext cx="531431" cy="225563"/>
              </a:xfrm>
              <a:custGeom>
                <a:avLst/>
                <a:gdLst>
                  <a:gd name="T0" fmla="*/ 236 w 450"/>
                  <a:gd name="T1" fmla="*/ 127 h 191"/>
                  <a:gd name="T2" fmla="*/ 236 w 450"/>
                  <a:gd name="T3" fmla="*/ 148 h 191"/>
                  <a:gd name="T4" fmla="*/ 257 w 450"/>
                  <a:gd name="T5" fmla="*/ 148 h 191"/>
                  <a:gd name="T6" fmla="*/ 257 w 450"/>
                  <a:gd name="T7" fmla="*/ 127 h 191"/>
                  <a:gd name="T8" fmla="*/ 236 w 450"/>
                  <a:gd name="T9" fmla="*/ 127 h 191"/>
                  <a:gd name="T10" fmla="*/ 236 w 450"/>
                  <a:gd name="T11" fmla="*/ 85 h 191"/>
                  <a:gd name="T12" fmla="*/ 236 w 450"/>
                  <a:gd name="T13" fmla="*/ 107 h 191"/>
                  <a:gd name="T14" fmla="*/ 257 w 450"/>
                  <a:gd name="T15" fmla="*/ 107 h 191"/>
                  <a:gd name="T16" fmla="*/ 257 w 450"/>
                  <a:gd name="T17" fmla="*/ 85 h 191"/>
                  <a:gd name="T18" fmla="*/ 236 w 450"/>
                  <a:gd name="T19" fmla="*/ 85 h 191"/>
                  <a:gd name="T20" fmla="*/ 236 w 450"/>
                  <a:gd name="T21" fmla="*/ 42 h 191"/>
                  <a:gd name="T22" fmla="*/ 236 w 450"/>
                  <a:gd name="T23" fmla="*/ 64 h 191"/>
                  <a:gd name="T24" fmla="*/ 257 w 450"/>
                  <a:gd name="T25" fmla="*/ 64 h 191"/>
                  <a:gd name="T26" fmla="*/ 257 w 450"/>
                  <a:gd name="T27" fmla="*/ 42 h 191"/>
                  <a:gd name="T28" fmla="*/ 236 w 450"/>
                  <a:gd name="T29" fmla="*/ 42 h 191"/>
                  <a:gd name="T30" fmla="*/ 214 w 450"/>
                  <a:gd name="T31" fmla="*/ 0 h 191"/>
                  <a:gd name="T32" fmla="*/ 279 w 450"/>
                  <a:gd name="T33" fmla="*/ 0 h 191"/>
                  <a:gd name="T34" fmla="*/ 279 w 450"/>
                  <a:gd name="T35" fmla="*/ 64 h 191"/>
                  <a:gd name="T36" fmla="*/ 300 w 450"/>
                  <a:gd name="T37" fmla="*/ 42 h 191"/>
                  <a:gd name="T38" fmla="*/ 450 w 450"/>
                  <a:gd name="T39" fmla="*/ 42 h 191"/>
                  <a:gd name="T40" fmla="*/ 450 w 450"/>
                  <a:gd name="T41" fmla="*/ 64 h 191"/>
                  <a:gd name="T42" fmla="*/ 300 w 450"/>
                  <a:gd name="T43" fmla="*/ 64 h 191"/>
                  <a:gd name="T44" fmla="*/ 279 w 450"/>
                  <a:gd name="T45" fmla="*/ 85 h 191"/>
                  <a:gd name="T46" fmla="*/ 279 w 450"/>
                  <a:gd name="T47" fmla="*/ 107 h 191"/>
                  <a:gd name="T48" fmla="*/ 300 w 450"/>
                  <a:gd name="T49" fmla="*/ 85 h 191"/>
                  <a:gd name="T50" fmla="*/ 450 w 450"/>
                  <a:gd name="T51" fmla="*/ 85 h 191"/>
                  <a:gd name="T52" fmla="*/ 450 w 450"/>
                  <a:gd name="T53" fmla="*/ 107 h 191"/>
                  <a:gd name="T54" fmla="*/ 300 w 450"/>
                  <a:gd name="T55" fmla="*/ 107 h 191"/>
                  <a:gd name="T56" fmla="*/ 279 w 450"/>
                  <a:gd name="T57" fmla="*/ 127 h 191"/>
                  <a:gd name="T58" fmla="*/ 279 w 450"/>
                  <a:gd name="T59" fmla="*/ 148 h 191"/>
                  <a:gd name="T60" fmla="*/ 300 w 450"/>
                  <a:gd name="T61" fmla="*/ 127 h 191"/>
                  <a:gd name="T62" fmla="*/ 450 w 450"/>
                  <a:gd name="T63" fmla="*/ 127 h 191"/>
                  <a:gd name="T64" fmla="*/ 450 w 450"/>
                  <a:gd name="T65" fmla="*/ 148 h 191"/>
                  <a:gd name="T66" fmla="*/ 300 w 450"/>
                  <a:gd name="T67" fmla="*/ 148 h 191"/>
                  <a:gd name="T68" fmla="*/ 279 w 450"/>
                  <a:gd name="T69" fmla="*/ 170 h 191"/>
                  <a:gd name="T70" fmla="*/ 279 w 450"/>
                  <a:gd name="T71" fmla="*/ 191 h 191"/>
                  <a:gd name="T72" fmla="*/ 257 w 450"/>
                  <a:gd name="T73" fmla="*/ 191 h 191"/>
                  <a:gd name="T74" fmla="*/ 257 w 450"/>
                  <a:gd name="T75" fmla="*/ 170 h 191"/>
                  <a:gd name="T76" fmla="*/ 236 w 450"/>
                  <a:gd name="T77" fmla="*/ 170 h 191"/>
                  <a:gd name="T78" fmla="*/ 236 w 450"/>
                  <a:gd name="T79" fmla="*/ 191 h 191"/>
                  <a:gd name="T80" fmla="*/ 214 w 450"/>
                  <a:gd name="T81" fmla="*/ 191 h 191"/>
                  <a:gd name="T82" fmla="*/ 214 w 450"/>
                  <a:gd name="T83" fmla="*/ 170 h 191"/>
                  <a:gd name="T84" fmla="*/ 0 w 450"/>
                  <a:gd name="T85" fmla="*/ 170 h 191"/>
                  <a:gd name="T86" fmla="*/ 0 w 450"/>
                  <a:gd name="T87" fmla="*/ 148 h 191"/>
                  <a:gd name="T88" fmla="*/ 214 w 450"/>
                  <a:gd name="T89" fmla="*/ 148 h 191"/>
                  <a:gd name="T90" fmla="*/ 214 w 450"/>
                  <a:gd name="T91" fmla="*/ 127 h 191"/>
                  <a:gd name="T92" fmla="*/ 0 w 450"/>
                  <a:gd name="T93" fmla="*/ 127 h 191"/>
                  <a:gd name="T94" fmla="*/ 0 w 450"/>
                  <a:gd name="T95" fmla="*/ 107 h 191"/>
                  <a:gd name="T96" fmla="*/ 214 w 450"/>
                  <a:gd name="T97" fmla="*/ 107 h 191"/>
                  <a:gd name="T98" fmla="*/ 214 w 450"/>
                  <a:gd name="T99" fmla="*/ 85 h 191"/>
                  <a:gd name="T100" fmla="*/ 0 w 450"/>
                  <a:gd name="T101" fmla="*/ 85 h 191"/>
                  <a:gd name="T102" fmla="*/ 0 w 450"/>
                  <a:gd name="T103" fmla="*/ 64 h 191"/>
                  <a:gd name="T104" fmla="*/ 214 w 450"/>
                  <a:gd name="T105" fmla="*/ 64 h 191"/>
                  <a:gd name="T106" fmla="*/ 214 w 450"/>
                  <a:gd name="T107" fmla="*/ 42 h 191"/>
                  <a:gd name="T108" fmla="*/ 0 w 450"/>
                  <a:gd name="T109" fmla="*/ 42 h 191"/>
                  <a:gd name="T110" fmla="*/ 0 w 450"/>
                  <a:gd name="T111" fmla="*/ 21 h 191"/>
                  <a:gd name="T112" fmla="*/ 214 w 450"/>
                  <a:gd name="T113" fmla="*/ 21 h 191"/>
                  <a:gd name="T114" fmla="*/ 214 w 450"/>
                  <a:gd name="T115" fmla="*/ 0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50" h="191">
                    <a:moveTo>
                      <a:pt x="236" y="127"/>
                    </a:moveTo>
                    <a:lnTo>
                      <a:pt x="236" y="148"/>
                    </a:lnTo>
                    <a:lnTo>
                      <a:pt x="257" y="148"/>
                    </a:lnTo>
                    <a:lnTo>
                      <a:pt x="257" y="127"/>
                    </a:lnTo>
                    <a:lnTo>
                      <a:pt x="236" y="127"/>
                    </a:lnTo>
                    <a:close/>
                    <a:moveTo>
                      <a:pt x="236" y="85"/>
                    </a:moveTo>
                    <a:lnTo>
                      <a:pt x="236" y="107"/>
                    </a:lnTo>
                    <a:lnTo>
                      <a:pt x="257" y="107"/>
                    </a:lnTo>
                    <a:lnTo>
                      <a:pt x="257" y="85"/>
                    </a:lnTo>
                    <a:lnTo>
                      <a:pt x="236" y="85"/>
                    </a:lnTo>
                    <a:close/>
                    <a:moveTo>
                      <a:pt x="236" y="42"/>
                    </a:moveTo>
                    <a:lnTo>
                      <a:pt x="236" y="64"/>
                    </a:lnTo>
                    <a:lnTo>
                      <a:pt x="257" y="64"/>
                    </a:lnTo>
                    <a:lnTo>
                      <a:pt x="257" y="42"/>
                    </a:lnTo>
                    <a:lnTo>
                      <a:pt x="236" y="42"/>
                    </a:lnTo>
                    <a:close/>
                    <a:moveTo>
                      <a:pt x="214" y="0"/>
                    </a:moveTo>
                    <a:lnTo>
                      <a:pt x="279" y="0"/>
                    </a:lnTo>
                    <a:lnTo>
                      <a:pt x="279" y="64"/>
                    </a:lnTo>
                    <a:lnTo>
                      <a:pt x="300" y="42"/>
                    </a:lnTo>
                    <a:lnTo>
                      <a:pt x="450" y="42"/>
                    </a:lnTo>
                    <a:lnTo>
                      <a:pt x="450" y="64"/>
                    </a:lnTo>
                    <a:lnTo>
                      <a:pt x="300" y="64"/>
                    </a:lnTo>
                    <a:lnTo>
                      <a:pt x="279" y="85"/>
                    </a:lnTo>
                    <a:lnTo>
                      <a:pt x="279" y="107"/>
                    </a:lnTo>
                    <a:lnTo>
                      <a:pt x="300" y="85"/>
                    </a:lnTo>
                    <a:lnTo>
                      <a:pt x="450" y="85"/>
                    </a:lnTo>
                    <a:lnTo>
                      <a:pt x="450" y="107"/>
                    </a:lnTo>
                    <a:lnTo>
                      <a:pt x="300" y="107"/>
                    </a:lnTo>
                    <a:lnTo>
                      <a:pt x="279" y="127"/>
                    </a:lnTo>
                    <a:lnTo>
                      <a:pt x="279" y="148"/>
                    </a:lnTo>
                    <a:lnTo>
                      <a:pt x="300" y="127"/>
                    </a:lnTo>
                    <a:lnTo>
                      <a:pt x="450" y="127"/>
                    </a:lnTo>
                    <a:lnTo>
                      <a:pt x="450" y="148"/>
                    </a:lnTo>
                    <a:lnTo>
                      <a:pt x="300" y="148"/>
                    </a:lnTo>
                    <a:lnTo>
                      <a:pt x="279" y="170"/>
                    </a:lnTo>
                    <a:lnTo>
                      <a:pt x="279" y="191"/>
                    </a:lnTo>
                    <a:lnTo>
                      <a:pt x="257" y="191"/>
                    </a:lnTo>
                    <a:lnTo>
                      <a:pt x="257" y="170"/>
                    </a:lnTo>
                    <a:lnTo>
                      <a:pt x="236" y="170"/>
                    </a:lnTo>
                    <a:lnTo>
                      <a:pt x="236" y="191"/>
                    </a:lnTo>
                    <a:lnTo>
                      <a:pt x="214" y="191"/>
                    </a:lnTo>
                    <a:lnTo>
                      <a:pt x="214" y="170"/>
                    </a:lnTo>
                    <a:lnTo>
                      <a:pt x="0" y="170"/>
                    </a:lnTo>
                    <a:lnTo>
                      <a:pt x="0" y="148"/>
                    </a:lnTo>
                    <a:lnTo>
                      <a:pt x="214" y="148"/>
                    </a:lnTo>
                    <a:lnTo>
                      <a:pt x="214" y="127"/>
                    </a:lnTo>
                    <a:lnTo>
                      <a:pt x="0" y="127"/>
                    </a:lnTo>
                    <a:lnTo>
                      <a:pt x="0" y="107"/>
                    </a:lnTo>
                    <a:lnTo>
                      <a:pt x="214" y="107"/>
                    </a:lnTo>
                    <a:lnTo>
                      <a:pt x="214" y="85"/>
                    </a:lnTo>
                    <a:lnTo>
                      <a:pt x="0" y="85"/>
                    </a:lnTo>
                    <a:lnTo>
                      <a:pt x="0" y="64"/>
                    </a:lnTo>
                    <a:lnTo>
                      <a:pt x="214" y="64"/>
                    </a:lnTo>
                    <a:lnTo>
                      <a:pt x="214" y="42"/>
                    </a:lnTo>
                    <a:lnTo>
                      <a:pt x="0" y="42"/>
                    </a:lnTo>
                    <a:lnTo>
                      <a:pt x="0" y="21"/>
                    </a:lnTo>
                    <a:lnTo>
                      <a:pt x="214" y="21"/>
                    </a:lnTo>
                    <a:lnTo>
                      <a:pt x="2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75" name="Freihandform 74"/>
              <p:cNvSpPr/>
              <p:nvPr userDrawn="1"/>
            </p:nvSpPr>
            <p:spPr bwMode="gray">
              <a:xfrm>
                <a:off x="3553632" y="6602390"/>
                <a:ext cx="5590368" cy="25200"/>
              </a:xfrm>
              <a:custGeom>
                <a:avLst/>
                <a:gdLst>
                  <a:gd name="connsiteX0" fmla="*/ 0 w 5590368"/>
                  <a:gd name="connsiteY0" fmla="*/ 0 h 25200"/>
                  <a:gd name="connsiteX1" fmla="*/ 5590368 w 5590368"/>
                  <a:gd name="connsiteY1" fmla="*/ 0 h 25200"/>
                  <a:gd name="connsiteX2" fmla="*/ 5590368 w 5590368"/>
                  <a:gd name="connsiteY2" fmla="*/ 25200 h 25200"/>
                  <a:gd name="connsiteX3" fmla="*/ 0 w 5590368"/>
                  <a:gd name="connsiteY3" fmla="*/ 25200 h 25200"/>
                </a:gdLst>
                <a:ahLst/>
                <a:cxnLst>
                  <a:cxn ang="0">
                    <a:pos x="connsiteX0" y="connsiteY0"/>
                  </a:cxn>
                  <a:cxn ang="0">
                    <a:pos x="connsiteX1" y="connsiteY1"/>
                  </a:cxn>
                  <a:cxn ang="0">
                    <a:pos x="connsiteX2" y="connsiteY2"/>
                  </a:cxn>
                  <a:cxn ang="0">
                    <a:pos x="connsiteX3" y="connsiteY3"/>
                  </a:cxn>
                </a:cxnLst>
                <a:rect l="l" t="t" r="r" b="b"/>
                <a:pathLst>
                  <a:path w="5590368" h="25200">
                    <a:moveTo>
                      <a:pt x="0" y="0"/>
                    </a:moveTo>
                    <a:lnTo>
                      <a:pt x="5590368" y="0"/>
                    </a:lnTo>
                    <a:lnTo>
                      <a:pt x="5590368" y="25200"/>
                    </a:lnTo>
                    <a:lnTo>
                      <a:pt x="0" y="25200"/>
                    </a:lnTo>
                    <a:close/>
                  </a:path>
                </a:pathLst>
              </a:custGeom>
              <a:grp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base">
                  <a:spcBef>
                    <a:spcPct val="0"/>
                  </a:spcBef>
                  <a:spcAft>
                    <a:spcPct val="0"/>
                  </a:spcAft>
                </a:pPr>
                <a:endParaRPr lang="de-DE" sz="1400" dirty="0" err="1" smtClean="0">
                  <a:solidFill>
                    <a:prstClr val="black"/>
                  </a:solidFill>
                </a:endParaRPr>
              </a:p>
            </p:txBody>
          </p:sp>
        </p:grpSp>
      </p:grpSp>
      <p:sp>
        <p:nvSpPr>
          <p:cNvPr id="3" name="Textfeld 10"/>
          <p:cNvSpPr txBox="1">
            <a:spLocks noChangeArrowheads="1"/>
          </p:cNvSpPr>
          <p:nvPr/>
        </p:nvSpPr>
        <p:spPr bwMode="auto">
          <a:xfrm>
            <a:off x="3695700" y="66167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Franklin Gothic Book" charset="0"/>
                <a:ea typeface="ＭＳ Ｐゴシック" charset="0"/>
                <a:cs typeface="ＭＳ Ｐゴシック" charset="0"/>
              </a:defRPr>
            </a:lvl1pPr>
            <a:lvl2pPr marL="742950" indent="-285750">
              <a:defRPr>
                <a:solidFill>
                  <a:schemeClr val="tx1"/>
                </a:solidFill>
                <a:latin typeface="Franklin Gothic Book" charset="0"/>
                <a:ea typeface="ＭＳ Ｐゴシック" charset="0"/>
              </a:defRPr>
            </a:lvl2pPr>
            <a:lvl3pPr marL="1143000" indent="-228600">
              <a:defRPr>
                <a:solidFill>
                  <a:schemeClr val="tx1"/>
                </a:solidFill>
                <a:latin typeface="Franklin Gothic Book" charset="0"/>
                <a:ea typeface="ＭＳ Ｐゴシック" charset="0"/>
              </a:defRPr>
            </a:lvl3pPr>
            <a:lvl4pPr marL="1600200" indent="-228600">
              <a:defRPr>
                <a:solidFill>
                  <a:schemeClr val="tx1"/>
                </a:solidFill>
                <a:latin typeface="Franklin Gothic Book" charset="0"/>
                <a:ea typeface="ＭＳ Ｐゴシック" charset="0"/>
              </a:defRPr>
            </a:lvl4pPr>
            <a:lvl5pPr marL="2057400" indent="-228600">
              <a:defRPr>
                <a:solidFill>
                  <a:schemeClr val="tx1"/>
                </a:solidFill>
                <a:latin typeface="Franklin Gothic Book" charset="0"/>
                <a:ea typeface="ＭＳ Ｐゴシック" charset="0"/>
              </a:defRPr>
            </a:lvl5pPr>
            <a:lvl6pPr marL="2514600" indent="-228600" fontAlgn="base">
              <a:spcBef>
                <a:spcPct val="0"/>
              </a:spcBef>
              <a:spcAft>
                <a:spcPct val="0"/>
              </a:spcAft>
              <a:defRPr>
                <a:solidFill>
                  <a:schemeClr val="tx1"/>
                </a:solidFill>
                <a:latin typeface="Franklin Gothic Book" charset="0"/>
                <a:ea typeface="ＭＳ Ｐゴシック" charset="0"/>
              </a:defRPr>
            </a:lvl6pPr>
            <a:lvl7pPr marL="2971800" indent="-228600" fontAlgn="base">
              <a:spcBef>
                <a:spcPct val="0"/>
              </a:spcBef>
              <a:spcAft>
                <a:spcPct val="0"/>
              </a:spcAft>
              <a:defRPr>
                <a:solidFill>
                  <a:schemeClr val="tx1"/>
                </a:solidFill>
                <a:latin typeface="Franklin Gothic Book" charset="0"/>
                <a:ea typeface="ＭＳ Ｐゴシック" charset="0"/>
              </a:defRPr>
            </a:lvl7pPr>
            <a:lvl8pPr marL="3429000" indent="-228600" fontAlgn="base">
              <a:spcBef>
                <a:spcPct val="0"/>
              </a:spcBef>
              <a:spcAft>
                <a:spcPct val="0"/>
              </a:spcAft>
              <a:defRPr>
                <a:solidFill>
                  <a:schemeClr val="tx1"/>
                </a:solidFill>
                <a:latin typeface="Franklin Gothic Book" charset="0"/>
                <a:ea typeface="ＭＳ Ｐゴシック" charset="0"/>
              </a:defRPr>
            </a:lvl8pPr>
            <a:lvl9pPr marL="3886200" indent="-228600" fontAlgn="base">
              <a:spcBef>
                <a:spcPct val="0"/>
              </a:spcBef>
              <a:spcAft>
                <a:spcPct val="0"/>
              </a:spcAft>
              <a:defRPr>
                <a:solidFill>
                  <a:schemeClr val="tx1"/>
                </a:solidFill>
                <a:latin typeface="Franklin Gothic Book" charset="0"/>
                <a:ea typeface="ＭＳ Ｐゴシック" charset="0"/>
              </a:defRPr>
            </a:lvl9pPr>
          </a:lstStyle>
          <a:p>
            <a:pPr fontAlgn="base">
              <a:spcBef>
                <a:spcPct val="0"/>
              </a:spcBef>
              <a:spcAft>
                <a:spcPct val="0"/>
              </a:spcAft>
            </a:pPr>
            <a:endParaRPr lang="de-DE">
              <a:solidFill>
                <a:prstClr val="black"/>
              </a:solidFill>
            </a:endParaRPr>
          </a:p>
        </p:txBody>
      </p:sp>
      <p:sp>
        <p:nvSpPr>
          <p:cNvPr id="9" name="Rechteck 8"/>
          <p:cNvSpPr/>
          <p:nvPr userDrawn="1"/>
        </p:nvSpPr>
        <p:spPr bwMode="gray">
          <a:xfrm>
            <a:off x="0" y="6623845"/>
            <a:ext cx="9144000" cy="234155"/>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base">
              <a:spcBef>
                <a:spcPct val="0"/>
              </a:spcBef>
              <a:spcAft>
                <a:spcPct val="0"/>
              </a:spcAft>
            </a:pPr>
            <a:endParaRPr lang="de-DE" sz="1400" dirty="0" err="1" smtClean="0">
              <a:solidFill>
                <a:prstClr val="black"/>
              </a:solidFill>
            </a:endParaRPr>
          </a:p>
        </p:txBody>
      </p:sp>
      <p:sp>
        <p:nvSpPr>
          <p:cNvPr id="2" name="Titel 1"/>
          <p:cNvSpPr>
            <a:spLocks noGrp="1"/>
          </p:cNvSpPr>
          <p:nvPr userDrawn="1">
            <p:ph type="title" hasCustomPrompt="1"/>
          </p:nvPr>
        </p:nvSpPr>
        <p:spPr>
          <a:xfrm>
            <a:off x="1" y="3809870"/>
            <a:ext cx="5774529" cy="1524259"/>
          </a:xfrm>
          <a:solidFill>
            <a:schemeClr val="tx2">
              <a:alpha val="85000"/>
            </a:schemeClr>
          </a:solidFill>
        </p:spPr>
        <p:txBody>
          <a:bodyPr lIns="504000" anchor="ctr" anchorCtr="0"/>
          <a:lstStyle>
            <a:lvl1pPr>
              <a:lnSpc>
                <a:spcPct val="100000"/>
              </a:lnSpc>
              <a:defRPr sz="2400">
                <a:solidFill>
                  <a:schemeClr val="bg1"/>
                </a:solidFill>
              </a:defRPr>
            </a:lvl1pPr>
          </a:lstStyle>
          <a:p>
            <a:r>
              <a:rPr lang="de-DE" dirty="0" smtClean="0"/>
              <a:t>Thema bzw. Titel der Präsentation</a:t>
            </a:r>
            <a:endParaRPr lang="de-DE" dirty="0"/>
          </a:p>
        </p:txBody>
      </p:sp>
      <p:sp>
        <p:nvSpPr>
          <p:cNvPr id="14" name="Textplatzhalter 13"/>
          <p:cNvSpPr>
            <a:spLocks noGrp="1"/>
          </p:cNvSpPr>
          <p:nvPr>
            <p:ph type="body" sz="quarter" idx="12" hasCustomPrompt="1"/>
          </p:nvPr>
        </p:nvSpPr>
        <p:spPr>
          <a:xfrm>
            <a:off x="507302" y="5424783"/>
            <a:ext cx="5267228" cy="206375"/>
          </a:xfrm>
        </p:spPr>
        <p:txBody>
          <a:bodyPr/>
          <a:lstStyle>
            <a:lvl1pPr>
              <a:lnSpc>
                <a:spcPct val="100000"/>
              </a:lnSpc>
              <a:spcAft>
                <a:spcPts val="0"/>
              </a:spcAft>
              <a:defRPr sz="1600" b="0">
                <a:solidFill>
                  <a:schemeClr val="tx2"/>
                </a:solidFill>
                <a:latin typeface="+mn-lt"/>
              </a:defRPr>
            </a:lvl1pPr>
          </a:lstStyle>
          <a:p>
            <a:pPr lvl="0"/>
            <a:r>
              <a:rPr lang="de-DE" dirty="0" smtClean="0"/>
              <a:t>Name, Funktion</a:t>
            </a:r>
            <a:endParaRPr lang="de-DE" dirty="0"/>
          </a:p>
        </p:txBody>
      </p:sp>
      <p:grpSp>
        <p:nvGrpSpPr>
          <p:cNvPr id="7" name="Gruppieren 6"/>
          <p:cNvGrpSpPr/>
          <p:nvPr/>
        </p:nvGrpSpPr>
        <p:grpSpPr>
          <a:xfrm>
            <a:off x="5710745" y="538059"/>
            <a:ext cx="2944186" cy="711525"/>
            <a:chOff x="-1609725" y="4364038"/>
            <a:chExt cx="2620963" cy="633413"/>
          </a:xfrm>
          <a:solidFill>
            <a:schemeClr val="tx2"/>
          </a:solidFill>
        </p:grpSpPr>
        <p:sp>
          <p:nvSpPr>
            <p:cNvPr id="19" name="Freeform 18"/>
            <p:cNvSpPr>
              <a:spLocks/>
            </p:cNvSpPr>
            <p:nvPr userDrawn="1"/>
          </p:nvSpPr>
          <p:spPr bwMode="auto">
            <a:xfrm>
              <a:off x="-1609725" y="4778375"/>
              <a:ext cx="303213" cy="125413"/>
            </a:xfrm>
            <a:custGeom>
              <a:avLst/>
              <a:gdLst>
                <a:gd name="T0" fmla="*/ 144 w 381"/>
                <a:gd name="T1" fmla="*/ 7 h 158"/>
                <a:gd name="T2" fmla="*/ 145 w 381"/>
                <a:gd name="T3" fmla="*/ 22 h 158"/>
                <a:gd name="T4" fmla="*/ 145 w 381"/>
                <a:gd name="T5" fmla="*/ 30 h 158"/>
                <a:gd name="T6" fmla="*/ 263 w 381"/>
                <a:gd name="T7" fmla="*/ 55 h 158"/>
                <a:gd name="T8" fmla="*/ 347 w 381"/>
                <a:gd name="T9" fmla="*/ 38 h 158"/>
                <a:gd name="T10" fmla="*/ 276 w 381"/>
                <a:gd name="T11" fmla="*/ 21 h 158"/>
                <a:gd name="T12" fmla="*/ 178 w 381"/>
                <a:gd name="T13" fmla="*/ 38 h 158"/>
                <a:gd name="T14" fmla="*/ 183 w 381"/>
                <a:gd name="T15" fmla="*/ 26 h 158"/>
                <a:gd name="T16" fmla="*/ 267 w 381"/>
                <a:gd name="T17" fmla="*/ 9 h 158"/>
                <a:gd name="T18" fmla="*/ 360 w 381"/>
                <a:gd name="T19" fmla="*/ 17 h 158"/>
                <a:gd name="T20" fmla="*/ 352 w 381"/>
                <a:gd name="T21" fmla="*/ 55 h 158"/>
                <a:gd name="T22" fmla="*/ 381 w 381"/>
                <a:gd name="T23" fmla="*/ 123 h 158"/>
                <a:gd name="T24" fmla="*/ 377 w 381"/>
                <a:gd name="T25" fmla="*/ 158 h 158"/>
                <a:gd name="T26" fmla="*/ 326 w 381"/>
                <a:gd name="T27" fmla="*/ 145 h 158"/>
                <a:gd name="T28" fmla="*/ 356 w 381"/>
                <a:gd name="T29" fmla="*/ 140 h 158"/>
                <a:gd name="T30" fmla="*/ 276 w 381"/>
                <a:gd name="T31" fmla="*/ 158 h 158"/>
                <a:gd name="T32" fmla="*/ 229 w 381"/>
                <a:gd name="T33" fmla="*/ 145 h 158"/>
                <a:gd name="T34" fmla="*/ 263 w 381"/>
                <a:gd name="T35" fmla="*/ 140 h 158"/>
                <a:gd name="T36" fmla="*/ 260 w 381"/>
                <a:gd name="T37" fmla="*/ 103 h 158"/>
                <a:gd name="T38" fmla="*/ 243 w 381"/>
                <a:gd name="T39" fmla="*/ 107 h 158"/>
                <a:gd name="T40" fmla="*/ 218 w 381"/>
                <a:gd name="T41" fmla="*/ 119 h 158"/>
                <a:gd name="T42" fmla="*/ 185 w 381"/>
                <a:gd name="T43" fmla="*/ 133 h 158"/>
                <a:gd name="T44" fmla="*/ 159 w 381"/>
                <a:gd name="T45" fmla="*/ 136 h 158"/>
                <a:gd name="T46" fmla="*/ 149 w 381"/>
                <a:gd name="T47" fmla="*/ 136 h 158"/>
                <a:gd name="T48" fmla="*/ 30 w 381"/>
                <a:gd name="T49" fmla="*/ 158 h 158"/>
                <a:gd name="T50" fmla="*/ 34 w 381"/>
                <a:gd name="T51" fmla="*/ 140 h 158"/>
                <a:gd name="T52" fmla="*/ 34 w 381"/>
                <a:gd name="T53" fmla="*/ 81 h 158"/>
                <a:gd name="T54" fmla="*/ 0 w 381"/>
                <a:gd name="T55" fmla="*/ 68 h 158"/>
                <a:gd name="T56" fmla="*/ 42 w 381"/>
                <a:gd name="T57" fmla="*/ 64 h 158"/>
                <a:gd name="T58" fmla="*/ 85 w 381"/>
                <a:gd name="T59" fmla="*/ 89 h 158"/>
                <a:gd name="T60" fmla="*/ 59 w 381"/>
                <a:gd name="T61" fmla="*/ 64 h 158"/>
                <a:gd name="T62" fmla="*/ 55 w 381"/>
                <a:gd name="T63" fmla="*/ 51 h 158"/>
                <a:gd name="T64" fmla="*/ 72 w 381"/>
                <a:gd name="T65" fmla="*/ 43 h 158"/>
                <a:gd name="T66" fmla="*/ 55 w 381"/>
                <a:gd name="T67" fmla="*/ 26 h 158"/>
                <a:gd name="T68" fmla="*/ 68 w 381"/>
                <a:gd name="T69" fmla="*/ 13 h 158"/>
                <a:gd name="T70" fmla="*/ 140 w 381"/>
                <a:gd name="T7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81" h="158">
                  <a:moveTo>
                    <a:pt x="140" y="0"/>
                  </a:moveTo>
                  <a:lnTo>
                    <a:pt x="144" y="7"/>
                  </a:lnTo>
                  <a:lnTo>
                    <a:pt x="145" y="15"/>
                  </a:lnTo>
                  <a:lnTo>
                    <a:pt x="145" y="22"/>
                  </a:lnTo>
                  <a:lnTo>
                    <a:pt x="145" y="28"/>
                  </a:lnTo>
                  <a:lnTo>
                    <a:pt x="145" y="30"/>
                  </a:lnTo>
                  <a:lnTo>
                    <a:pt x="170" y="55"/>
                  </a:lnTo>
                  <a:lnTo>
                    <a:pt x="263" y="55"/>
                  </a:lnTo>
                  <a:lnTo>
                    <a:pt x="280" y="38"/>
                  </a:lnTo>
                  <a:lnTo>
                    <a:pt x="347" y="38"/>
                  </a:lnTo>
                  <a:lnTo>
                    <a:pt x="347" y="21"/>
                  </a:lnTo>
                  <a:lnTo>
                    <a:pt x="276" y="21"/>
                  </a:lnTo>
                  <a:lnTo>
                    <a:pt x="259" y="38"/>
                  </a:lnTo>
                  <a:lnTo>
                    <a:pt x="178" y="38"/>
                  </a:lnTo>
                  <a:lnTo>
                    <a:pt x="178" y="30"/>
                  </a:lnTo>
                  <a:lnTo>
                    <a:pt x="183" y="26"/>
                  </a:lnTo>
                  <a:lnTo>
                    <a:pt x="250" y="26"/>
                  </a:lnTo>
                  <a:lnTo>
                    <a:pt x="267" y="9"/>
                  </a:lnTo>
                  <a:lnTo>
                    <a:pt x="352" y="9"/>
                  </a:lnTo>
                  <a:lnTo>
                    <a:pt x="360" y="17"/>
                  </a:lnTo>
                  <a:lnTo>
                    <a:pt x="360" y="47"/>
                  </a:lnTo>
                  <a:lnTo>
                    <a:pt x="352" y="55"/>
                  </a:lnTo>
                  <a:lnTo>
                    <a:pt x="352" y="93"/>
                  </a:lnTo>
                  <a:lnTo>
                    <a:pt x="381" y="123"/>
                  </a:lnTo>
                  <a:lnTo>
                    <a:pt x="381" y="153"/>
                  </a:lnTo>
                  <a:lnTo>
                    <a:pt x="377" y="158"/>
                  </a:lnTo>
                  <a:lnTo>
                    <a:pt x="326" y="158"/>
                  </a:lnTo>
                  <a:lnTo>
                    <a:pt x="326" y="145"/>
                  </a:lnTo>
                  <a:lnTo>
                    <a:pt x="330" y="140"/>
                  </a:lnTo>
                  <a:lnTo>
                    <a:pt x="356" y="140"/>
                  </a:lnTo>
                  <a:lnTo>
                    <a:pt x="322" y="110"/>
                  </a:lnTo>
                  <a:lnTo>
                    <a:pt x="276" y="158"/>
                  </a:lnTo>
                  <a:lnTo>
                    <a:pt x="229" y="158"/>
                  </a:lnTo>
                  <a:lnTo>
                    <a:pt x="229" y="145"/>
                  </a:lnTo>
                  <a:lnTo>
                    <a:pt x="233" y="140"/>
                  </a:lnTo>
                  <a:lnTo>
                    <a:pt x="263" y="140"/>
                  </a:lnTo>
                  <a:lnTo>
                    <a:pt x="263" y="102"/>
                  </a:lnTo>
                  <a:lnTo>
                    <a:pt x="260" y="103"/>
                  </a:lnTo>
                  <a:lnTo>
                    <a:pt x="253" y="104"/>
                  </a:lnTo>
                  <a:lnTo>
                    <a:pt x="243" y="107"/>
                  </a:lnTo>
                  <a:lnTo>
                    <a:pt x="231" y="112"/>
                  </a:lnTo>
                  <a:lnTo>
                    <a:pt x="218" y="119"/>
                  </a:lnTo>
                  <a:lnTo>
                    <a:pt x="201" y="128"/>
                  </a:lnTo>
                  <a:lnTo>
                    <a:pt x="185" y="133"/>
                  </a:lnTo>
                  <a:lnTo>
                    <a:pt x="171" y="135"/>
                  </a:lnTo>
                  <a:lnTo>
                    <a:pt x="159" y="136"/>
                  </a:lnTo>
                  <a:lnTo>
                    <a:pt x="152" y="136"/>
                  </a:lnTo>
                  <a:lnTo>
                    <a:pt x="149" y="136"/>
                  </a:lnTo>
                  <a:lnTo>
                    <a:pt x="128" y="158"/>
                  </a:lnTo>
                  <a:lnTo>
                    <a:pt x="30" y="158"/>
                  </a:lnTo>
                  <a:lnTo>
                    <a:pt x="30" y="145"/>
                  </a:lnTo>
                  <a:lnTo>
                    <a:pt x="34" y="140"/>
                  </a:lnTo>
                  <a:lnTo>
                    <a:pt x="93" y="140"/>
                  </a:lnTo>
                  <a:lnTo>
                    <a:pt x="34" y="81"/>
                  </a:lnTo>
                  <a:lnTo>
                    <a:pt x="0" y="81"/>
                  </a:lnTo>
                  <a:lnTo>
                    <a:pt x="0" y="68"/>
                  </a:lnTo>
                  <a:lnTo>
                    <a:pt x="4" y="64"/>
                  </a:lnTo>
                  <a:lnTo>
                    <a:pt x="42" y="64"/>
                  </a:lnTo>
                  <a:lnTo>
                    <a:pt x="72" y="89"/>
                  </a:lnTo>
                  <a:lnTo>
                    <a:pt x="85" y="89"/>
                  </a:lnTo>
                  <a:lnTo>
                    <a:pt x="93" y="64"/>
                  </a:lnTo>
                  <a:lnTo>
                    <a:pt x="59" y="64"/>
                  </a:lnTo>
                  <a:lnTo>
                    <a:pt x="55" y="59"/>
                  </a:lnTo>
                  <a:lnTo>
                    <a:pt x="55" y="51"/>
                  </a:lnTo>
                  <a:lnTo>
                    <a:pt x="63" y="51"/>
                  </a:lnTo>
                  <a:lnTo>
                    <a:pt x="72" y="43"/>
                  </a:lnTo>
                  <a:lnTo>
                    <a:pt x="55" y="43"/>
                  </a:lnTo>
                  <a:lnTo>
                    <a:pt x="55" y="26"/>
                  </a:lnTo>
                  <a:lnTo>
                    <a:pt x="68" y="17"/>
                  </a:lnTo>
                  <a:lnTo>
                    <a:pt x="68" y="13"/>
                  </a:lnTo>
                  <a:lnTo>
                    <a:pt x="131" y="1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20" name="Freeform 19"/>
            <p:cNvSpPr>
              <a:spLocks/>
            </p:cNvSpPr>
            <p:nvPr userDrawn="1"/>
          </p:nvSpPr>
          <p:spPr bwMode="auto">
            <a:xfrm>
              <a:off x="-1609725" y="4600575"/>
              <a:ext cx="303213" cy="123825"/>
            </a:xfrm>
            <a:custGeom>
              <a:avLst/>
              <a:gdLst>
                <a:gd name="T0" fmla="*/ 144 w 381"/>
                <a:gd name="T1" fmla="*/ 7 h 157"/>
                <a:gd name="T2" fmla="*/ 145 w 381"/>
                <a:gd name="T3" fmla="*/ 22 h 157"/>
                <a:gd name="T4" fmla="*/ 145 w 381"/>
                <a:gd name="T5" fmla="*/ 30 h 157"/>
                <a:gd name="T6" fmla="*/ 263 w 381"/>
                <a:gd name="T7" fmla="*/ 55 h 157"/>
                <a:gd name="T8" fmla="*/ 347 w 381"/>
                <a:gd name="T9" fmla="*/ 38 h 157"/>
                <a:gd name="T10" fmla="*/ 276 w 381"/>
                <a:gd name="T11" fmla="*/ 21 h 157"/>
                <a:gd name="T12" fmla="*/ 178 w 381"/>
                <a:gd name="T13" fmla="*/ 38 h 157"/>
                <a:gd name="T14" fmla="*/ 183 w 381"/>
                <a:gd name="T15" fmla="*/ 25 h 157"/>
                <a:gd name="T16" fmla="*/ 267 w 381"/>
                <a:gd name="T17" fmla="*/ 9 h 157"/>
                <a:gd name="T18" fmla="*/ 360 w 381"/>
                <a:gd name="T19" fmla="*/ 17 h 157"/>
                <a:gd name="T20" fmla="*/ 352 w 381"/>
                <a:gd name="T21" fmla="*/ 55 h 157"/>
                <a:gd name="T22" fmla="*/ 381 w 381"/>
                <a:gd name="T23" fmla="*/ 124 h 157"/>
                <a:gd name="T24" fmla="*/ 377 w 381"/>
                <a:gd name="T25" fmla="*/ 157 h 157"/>
                <a:gd name="T26" fmla="*/ 326 w 381"/>
                <a:gd name="T27" fmla="*/ 145 h 157"/>
                <a:gd name="T28" fmla="*/ 356 w 381"/>
                <a:gd name="T29" fmla="*/ 141 h 157"/>
                <a:gd name="T30" fmla="*/ 276 w 381"/>
                <a:gd name="T31" fmla="*/ 157 h 157"/>
                <a:gd name="T32" fmla="*/ 229 w 381"/>
                <a:gd name="T33" fmla="*/ 145 h 157"/>
                <a:gd name="T34" fmla="*/ 263 w 381"/>
                <a:gd name="T35" fmla="*/ 141 h 157"/>
                <a:gd name="T36" fmla="*/ 260 w 381"/>
                <a:gd name="T37" fmla="*/ 104 h 157"/>
                <a:gd name="T38" fmla="*/ 243 w 381"/>
                <a:gd name="T39" fmla="*/ 108 h 157"/>
                <a:gd name="T40" fmla="*/ 218 w 381"/>
                <a:gd name="T41" fmla="*/ 120 h 157"/>
                <a:gd name="T42" fmla="*/ 185 w 381"/>
                <a:gd name="T43" fmla="*/ 133 h 157"/>
                <a:gd name="T44" fmla="*/ 159 w 381"/>
                <a:gd name="T45" fmla="*/ 137 h 157"/>
                <a:gd name="T46" fmla="*/ 149 w 381"/>
                <a:gd name="T47" fmla="*/ 136 h 157"/>
                <a:gd name="T48" fmla="*/ 30 w 381"/>
                <a:gd name="T49" fmla="*/ 157 h 157"/>
                <a:gd name="T50" fmla="*/ 34 w 381"/>
                <a:gd name="T51" fmla="*/ 141 h 157"/>
                <a:gd name="T52" fmla="*/ 34 w 381"/>
                <a:gd name="T53" fmla="*/ 80 h 157"/>
                <a:gd name="T54" fmla="*/ 0 w 381"/>
                <a:gd name="T55" fmla="*/ 68 h 157"/>
                <a:gd name="T56" fmla="*/ 42 w 381"/>
                <a:gd name="T57" fmla="*/ 64 h 157"/>
                <a:gd name="T58" fmla="*/ 85 w 381"/>
                <a:gd name="T59" fmla="*/ 89 h 157"/>
                <a:gd name="T60" fmla="*/ 59 w 381"/>
                <a:gd name="T61" fmla="*/ 64 h 157"/>
                <a:gd name="T62" fmla="*/ 55 w 381"/>
                <a:gd name="T63" fmla="*/ 51 h 157"/>
                <a:gd name="T64" fmla="*/ 72 w 381"/>
                <a:gd name="T65" fmla="*/ 42 h 157"/>
                <a:gd name="T66" fmla="*/ 55 w 381"/>
                <a:gd name="T67" fmla="*/ 25 h 157"/>
                <a:gd name="T68" fmla="*/ 68 w 381"/>
                <a:gd name="T69" fmla="*/ 13 h 157"/>
                <a:gd name="T70" fmla="*/ 140 w 381"/>
                <a:gd name="T71" fmla="*/ 0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81" h="157">
                  <a:moveTo>
                    <a:pt x="140" y="0"/>
                  </a:moveTo>
                  <a:lnTo>
                    <a:pt x="144" y="7"/>
                  </a:lnTo>
                  <a:lnTo>
                    <a:pt x="145" y="15"/>
                  </a:lnTo>
                  <a:lnTo>
                    <a:pt x="145" y="22"/>
                  </a:lnTo>
                  <a:lnTo>
                    <a:pt x="145" y="28"/>
                  </a:lnTo>
                  <a:lnTo>
                    <a:pt x="145" y="30"/>
                  </a:lnTo>
                  <a:lnTo>
                    <a:pt x="170" y="55"/>
                  </a:lnTo>
                  <a:lnTo>
                    <a:pt x="263" y="55"/>
                  </a:lnTo>
                  <a:lnTo>
                    <a:pt x="280" y="38"/>
                  </a:lnTo>
                  <a:lnTo>
                    <a:pt x="347" y="38"/>
                  </a:lnTo>
                  <a:lnTo>
                    <a:pt x="347" y="21"/>
                  </a:lnTo>
                  <a:lnTo>
                    <a:pt x="276" y="21"/>
                  </a:lnTo>
                  <a:lnTo>
                    <a:pt x="259" y="38"/>
                  </a:lnTo>
                  <a:lnTo>
                    <a:pt x="178" y="38"/>
                  </a:lnTo>
                  <a:lnTo>
                    <a:pt x="178" y="30"/>
                  </a:lnTo>
                  <a:lnTo>
                    <a:pt x="183" y="25"/>
                  </a:lnTo>
                  <a:lnTo>
                    <a:pt x="250" y="25"/>
                  </a:lnTo>
                  <a:lnTo>
                    <a:pt x="267" y="9"/>
                  </a:lnTo>
                  <a:lnTo>
                    <a:pt x="352" y="9"/>
                  </a:lnTo>
                  <a:lnTo>
                    <a:pt x="360" y="17"/>
                  </a:lnTo>
                  <a:lnTo>
                    <a:pt x="360" y="47"/>
                  </a:lnTo>
                  <a:lnTo>
                    <a:pt x="352" y="55"/>
                  </a:lnTo>
                  <a:lnTo>
                    <a:pt x="352" y="93"/>
                  </a:lnTo>
                  <a:lnTo>
                    <a:pt x="381" y="124"/>
                  </a:lnTo>
                  <a:lnTo>
                    <a:pt x="381" y="153"/>
                  </a:lnTo>
                  <a:lnTo>
                    <a:pt x="377" y="157"/>
                  </a:lnTo>
                  <a:lnTo>
                    <a:pt x="326" y="157"/>
                  </a:lnTo>
                  <a:lnTo>
                    <a:pt x="326" y="145"/>
                  </a:lnTo>
                  <a:lnTo>
                    <a:pt x="330" y="141"/>
                  </a:lnTo>
                  <a:lnTo>
                    <a:pt x="356" y="141"/>
                  </a:lnTo>
                  <a:lnTo>
                    <a:pt x="322" y="111"/>
                  </a:lnTo>
                  <a:lnTo>
                    <a:pt x="276" y="157"/>
                  </a:lnTo>
                  <a:lnTo>
                    <a:pt x="229" y="157"/>
                  </a:lnTo>
                  <a:lnTo>
                    <a:pt x="229" y="145"/>
                  </a:lnTo>
                  <a:lnTo>
                    <a:pt x="233" y="141"/>
                  </a:lnTo>
                  <a:lnTo>
                    <a:pt x="263" y="141"/>
                  </a:lnTo>
                  <a:lnTo>
                    <a:pt x="263" y="103"/>
                  </a:lnTo>
                  <a:lnTo>
                    <a:pt x="260" y="104"/>
                  </a:lnTo>
                  <a:lnTo>
                    <a:pt x="253" y="105"/>
                  </a:lnTo>
                  <a:lnTo>
                    <a:pt x="243" y="108"/>
                  </a:lnTo>
                  <a:lnTo>
                    <a:pt x="231" y="113"/>
                  </a:lnTo>
                  <a:lnTo>
                    <a:pt x="218" y="120"/>
                  </a:lnTo>
                  <a:lnTo>
                    <a:pt x="201" y="128"/>
                  </a:lnTo>
                  <a:lnTo>
                    <a:pt x="185" y="133"/>
                  </a:lnTo>
                  <a:lnTo>
                    <a:pt x="171" y="136"/>
                  </a:lnTo>
                  <a:lnTo>
                    <a:pt x="159" y="137"/>
                  </a:lnTo>
                  <a:lnTo>
                    <a:pt x="152" y="137"/>
                  </a:lnTo>
                  <a:lnTo>
                    <a:pt x="149" y="136"/>
                  </a:lnTo>
                  <a:lnTo>
                    <a:pt x="128" y="157"/>
                  </a:lnTo>
                  <a:lnTo>
                    <a:pt x="30" y="157"/>
                  </a:lnTo>
                  <a:lnTo>
                    <a:pt x="30" y="145"/>
                  </a:lnTo>
                  <a:lnTo>
                    <a:pt x="34" y="141"/>
                  </a:lnTo>
                  <a:lnTo>
                    <a:pt x="93" y="141"/>
                  </a:lnTo>
                  <a:lnTo>
                    <a:pt x="34" y="80"/>
                  </a:lnTo>
                  <a:lnTo>
                    <a:pt x="0" y="80"/>
                  </a:lnTo>
                  <a:lnTo>
                    <a:pt x="0" y="68"/>
                  </a:lnTo>
                  <a:lnTo>
                    <a:pt x="4" y="64"/>
                  </a:lnTo>
                  <a:lnTo>
                    <a:pt x="42" y="64"/>
                  </a:lnTo>
                  <a:lnTo>
                    <a:pt x="72" y="89"/>
                  </a:lnTo>
                  <a:lnTo>
                    <a:pt x="85" y="89"/>
                  </a:lnTo>
                  <a:lnTo>
                    <a:pt x="93" y="64"/>
                  </a:lnTo>
                  <a:lnTo>
                    <a:pt x="59" y="64"/>
                  </a:lnTo>
                  <a:lnTo>
                    <a:pt x="55" y="59"/>
                  </a:lnTo>
                  <a:lnTo>
                    <a:pt x="55" y="51"/>
                  </a:lnTo>
                  <a:lnTo>
                    <a:pt x="63" y="51"/>
                  </a:lnTo>
                  <a:lnTo>
                    <a:pt x="72" y="42"/>
                  </a:lnTo>
                  <a:lnTo>
                    <a:pt x="55" y="42"/>
                  </a:lnTo>
                  <a:lnTo>
                    <a:pt x="55" y="25"/>
                  </a:lnTo>
                  <a:lnTo>
                    <a:pt x="68" y="17"/>
                  </a:lnTo>
                  <a:lnTo>
                    <a:pt x="68" y="13"/>
                  </a:lnTo>
                  <a:lnTo>
                    <a:pt x="131" y="1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21" name="Freeform 20"/>
            <p:cNvSpPr>
              <a:spLocks/>
            </p:cNvSpPr>
            <p:nvPr userDrawn="1"/>
          </p:nvSpPr>
          <p:spPr bwMode="auto">
            <a:xfrm>
              <a:off x="-1609725" y="4421188"/>
              <a:ext cx="303213" cy="123825"/>
            </a:xfrm>
            <a:custGeom>
              <a:avLst/>
              <a:gdLst>
                <a:gd name="T0" fmla="*/ 144 w 381"/>
                <a:gd name="T1" fmla="*/ 7 h 157"/>
                <a:gd name="T2" fmla="*/ 145 w 381"/>
                <a:gd name="T3" fmla="*/ 22 h 157"/>
                <a:gd name="T4" fmla="*/ 145 w 381"/>
                <a:gd name="T5" fmla="*/ 30 h 157"/>
                <a:gd name="T6" fmla="*/ 263 w 381"/>
                <a:gd name="T7" fmla="*/ 55 h 157"/>
                <a:gd name="T8" fmla="*/ 347 w 381"/>
                <a:gd name="T9" fmla="*/ 38 h 157"/>
                <a:gd name="T10" fmla="*/ 276 w 381"/>
                <a:gd name="T11" fmla="*/ 21 h 157"/>
                <a:gd name="T12" fmla="*/ 178 w 381"/>
                <a:gd name="T13" fmla="*/ 38 h 157"/>
                <a:gd name="T14" fmla="*/ 183 w 381"/>
                <a:gd name="T15" fmla="*/ 25 h 157"/>
                <a:gd name="T16" fmla="*/ 267 w 381"/>
                <a:gd name="T17" fmla="*/ 8 h 157"/>
                <a:gd name="T18" fmla="*/ 360 w 381"/>
                <a:gd name="T19" fmla="*/ 17 h 157"/>
                <a:gd name="T20" fmla="*/ 352 w 381"/>
                <a:gd name="T21" fmla="*/ 55 h 157"/>
                <a:gd name="T22" fmla="*/ 381 w 381"/>
                <a:gd name="T23" fmla="*/ 123 h 157"/>
                <a:gd name="T24" fmla="*/ 377 w 381"/>
                <a:gd name="T25" fmla="*/ 157 h 157"/>
                <a:gd name="T26" fmla="*/ 326 w 381"/>
                <a:gd name="T27" fmla="*/ 145 h 157"/>
                <a:gd name="T28" fmla="*/ 356 w 381"/>
                <a:gd name="T29" fmla="*/ 140 h 157"/>
                <a:gd name="T30" fmla="*/ 276 w 381"/>
                <a:gd name="T31" fmla="*/ 157 h 157"/>
                <a:gd name="T32" fmla="*/ 229 w 381"/>
                <a:gd name="T33" fmla="*/ 145 h 157"/>
                <a:gd name="T34" fmla="*/ 263 w 381"/>
                <a:gd name="T35" fmla="*/ 140 h 157"/>
                <a:gd name="T36" fmla="*/ 260 w 381"/>
                <a:gd name="T37" fmla="*/ 103 h 157"/>
                <a:gd name="T38" fmla="*/ 243 w 381"/>
                <a:gd name="T39" fmla="*/ 108 h 157"/>
                <a:gd name="T40" fmla="*/ 218 w 381"/>
                <a:gd name="T41" fmla="*/ 120 h 157"/>
                <a:gd name="T42" fmla="*/ 185 w 381"/>
                <a:gd name="T43" fmla="*/ 133 h 157"/>
                <a:gd name="T44" fmla="*/ 159 w 381"/>
                <a:gd name="T45" fmla="*/ 137 h 157"/>
                <a:gd name="T46" fmla="*/ 149 w 381"/>
                <a:gd name="T47" fmla="*/ 136 h 157"/>
                <a:gd name="T48" fmla="*/ 30 w 381"/>
                <a:gd name="T49" fmla="*/ 157 h 157"/>
                <a:gd name="T50" fmla="*/ 34 w 381"/>
                <a:gd name="T51" fmla="*/ 140 h 157"/>
                <a:gd name="T52" fmla="*/ 34 w 381"/>
                <a:gd name="T53" fmla="*/ 81 h 157"/>
                <a:gd name="T54" fmla="*/ 0 w 381"/>
                <a:gd name="T55" fmla="*/ 69 h 157"/>
                <a:gd name="T56" fmla="*/ 42 w 381"/>
                <a:gd name="T57" fmla="*/ 64 h 157"/>
                <a:gd name="T58" fmla="*/ 85 w 381"/>
                <a:gd name="T59" fmla="*/ 90 h 157"/>
                <a:gd name="T60" fmla="*/ 59 w 381"/>
                <a:gd name="T61" fmla="*/ 64 h 157"/>
                <a:gd name="T62" fmla="*/ 55 w 381"/>
                <a:gd name="T63" fmla="*/ 51 h 157"/>
                <a:gd name="T64" fmla="*/ 72 w 381"/>
                <a:gd name="T65" fmla="*/ 42 h 157"/>
                <a:gd name="T66" fmla="*/ 55 w 381"/>
                <a:gd name="T67" fmla="*/ 25 h 157"/>
                <a:gd name="T68" fmla="*/ 68 w 381"/>
                <a:gd name="T69" fmla="*/ 13 h 157"/>
                <a:gd name="T70" fmla="*/ 140 w 381"/>
                <a:gd name="T71" fmla="*/ 0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81" h="157">
                  <a:moveTo>
                    <a:pt x="140" y="0"/>
                  </a:moveTo>
                  <a:lnTo>
                    <a:pt x="144" y="7"/>
                  </a:lnTo>
                  <a:lnTo>
                    <a:pt x="145" y="15"/>
                  </a:lnTo>
                  <a:lnTo>
                    <a:pt x="145" y="22"/>
                  </a:lnTo>
                  <a:lnTo>
                    <a:pt x="145" y="27"/>
                  </a:lnTo>
                  <a:lnTo>
                    <a:pt x="145" y="30"/>
                  </a:lnTo>
                  <a:lnTo>
                    <a:pt x="170" y="55"/>
                  </a:lnTo>
                  <a:lnTo>
                    <a:pt x="263" y="55"/>
                  </a:lnTo>
                  <a:lnTo>
                    <a:pt x="280" y="38"/>
                  </a:lnTo>
                  <a:lnTo>
                    <a:pt x="347" y="38"/>
                  </a:lnTo>
                  <a:lnTo>
                    <a:pt x="347" y="21"/>
                  </a:lnTo>
                  <a:lnTo>
                    <a:pt x="276" y="21"/>
                  </a:lnTo>
                  <a:lnTo>
                    <a:pt x="259" y="38"/>
                  </a:lnTo>
                  <a:lnTo>
                    <a:pt x="178" y="38"/>
                  </a:lnTo>
                  <a:lnTo>
                    <a:pt x="178" y="30"/>
                  </a:lnTo>
                  <a:lnTo>
                    <a:pt x="183" y="25"/>
                  </a:lnTo>
                  <a:lnTo>
                    <a:pt x="250" y="25"/>
                  </a:lnTo>
                  <a:lnTo>
                    <a:pt x="267" y="8"/>
                  </a:lnTo>
                  <a:lnTo>
                    <a:pt x="352" y="8"/>
                  </a:lnTo>
                  <a:lnTo>
                    <a:pt x="360" y="17"/>
                  </a:lnTo>
                  <a:lnTo>
                    <a:pt x="360" y="46"/>
                  </a:lnTo>
                  <a:lnTo>
                    <a:pt x="352" y="55"/>
                  </a:lnTo>
                  <a:lnTo>
                    <a:pt x="352" y="94"/>
                  </a:lnTo>
                  <a:lnTo>
                    <a:pt x="381" y="123"/>
                  </a:lnTo>
                  <a:lnTo>
                    <a:pt x="381" y="153"/>
                  </a:lnTo>
                  <a:lnTo>
                    <a:pt x="377" y="157"/>
                  </a:lnTo>
                  <a:lnTo>
                    <a:pt x="326" y="157"/>
                  </a:lnTo>
                  <a:lnTo>
                    <a:pt x="326" y="145"/>
                  </a:lnTo>
                  <a:lnTo>
                    <a:pt x="330" y="140"/>
                  </a:lnTo>
                  <a:lnTo>
                    <a:pt x="356" y="140"/>
                  </a:lnTo>
                  <a:lnTo>
                    <a:pt x="322" y="111"/>
                  </a:lnTo>
                  <a:lnTo>
                    <a:pt x="276" y="157"/>
                  </a:lnTo>
                  <a:lnTo>
                    <a:pt x="229" y="157"/>
                  </a:lnTo>
                  <a:lnTo>
                    <a:pt x="229" y="145"/>
                  </a:lnTo>
                  <a:lnTo>
                    <a:pt x="233" y="140"/>
                  </a:lnTo>
                  <a:lnTo>
                    <a:pt x="263" y="140"/>
                  </a:lnTo>
                  <a:lnTo>
                    <a:pt x="263" y="103"/>
                  </a:lnTo>
                  <a:lnTo>
                    <a:pt x="260" y="103"/>
                  </a:lnTo>
                  <a:lnTo>
                    <a:pt x="253" y="105"/>
                  </a:lnTo>
                  <a:lnTo>
                    <a:pt x="243" y="108"/>
                  </a:lnTo>
                  <a:lnTo>
                    <a:pt x="231" y="113"/>
                  </a:lnTo>
                  <a:lnTo>
                    <a:pt x="218" y="120"/>
                  </a:lnTo>
                  <a:lnTo>
                    <a:pt x="201" y="128"/>
                  </a:lnTo>
                  <a:lnTo>
                    <a:pt x="185" y="133"/>
                  </a:lnTo>
                  <a:lnTo>
                    <a:pt x="171" y="136"/>
                  </a:lnTo>
                  <a:lnTo>
                    <a:pt x="159" y="137"/>
                  </a:lnTo>
                  <a:lnTo>
                    <a:pt x="152" y="136"/>
                  </a:lnTo>
                  <a:lnTo>
                    <a:pt x="149" y="136"/>
                  </a:lnTo>
                  <a:lnTo>
                    <a:pt x="128" y="157"/>
                  </a:lnTo>
                  <a:lnTo>
                    <a:pt x="30" y="157"/>
                  </a:lnTo>
                  <a:lnTo>
                    <a:pt x="30" y="145"/>
                  </a:lnTo>
                  <a:lnTo>
                    <a:pt x="34" y="140"/>
                  </a:lnTo>
                  <a:lnTo>
                    <a:pt x="93" y="140"/>
                  </a:lnTo>
                  <a:lnTo>
                    <a:pt x="34" y="81"/>
                  </a:lnTo>
                  <a:lnTo>
                    <a:pt x="0" y="81"/>
                  </a:lnTo>
                  <a:lnTo>
                    <a:pt x="0" y="69"/>
                  </a:lnTo>
                  <a:lnTo>
                    <a:pt x="4" y="64"/>
                  </a:lnTo>
                  <a:lnTo>
                    <a:pt x="42" y="64"/>
                  </a:lnTo>
                  <a:lnTo>
                    <a:pt x="72" y="90"/>
                  </a:lnTo>
                  <a:lnTo>
                    <a:pt x="85" y="90"/>
                  </a:lnTo>
                  <a:lnTo>
                    <a:pt x="93" y="64"/>
                  </a:lnTo>
                  <a:lnTo>
                    <a:pt x="59" y="64"/>
                  </a:lnTo>
                  <a:lnTo>
                    <a:pt x="55" y="60"/>
                  </a:lnTo>
                  <a:lnTo>
                    <a:pt x="55" y="51"/>
                  </a:lnTo>
                  <a:lnTo>
                    <a:pt x="63" y="51"/>
                  </a:lnTo>
                  <a:lnTo>
                    <a:pt x="72" y="42"/>
                  </a:lnTo>
                  <a:lnTo>
                    <a:pt x="55" y="42"/>
                  </a:lnTo>
                  <a:lnTo>
                    <a:pt x="55" y="25"/>
                  </a:lnTo>
                  <a:lnTo>
                    <a:pt x="68" y="17"/>
                  </a:lnTo>
                  <a:lnTo>
                    <a:pt x="68" y="13"/>
                  </a:lnTo>
                  <a:lnTo>
                    <a:pt x="131" y="1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22" name="Freeform 21"/>
            <p:cNvSpPr>
              <a:spLocks/>
            </p:cNvSpPr>
            <p:nvPr userDrawn="1"/>
          </p:nvSpPr>
          <p:spPr bwMode="auto">
            <a:xfrm>
              <a:off x="-1158875" y="4364038"/>
              <a:ext cx="36513" cy="633413"/>
            </a:xfrm>
            <a:custGeom>
              <a:avLst/>
              <a:gdLst>
                <a:gd name="T0" fmla="*/ 0 w 45"/>
                <a:gd name="T1" fmla="*/ 0 h 799"/>
                <a:gd name="T2" fmla="*/ 45 w 45"/>
                <a:gd name="T3" fmla="*/ 45 h 799"/>
                <a:gd name="T4" fmla="*/ 45 w 45"/>
                <a:gd name="T5" fmla="*/ 753 h 799"/>
                <a:gd name="T6" fmla="*/ 0 w 45"/>
                <a:gd name="T7" fmla="*/ 799 h 799"/>
                <a:gd name="T8" fmla="*/ 0 w 45"/>
                <a:gd name="T9" fmla="*/ 0 h 799"/>
              </a:gdLst>
              <a:ahLst/>
              <a:cxnLst>
                <a:cxn ang="0">
                  <a:pos x="T0" y="T1"/>
                </a:cxn>
                <a:cxn ang="0">
                  <a:pos x="T2" y="T3"/>
                </a:cxn>
                <a:cxn ang="0">
                  <a:pos x="T4" y="T5"/>
                </a:cxn>
                <a:cxn ang="0">
                  <a:pos x="T6" y="T7"/>
                </a:cxn>
                <a:cxn ang="0">
                  <a:pos x="T8" y="T9"/>
                </a:cxn>
              </a:cxnLst>
              <a:rect l="0" t="0" r="r" b="b"/>
              <a:pathLst>
                <a:path w="45" h="799">
                  <a:moveTo>
                    <a:pt x="0" y="0"/>
                  </a:moveTo>
                  <a:lnTo>
                    <a:pt x="45" y="45"/>
                  </a:lnTo>
                  <a:lnTo>
                    <a:pt x="45" y="753"/>
                  </a:lnTo>
                  <a:lnTo>
                    <a:pt x="0" y="79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23" name="Freeform 22"/>
            <p:cNvSpPr>
              <a:spLocks/>
            </p:cNvSpPr>
            <p:nvPr userDrawn="1"/>
          </p:nvSpPr>
          <p:spPr bwMode="auto">
            <a:xfrm>
              <a:off x="-984250" y="4432300"/>
              <a:ext cx="90488" cy="125413"/>
            </a:xfrm>
            <a:custGeom>
              <a:avLst/>
              <a:gdLst>
                <a:gd name="T0" fmla="*/ 0 w 113"/>
                <a:gd name="T1" fmla="*/ 0 h 158"/>
                <a:gd name="T2" fmla="*/ 28 w 113"/>
                <a:gd name="T3" fmla="*/ 0 h 158"/>
                <a:gd name="T4" fmla="*/ 28 w 113"/>
                <a:gd name="T5" fmla="*/ 67 h 158"/>
                <a:gd name="T6" fmla="*/ 85 w 113"/>
                <a:gd name="T7" fmla="*/ 67 h 158"/>
                <a:gd name="T8" fmla="*/ 85 w 113"/>
                <a:gd name="T9" fmla="*/ 0 h 158"/>
                <a:gd name="T10" fmla="*/ 113 w 113"/>
                <a:gd name="T11" fmla="*/ 0 h 158"/>
                <a:gd name="T12" fmla="*/ 113 w 113"/>
                <a:gd name="T13" fmla="*/ 158 h 158"/>
                <a:gd name="T14" fmla="*/ 85 w 113"/>
                <a:gd name="T15" fmla="*/ 158 h 158"/>
                <a:gd name="T16" fmla="*/ 85 w 113"/>
                <a:gd name="T17" fmla="*/ 93 h 158"/>
                <a:gd name="T18" fmla="*/ 28 w 113"/>
                <a:gd name="T19" fmla="*/ 93 h 158"/>
                <a:gd name="T20" fmla="*/ 28 w 113"/>
                <a:gd name="T21" fmla="*/ 158 h 158"/>
                <a:gd name="T22" fmla="*/ 0 w 113"/>
                <a:gd name="T23" fmla="*/ 158 h 158"/>
                <a:gd name="T24" fmla="*/ 0 w 113"/>
                <a:gd name="T25"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 h="158">
                  <a:moveTo>
                    <a:pt x="0" y="0"/>
                  </a:moveTo>
                  <a:lnTo>
                    <a:pt x="28" y="0"/>
                  </a:lnTo>
                  <a:lnTo>
                    <a:pt x="28" y="67"/>
                  </a:lnTo>
                  <a:lnTo>
                    <a:pt x="85" y="67"/>
                  </a:lnTo>
                  <a:lnTo>
                    <a:pt x="85" y="0"/>
                  </a:lnTo>
                  <a:lnTo>
                    <a:pt x="113" y="0"/>
                  </a:lnTo>
                  <a:lnTo>
                    <a:pt x="113" y="158"/>
                  </a:lnTo>
                  <a:lnTo>
                    <a:pt x="85" y="158"/>
                  </a:lnTo>
                  <a:lnTo>
                    <a:pt x="85" y="93"/>
                  </a:lnTo>
                  <a:lnTo>
                    <a:pt x="28" y="93"/>
                  </a:lnTo>
                  <a:lnTo>
                    <a:pt x="28" y="158"/>
                  </a:lnTo>
                  <a:lnTo>
                    <a:pt x="0" y="15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24" name="Freeform 23"/>
            <p:cNvSpPr>
              <a:spLocks noEditPoints="1"/>
            </p:cNvSpPr>
            <p:nvPr userDrawn="1"/>
          </p:nvSpPr>
          <p:spPr bwMode="auto">
            <a:xfrm>
              <a:off x="-863600" y="4465638"/>
              <a:ext cx="77788" cy="92075"/>
            </a:xfrm>
            <a:custGeom>
              <a:avLst/>
              <a:gdLst>
                <a:gd name="T0" fmla="*/ 36 w 98"/>
                <a:gd name="T1" fmla="*/ 26 h 117"/>
                <a:gd name="T2" fmla="*/ 33 w 98"/>
                <a:gd name="T3" fmla="*/ 28 h 117"/>
                <a:gd name="T4" fmla="*/ 27 w 98"/>
                <a:gd name="T5" fmla="*/ 35 h 117"/>
                <a:gd name="T6" fmla="*/ 27 w 98"/>
                <a:gd name="T7" fmla="*/ 36 h 117"/>
                <a:gd name="T8" fmla="*/ 27 w 98"/>
                <a:gd name="T9" fmla="*/ 86 h 117"/>
                <a:gd name="T10" fmla="*/ 31 w 98"/>
                <a:gd name="T11" fmla="*/ 89 h 117"/>
                <a:gd name="T12" fmla="*/ 36 w 98"/>
                <a:gd name="T13" fmla="*/ 92 h 117"/>
                <a:gd name="T14" fmla="*/ 37 w 98"/>
                <a:gd name="T15" fmla="*/ 92 h 117"/>
                <a:gd name="T16" fmla="*/ 63 w 98"/>
                <a:gd name="T17" fmla="*/ 92 h 117"/>
                <a:gd name="T18" fmla="*/ 67 w 98"/>
                <a:gd name="T19" fmla="*/ 89 h 117"/>
                <a:gd name="T20" fmla="*/ 71 w 98"/>
                <a:gd name="T21" fmla="*/ 86 h 117"/>
                <a:gd name="T22" fmla="*/ 72 w 98"/>
                <a:gd name="T23" fmla="*/ 36 h 117"/>
                <a:gd name="T24" fmla="*/ 71 w 98"/>
                <a:gd name="T25" fmla="*/ 35 h 117"/>
                <a:gd name="T26" fmla="*/ 68 w 98"/>
                <a:gd name="T27" fmla="*/ 30 h 117"/>
                <a:gd name="T28" fmla="*/ 63 w 98"/>
                <a:gd name="T29" fmla="*/ 26 h 117"/>
                <a:gd name="T30" fmla="*/ 61 w 98"/>
                <a:gd name="T31" fmla="*/ 26 h 117"/>
                <a:gd name="T32" fmla="*/ 37 w 98"/>
                <a:gd name="T33" fmla="*/ 0 h 117"/>
                <a:gd name="T34" fmla="*/ 72 w 98"/>
                <a:gd name="T35" fmla="*/ 1 h 117"/>
                <a:gd name="T36" fmla="*/ 83 w 98"/>
                <a:gd name="T37" fmla="*/ 9 h 117"/>
                <a:gd name="T38" fmla="*/ 89 w 98"/>
                <a:gd name="T39" fmla="*/ 14 h 117"/>
                <a:gd name="T40" fmla="*/ 93 w 98"/>
                <a:gd name="T41" fmla="*/ 19 h 117"/>
                <a:gd name="T42" fmla="*/ 98 w 98"/>
                <a:gd name="T43" fmla="*/ 35 h 117"/>
                <a:gd name="T44" fmla="*/ 97 w 98"/>
                <a:gd name="T45" fmla="*/ 91 h 117"/>
                <a:gd name="T46" fmla="*/ 92 w 98"/>
                <a:gd name="T47" fmla="*/ 101 h 117"/>
                <a:gd name="T48" fmla="*/ 86 w 98"/>
                <a:gd name="T49" fmla="*/ 107 h 117"/>
                <a:gd name="T50" fmla="*/ 81 w 98"/>
                <a:gd name="T51" fmla="*/ 112 h 117"/>
                <a:gd name="T52" fmla="*/ 62 w 98"/>
                <a:gd name="T53" fmla="*/ 117 h 117"/>
                <a:gd name="T54" fmla="*/ 27 w 98"/>
                <a:gd name="T55" fmla="*/ 116 h 117"/>
                <a:gd name="T56" fmla="*/ 15 w 98"/>
                <a:gd name="T57" fmla="*/ 110 h 117"/>
                <a:gd name="T58" fmla="*/ 10 w 98"/>
                <a:gd name="T59" fmla="*/ 105 h 117"/>
                <a:gd name="T60" fmla="*/ 5 w 98"/>
                <a:gd name="T61" fmla="*/ 101 h 117"/>
                <a:gd name="T62" fmla="*/ 0 w 98"/>
                <a:gd name="T63" fmla="*/ 91 h 117"/>
                <a:gd name="T64" fmla="*/ 0 w 98"/>
                <a:gd name="T65" fmla="*/ 35 h 117"/>
                <a:gd name="T66" fmla="*/ 4 w 98"/>
                <a:gd name="T67" fmla="*/ 19 h 117"/>
                <a:gd name="T68" fmla="*/ 8 w 98"/>
                <a:gd name="T69" fmla="*/ 14 h 117"/>
                <a:gd name="T70" fmla="*/ 14 w 98"/>
                <a:gd name="T71" fmla="*/ 9 h 117"/>
                <a:gd name="T72" fmla="*/ 27 w 98"/>
                <a:gd name="T73" fmla="*/ 1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8" h="117">
                  <a:moveTo>
                    <a:pt x="37" y="26"/>
                  </a:moveTo>
                  <a:lnTo>
                    <a:pt x="36" y="26"/>
                  </a:lnTo>
                  <a:lnTo>
                    <a:pt x="36" y="26"/>
                  </a:lnTo>
                  <a:lnTo>
                    <a:pt x="33" y="28"/>
                  </a:lnTo>
                  <a:lnTo>
                    <a:pt x="29" y="31"/>
                  </a:lnTo>
                  <a:lnTo>
                    <a:pt x="27" y="35"/>
                  </a:lnTo>
                  <a:lnTo>
                    <a:pt x="27" y="36"/>
                  </a:lnTo>
                  <a:lnTo>
                    <a:pt x="27" y="36"/>
                  </a:lnTo>
                  <a:lnTo>
                    <a:pt x="27" y="84"/>
                  </a:lnTo>
                  <a:lnTo>
                    <a:pt x="27" y="86"/>
                  </a:lnTo>
                  <a:lnTo>
                    <a:pt x="29" y="87"/>
                  </a:lnTo>
                  <a:lnTo>
                    <a:pt x="31" y="89"/>
                  </a:lnTo>
                  <a:lnTo>
                    <a:pt x="33" y="91"/>
                  </a:lnTo>
                  <a:lnTo>
                    <a:pt x="36" y="92"/>
                  </a:lnTo>
                  <a:lnTo>
                    <a:pt x="36" y="92"/>
                  </a:lnTo>
                  <a:lnTo>
                    <a:pt x="37" y="92"/>
                  </a:lnTo>
                  <a:lnTo>
                    <a:pt x="61" y="92"/>
                  </a:lnTo>
                  <a:lnTo>
                    <a:pt x="63" y="92"/>
                  </a:lnTo>
                  <a:lnTo>
                    <a:pt x="65" y="91"/>
                  </a:lnTo>
                  <a:lnTo>
                    <a:pt x="67" y="89"/>
                  </a:lnTo>
                  <a:lnTo>
                    <a:pt x="69" y="87"/>
                  </a:lnTo>
                  <a:lnTo>
                    <a:pt x="71" y="86"/>
                  </a:lnTo>
                  <a:lnTo>
                    <a:pt x="72" y="84"/>
                  </a:lnTo>
                  <a:lnTo>
                    <a:pt x="72" y="36"/>
                  </a:lnTo>
                  <a:lnTo>
                    <a:pt x="72" y="36"/>
                  </a:lnTo>
                  <a:lnTo>
                    <a:pt x="71" y="35"/>
                  </a:lnTo>
                  <a:lnTo>
                    <a:pt x="70" y="32"/>
                  </a:lnTo>
                  <a:lnTo>
                    <a:pt x="68" y="30"/>
                  </a:lnTo>
                  <a:lnTo>
                    <a:pt x="65" y="28"/>
                  </a:lnTo>
                  <a:lnTo>
                    <a:pt x="63" y="26"/>
                  </a:lnTo>
                  <a:lnTo>
                    <a:pt x="62" y="26"/>
                  </a:lnTo>
                  <a:lnTo>
                    <a:pt x="61" y="26"/>
                  </a:lnTo>
                  <a:lnTo>
                    <a:pt x="37" y="26"/>
                  </a:lnTo>
                  <a:close/>
                  <a:moveTo>
                    <a:pt x="37" y="0"/>
                  </a:moveTo>
                  <a:lnTo>
                    <a:pt x="62" y="0"/>
                  </a:lnTo>
                  <a:lnTo>
                    <a:pt x="72" y="1"/>
                  </a:lnTo>
                  <a:lnTo>
                    <a:pt x="81" y="7"/>
                  </a:lnTo>
                  <a:lnTo>
                    <a:pt x="83" y="9"/>
                  </a:lnTo>
                  <a:lnTo>
                    <a:pt x="86" y="12"/>
                  </a:lnTo>
                  <a:lnTo>
                    <a:pt x="89" y="14"/>
                  </a:lnTo>
                  <a:lnTo>
                    <a:pt x="92" y="17"/>
                  </a:lnTo>
                  <a:lnTo>
                    <a:pt x="93" y="19"/>
                  </a:lnTo>
                  <a:lnTo>
                    <a:pt x="97" y="27"/>
                  </a:lnTo>
                  <a:lnTo>
                    <a:pt x="98" y="35"/>
                  </a:lnTo>
                  <a:lnTo>
                    <a:pt x="98" y="83"/>
                  </a:lnTo>
                  <a:lnTo>
                    <a:pt x="97" y="91"/>
                  </a:lnTo>
                  <a:lnTo>
                    <a:pt x="93" y="99"/>
                  </a:lnTo>
                  <a:lnTo>
                    <a:pt x="92" y="101"/>
                  </a:lnTo>
                  <a:lnTo>
                    <a:pt x="89" y="104"/>
                  </a:lnTo>
                  <a:lnTo>
                    <a:pt x="86" y="107"/>
                  </a:lnTo>
                  <a:lnTo>
                    <a:pt x="83" y="110"/>
                  </a:lnTo>
                  <a:lnTo>
                    <a:pt x="81" y="112"/>
                  </a:lnTo>
                  <a:lnTo>
                    <a:pt x="72" y="116"/>
                  </a:lnTo>
                  <a:lnTo>
                    <a:pt x="62" y="117"/>
                  </a:lnTo>
                  <a:lnTo>
                    <a:pt x="37" y="117"/>
                  </a:lnTo>
                  <a:lnTo>
                    <a:pt x="27" y="116"/>
                  </a:lnTo>
                  <a:lnTo>
                    <a:pt x="17" y="112"/>
                  </a:lnTo>
                  <a:lnTo>
                    <a:pt x="15" y="110"/>
                  </a:lnTo>
                  <a:lnTo>
                    <a:pt x="12" y="108"/>
                  </a:lnTo>
                  <a:lnTo>
                    <a:pt x="10" y="105"/>
                  </a:lnTo>
                  <a:lnTo>
                    <a:pt x="7" y="103"/>
                  </a:lnTo>
                  <a:lnTo>
                    <a:pt x="5" y="101"/>
                  </a:lnTo>
                  <a:lnTo>
                    <a:pt x="4" y="99"/>
                  </a:lnTo>
                  <a:lnTo>
                    <a:pt x="0" y="91"/>
                  </a:lnTo>
                  <a:lnTo>
                    <a:pt x="0" y="83"/>
                  </a:lnTo>
                  <a:lnTo>
                    <a:pt x="0" y="35"/>
                  </a:lnTo>
                  <a:lnTo>
                    <a:pt x="0" y="27"/>
                  </a:lnTo>
                  <a:lnTo>
                    <a:pt x="4" y="19"/>
                  </a:lnTo>
                  <a:lnTo>
                    <a:pt x="6" y="17"/>
                  </a:lnTo>
                  <a:lnTo>
                    <a:pt x="8" y="14"/>
                  </a:lnTo>
                  <a:lnTo>
                    <a:pt x="11" y="12"/>
                  </a:lnTo>
                  <a:lnTo>
                    <a:pt x="14" y="9"/>
                  </a:lnTo>
                  <a:lnTo>
                    <a:pt x="17" y="7"/>
                  </a:lnTo>
                  <a:lnTo>
                    <a:pt x="27"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25" name="Freeform 24"/>
            <p:cNvSpPr>
              <a:spLocks/>
            </p:cNvSpPr>
            <p:nvPr userDrawn="1"/>
          </p:nvSpPr>
          <p:spPr bwMode="auto">
            <a:xfrm>
              <a:off x="-755650" y="4465638"/>
              <a:ext cx="77788" cy="92075"/>
            </a:xfrm>
            <a:custGeom>
              <a:avLst/>
              <a:gdLst>
                <a:gd name="T0" fmla="*/ 61 w 97"/>
                <a:gd name="T1" fmla="*/ 0 h 117"/>
                <a:gd name="T2" fmla="*/ 79 w 97"/>
                <a:gd name="T3" fmla="*/ 8 h 117"/>
                <a:gd name="T4" fmla="*/ 89 w 97"/>
                <a:gd name="T5" fmla="*/ 16 h 117"/>
                <a:gd name="T6" fmla="*/ 97 w 97"/>
                <a:gd name="T7" fmla="*/ 27 h 117"/>
                <a:gd name="T8" fmla="*/ 72 w 97"/>
                <a:gd name="T9" fmla="*/ 34 h 117"/>
                <a:gd name="T10" fmla="*/ 70 w 97"/>
                <a:gd name="T11" fmla="*/ 32 h 117"/>
                <a:gd name="T12" fmla="*/ 67 w 97"/>
                <a:gd name="T13" fmla="*/ 29 h 117"/>
                <a:gd name="T14" fmla="*/ 63 w 97"/>
                <a:gd name="T15" fmla="*/ 26 h 117"/>
                <a:gd name="T16" fmla="*/ 37 w 97"/>
                <a:gd name="T17" fmla="*/ 26 h 117"/>
                <a:gd name="T18" fmla="*/ 32 w 97"/>
                <a:gd name="T19" fmla="*/ 28 h 117"/>
                <a:gd name="T20" fmla="*/ 26 w 97"/>
                <a:gd name="T21" fmla="*/ 34 h 117"/>
                <a:gd name="T22" fmla="*/ 26 w 97"/>
                <a:gd name="T23" fmla="*/ 36 h 117"/>
                <a:gd name="T24" fmla="*/ 26 w 97"/>
                <a:gd name="T25" fmla="*/ 83 h 117"/>
                <a:gd name="T26" fmla="*/ 29 w 97"/>
                <a:gd name="T27" fmla="*/ 87 h 117"/>
                <a:gd name="T28" fmla="*/ 35 w 97"/>
                <a:gd name="T29" fmla="*/ 92 h 117"/>
                <a:gd name="T30" fmla="*/ 36 w 97"/>
                <a:gd name="T31" fmla="*/ 92 h 117"/>
                <a:gd name="T32" fmla="*/ 62 w 97"/>
                <a:gd name="T33" fmla="*/ 92 h 117"/>
                <a:gd name="T34" fmla="*/ 67 w 97"/>
                <a:gd name="T35" fmla="*/ 90 h 117"/>
                <a:gd name="T36" fmla="*/ 71 w 97"/>
                <a:gd name="T37" fmla="*/ 87 h 117"/>
                <a:gd name="T38" fmla="*/ 72 w 97"/>
                <a:gd name="T39" fmla="*/ 85 h 117"/>
                <a:gd name="T40" fmla="*/ 97 w 97"/>
                <a:gd name="T41" fmla="*/ 92 h 117"/>
                <a:gd name="T42" fmla="*/ 90 w 97"/>
                <a:gd name="T43" fmla="*/ 103 h 117"/>
                <a:gd name="T44" fmla="*/ 81 w 97"/>
                <a:gd name="T45" fmla="*/ 111 h 117"/>
                <a:gd name="T46" fmla="*/ 62 w 97"/>
                <a:gd name="T47" fmla="*/ 117 h 117"/>
                <a:gd name="T48" fmla="*/ 26 w 97"/>
                <a:gd name="T49" fmla="*/ 116 h 117"/>
                <a:gd name="T50" fmla="*/ 15 w 97"/>
                <a:gd name="T51" fmla="*/ 110 h 117"/>
                <a:gd name="T52" fmla="*/ 9 w 97"/>
                <a:gd name="T53" fmla="*/ 104 h 117"/>
                <a:gd name="T54" fmla="*/ 5 w 97"/>
                <a:gd name="T55" fmla="*/ 99 h 117"/>
                <a:gd name="T56" fmla="*/ 0 w 97"/>
                <a:gd name="T57" fmla="*/ 83 h 117"/>
                <a:gd name="T58" fmla="*/ 1 w 97"/>
                <a:gd name="T59" fmla="*/ 27 h 117"/>
                <a:gd name="T60" fmla="*/ 6 w 97"/>
                <a:gd name="T61" fmla="*/ 17 h 117"/>
                <a:gd name="T62" fmla="*/ 12 w 97"/>
                <a:gd name="T63" fmla="*/ 12 h 117"/>
                <a:gd name="T64" fmla="*/ 17 w 97"/>
                <a:gd name="T65" fmla="*/ 7 h 117"/>
                <a:gd name="T66" fmla="*/ 36 w 97"/>
                <a:gd name="T6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7" h="117">
                  <a:moveTo>
                    <a:pt x="36" y="0"/>
                  </a:moveTo>
                  <a:lnTo>
                    <a:pt x="61" y="0"/>
                  </a:lnTo>
                  <a:lnTo>
                    <a:pt x="71" y="2"/>
                  </a:lnTo>
                  <a:lnTo>
                    <a:pt x="79" y="8"/>
                  </a:lnTo>
                  <a:lnTo>
                    <a:pt x="84" y="11"/>
                  </a:lnTo>
                  <a:lnTo>
                    <a:pt x="89" y="16"/>
                  </a:lnTo>
                  <a:lnTo>
                    <a:pt x="93" y="22"/>
                  </a:lnTo>
                  <a:lnTo>
                    <a:pt x="97" y="27"/>
                  </a:lnTo>
                  <a:lnTo>
                    <a:pt x="72" y="34"/>
                  </a:lnTo>
                  <a:lnTo>
                    <a:pt x="72" y="34"/>
                  </a:lnTo>
                  <a:lnTo>
                    <a:pt x="71" y="33"/>
                  </a:lnTo>
                  <a:lnTo>
                    <a:pt x="70" y="32"/>
                  </a:lnTo>
                  <a:lnTo>
                    <a:pt x="68" y="31"/>
                  </a:lnTo>
                  <a:lnTo>
                    <a:pt x="67" y="29"/>
                  </a:lnTo>
                  <a:lnTo>
                    <a:pt x="65" y="27"/>
                  </a:lnTo>
                  <a:lnTo>
                    <a:pt x="63" y="26"/>
                  </a:lnTo>
                  <a:lnTo>
                    <a:pt x="61" y="26"/>
                  </a:lnTo>
                  <a:lnTo>
                    <a:pt x="37" y="26"/>
                  </a:lnTo>
                  <a:lnTo>
                    <a:pt x="35" y="26"/>
                  </a:lnTo>
                  <a:lnTo>
                    <a:pt x="32" y="28"/>
                  </a:lnTo>
                  <a:lnTo>
                    <a:pt x="29" y="31"/>
                  </a:lnTo>
                  <a:lnTo>
                    <a:pt x="26" y="34"/>
                  </a:lnTo>
                  <a:lnTo>
                    <a:pt x="26" y="35"/>
                  </a:lnTo>
                  <a:lnTo>
                    <a:pt x="26" y="36"/>
                  </a:lnTo>
                  <a:lnTo>
                    <a:pt x="26" y="82"/>
                  </a:lnTo>
                  <a:lnTo>
                    <a:pt x="26" y="83"/>
                  </a:lnTo>
                  <a:lnTo>
                    <a:pt x="27" y="84"/>
                  </a:lnTo>
                  <a:lnTo>
                    <a:pt x="29" y="87"/>
                  </a:lnTo>
                  <a:lnTo>
                    <a:pt x="32" y="90"/>
                  </a:lnTo>
                  <a:lnTo>
                    <a:pt x="35" y="92"/>
                  </a:lnTo>
                  <a:lnTo>
                    <a:pt x="35" y="92"/>
                  </a:lnTo>
                  <a:lnTo>
                    <a:pt x="36" y="92"/>
                  </a:lnTo>
                  <a:lnTo>
                    <a:pt x="37" y="92"/>
                  </a:lnTo>
                  <a:lnTo>
                    <a:pt x="62" y="92"/>
                  </a:lnTo>
                  <a:lnTo>
                    <a:pt x="64" y="92"/>
                  </a:lnTo>
                  <a:lnTo>
                    <a:pt x="67" y="90"/>
                  </a:lnTo>
                  <a:lnTo>
                    <a:pt x="69" y="89"/>
                  </a:lnTo>
                  <a:lnTo>
                    <a:pt x="71" y="87"/>
                  </a:lnTo>
                  <a:lnTo>
                    <a:pt x="72" y="85"/>
                  </a:lnTo>
                  <a:lnTo>
                    <a:pt x="72" y="85"/>
                  </a:lnTo>
                  <a:lnTo>
                    <a:pt x="73" y="84"/>
                  </a:lnTo>
                  <a:lnTo>
                    <a:pt x="97" y="92"/>
                  </a:lnTo>
                  <a:lnTo>
                    <a:pt x="94" y="97"/>
                  </a:lnTo>
                  <a:lnTo>
                    <a:pt x="90" y="103"/>
                  </a:lnTo>
                  <a:lnTo>
                    <a:pt x="85" y="108"/>
                  </a:lnTo>
                  <a:lnTo>
                    <a:pt x="81" y="111"/>
                  </a:lnTo>
                  <a:lnTo>
                    <a:pt x="72" y="115"/>
                  </a:lnTo>
                  <a:lnTo>
                    <a:pt x="62" y="117"/>
                  </a:lnTo>
                  <a:lnTo>
                    <a:pt x="36" y="117"/>
                  </a:lnTo>
                  <a:lnTo>
                    <a:pt x="26" y="116"/>
                  </a:lnTo>
                  <a:lnTo>
                    <a:pt x="17" y="112"/>
                  </a:lnTo>
                  <a:lnTo>
                    <a:pt x="15" y="110"/>
                  </a:lnTo>
                  <a:lnTo>
                    <a:pt x="12" y="107"/>
                  </a:lnTo>
                  <a:lnTo>
                    <a:pt x="9" y="104"/>
                  </a:lnTo>
                  <a:lnTo>
                    <a:pt x="6" y="101"/>
                  </a:lnTo>
                  <a:lnTo>
                    <a:pt x="5" y="99"/>
                  </a:lnTo>
                  <a:lnTo>
                    <a:pt x="1" y="91"/>
                  </a:lnTo>
                  <a:lnTo>
                    <a:pt x="0" y="83"/>
                  </a:lnTo>
                  <a:lnTo>
                    <a:pt x="0" y="35"/>
                  </a:lnTo>
                  <a:lnTo>
                    <a:pt x="1" y="27"/>
                  </a:lnTo>
                  <a:lnTo>
                    <a:pt x="5" y="19"/>
                  </a:lnTo>
                  <a:lnTo>
                    <a:pt x="6" y="17"/>
                  </a:lnTo>
                  <a:lnTo>
                    <a:pt x="9" y="14"/>
                  </a:lnTo>
                  <a:lnTo>
                    <a:pt x="12" y="12"/>
                  </a:lnTo>
                  <a:lnTo>
                    <a:pt x="15" y="9"/>
                  </a:lnTo>
                  <a:lnTo>
                    <a:pt x="17" y="7"/>
                  </a:lnTo>
                  <a:lnTo>
                    <a:pt x="26" y="1"/>
                  </a:lnTo>
                  <a:lnTo>
                    <a:pt x="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26" name="Freeform 25"/>
            <p:cNvSpPr>
              <a:spLocks/>
            </p:cNvSpPr>
            <p:nvPr userDrawn="1"/>
          </p:nvSpPr>
          <p:spPr bwMode="auto">
            <a:xfrm>
              <a:off x="-655638" y="4432300"/>
              <a:ext cx="77788" cy="125413"/>
            </a:xfrm>
            <a:custGeom>
              <a:avLst/>
              <a:gdLst>
                <a:gd name="T0" fmla="*/ 0 w 98"/>
                <a:gd name="T1" fmla="*/ 0 h 158"/>
                <a:gd name="T2" fmla="*/ 27 w 98"/>
                <a:gd name="T3" fmla="*/ 0 h 158"/>
                <a:gd name="T4" fmla="*/ 27 w 98"/>
                <a:gd name="T5" fmla="*/ 49 h 158"/>
                <a:gd name="T6" fmla="*/ 30 w 98"/>
                <a:gd name="T7" fmla="*/ 47 h 158"/>
                <a:gd name="T8" fmla="*/ 34 w 98"/>
                <a:gd name="T9" fmla="*/ 44 h 158"/>
                <a:gd name="T10" fmla="*/ 38 w 98"/>
                <a:gd name="T11" fmla="*/ 43 h 158"/>
                <a:gd name="T12" fmla="*/ 43 w 98"/>
                <a:gd name="T13" fmla="*/ 42 h 158"/>
                <a:gd name="T14" fmla="*/ 62 w 98"/>
                <a:gd name="T15" fmla="*/ 42 h 158"/>
                <a:gd name="T16" fmla="*/ 72 w 98"/>
                <a:gd name="T17" fmla="*/ 43 h 158"/>
                <a:gd name="T18" fmla="*/ 81 w 98"/>
                <a:gd name="T19" fmla="*/ 49 h 158"/>
                <a:gd name="T20" fmla="*/ 83 w 98"/>
                <a:gd name="T21" fmla="*/ 50 h 158"/>
                <a:gd name="T22" fmla="*/ 86 w 98"/>
                <a:gd name="T23" fmla="*/ 53 h 158"/>
                <a:gd name="T24" fmla="*/ 88 w 98"/>
                <a:gd name="T25" fmla="*/ 55 h 158"/>
                <a:gd name="T26" fmla="*/ 90 w 98"/>
                <a:gd name="T27" fmla="*/ 58 h 158"/>
                <a:gd name="T28" fmla="*/ 92 w 98"/>
                <a:gd name="T29" fmla="*/ 60 h 158"/>
                <a:gd name="T30" fmla="*/ 94 w 98"/>
                <a:gd name="T31" fmla="*/ 62 h 158"/>
                <a:gd name="T32" fmla="*/ 97 w 98"/>
                <a:gd name="T33" fmla="*/ 69 h 158"/>
                <a:gd name="T34" fmla="*/ 98 w 98"/>
                <a:gd name="T35" fmla="*/ 78 h 158"/>
                <a:gd name="T36" fmla="*/ 98 w 98"/>
                <a:gd name="T37" fmla="*/ 158 h 158"/>
                <a:gd name="T38" fmla="*/ 72 w 98"/>
                <a:gd name="T39" fmla="*/ 158 h 158"/>
                <a:gd name="T40" fmla="*/ 72 w 98"/>
                <a:gd name="T41" fmla="*/ 78 h 158"/>
                <a:gd name="T42" fmla="*/ 72 w 98"/>
                <a:gd name="T43" fmla="*/ 77 h 158"/>
                <a:gd name="T44" fmla="*/ 72 w 98"/>
                <a:gd name="T45" fmla="*/ 77 h 158"/>
                <a:gd name="T46" fmla="*/ 69 w 98"/>
                <a:gd name="T47" fmla="*/ 74 h 158"/>
                <a:gd name="T48" fmla="*/ 66 w 98"/>
                <a:gd name="T49" fmla="*/ 71 h 158"/>
                <a:gd name="T50" fmla="*/ 63 w 98"/>
                <a:gd name="T51" fmla="*/ 68 h 158"/>
                <a:gd name="T52" fmla="*/ 63 w 98"/>
                <a:gd name="T53" fmla="*/ 68 h 158"/>
                <a:gd name="T54" fmla="*/ 62 w 98"/>
                <a:gd name="T55" fmla="*/ 68 h 158"/>
                <a:gd name="T56" fmla="*/ 44 w 98"/>
                <a:gd name="T57" fmla="*/ 68 h 158"/>
                <a:gd name="T58" fmla="*/ 39 w 98"/>
                <a:gd name="T59" fmla="*/ 69 h 158"/>
                <a:gd name="T60" fmla="*/ 35 w 98"/>
                <a:gd name="T61" fmla="*/ 72 h 158"/>
                <a:gd name="T62" fmla="*/ 30 w 98"/>
                <a:gd name="T63" fmla="*/ 76 h 158"/>
                <a:gd name="T64" fmla="*/ 27 w 98"/>
                <a:gd name="T65" fmla="*/ 80 h 158"/>
                <a:gd name="T66" fmla="*/ 27 w 98"/>
                <a:gd name="T67" fmla="*/ 158 h 158"/>
                <a:gd name="T68" fmla="*/ 0 w 98"/>
                <a:gd name="T69" fmla="*/ 158 h 158"/>
                <a:gd name="T70" fmla="*/ 0 w 98"/>
                <a:gd name="T7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8" h="158">
                  <a:moveTo>
                    <a:pt x="0" y="0"/>
                  </a:moveTo>
                  <a:lnTo>
                    <a:pt x="27" y="0"/>
                  </a:lnTo>
                  <a:lnTo>
                    <a:pt x="27" y="49"/>
                  </a:lnTo>
                  <a:lnTo>
                    <a:pt x="30" y="47"/>
                  </a:lnTo>
                  <a:lnTo>
                    <a:pt x="34" y="44"/>
                  </a:lnTo>
                  <a:lnTo>
                    <a:pt x="38" y="43"/>
                  </a:lnTo>
                  <a:lnTo>
                    <a:pt x="43" y="42"/>
                  </a:lnTo>
                  <a:lnTo>
                    <a:pt x="62" y="42"/>
                  </a:lnTo>
                  <a:lnTo>
                    <a:pt x="72" y="43"/>
                  </a:lnTo>
                  <a:lnTo>
                    <a:pt x="81" y="49"/>
                  </a:lnTo>
                  <a:lnTo>
                    <a:pt x="83" y="50"/>
                  </a:lnTo>
                  <a:lnTo>
                    <a:pt x="86" y="53"/>
                  </a:lnTo>
                  <a:lnTo>
                    <a:pt x="88" y="55"/>
                  </a:lnTo>
                  <a:lnTo>
                    <a:pt x="90" y="58"/>
                  </a:lnTo>
                  <a:lnTo>
                    <a:pt x="92" y="60"/>
                  </a:lnTo>
                  <a:lnTo>
                    <a:pt x="94" y="62"/>
                  </a:lnTo>
                  <a:lnTo>
                    <a:pt x="97" y="69"/>
                  </a:lnTo>
                  <a:lnTo>
                    <a:pt x="98" y="78"/>
                  </a:lnTo>
                  <a:lnTo>
                    <a:pt x="98" y="158"/>
                  </a:lnTo>
                  <a:lnTo>
                    <a:pt x="72" y="158"/>
                  </a:lnTo>
                  <a:lnTo>
                    <a:pt x="72" y="78"/>
                  </a:lnTo>
                  <a:lnTo>
                    <a:pt x="72" y="77"/>
                  </a:lnTo>
                  <a:lnTo>
                    <a:pt x="72" y="77"/>
                  </a:lnTo>
                  <a:lnTo>
                    <a:pt x="69" y="74"/>
                  </a:lnTo>
                  <a:lnTo>
                    <a:pt x="66" y="71"/>
                  </a:lnTo>
                  <a:lnTo>
                    <a:pt x="63" y="68"/>
                  </a:lnTo>
                  <a:lnTo>
                    <a:pt x="63" y="68"/>
                  </a:lnTo>
                  <a:lnTo>
                    <a:pt x="62" y="68"/>
                  </a:lnTo>
                  <a:lnTo>
                    <a:pt x="44" y="68"/>
                  </a:lnTo>
                  <a:lnTo>
                    <a:pt x="39" y="69"/>
                  </a:lnTo>
                  <a:lnTo>
                    <a:pt x="35" y="72"/>
                  </a:lnTo>
                  <a:lnTo>
                    <a:pt x="30" y="76"/>
                  </a:lnTo>
                  <a:lnTo>
                    <a:pt x="27" y="80"/>
                  </a:lnTo>
                  <a:lnTo>
                    <a:pt x="27" y="158"/>
                  </a:lnTo>
                  <a:lnTo>
                    <a:pt x="0" y="15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27" name="Freeform 26"/>
            <p:cNvSpPr>
              <a:spLocks/>
            </p:cNvSpPr>
            <p:nvPr userDrawn="1"/>
          </p:nvSpPr>
          <p:spPr bwMode="auto">
            <a:xfrm>
              <a:off x="-552450" y="4465638"/>
              <a:ext cx="79375" cy="92075"/>
            </a:xfrm>
            <a:custGeom>
              <a:avLst/>
              <a:gdLst>
                <a:gd name="T0" fmla="*/ 62 w 99"/>
                <a:gd name="T1" fmla="*/ 0 h 117"/>
                <a:gd name="T2" fmla="*/ 81 w 99"/>
                <a:gd name="T3" fmla="*/ 7 h 117"/>
                <a:gd name="T4" fmla="*/ 90 w 99"/>
                <a:gd name="T5" fmla="*/ 15 h 117"/>
                <a:gd name="T6" fmla="*/ 98 w 99"/>
                <a:gd name="T7" fmla="*/ 26 h 117"/>
                <a:gd name="T8" fmla="*/ 73 w 99"/>
                <a:gd name="T9" fmla="*/ 33 h 117"/>
                <a:gd name="T10" fmla="*/ 71 w 99"/>
                <a:gd name="T11" fmla="*/ 31 h 117"/>
                <a:gd name="T12" fmla="*/ 67 w 99"/>
                <a:gd name="T13" fmla="*/ 28 h 117"/>
                <a:gd name="T14" fmla="*/ 63 w 99"/>
                <a:gd name="T15" fmla="*/ 26 h 117"/>
                <a:gd name="T16" fmla="*/ 37 w 99"/>
                <a:gd name="T17" fmla="*/ 26 h 117"/>
                <a:gd name="T18" fmla="*/ 34 w 99"/>
                <a:gd name="T19" fmla="*/ 26 h 117"/>
                <a:gd name="T20" fmla="*/ 32 w 99"/>
                <a:gd name="T21" fmla="*/ 29 h 117"/>
                <a:gd name="T22" fmla="*/ 28 w 99"/>
                <a:gd name="T23" fmla="*/ 33 h 117"/>
                <a:gd name="T24" fmla="*/ 28 w 99"/>
                <a:gd name="T25" fmla="*/ 34 h 117"/>
                <a:gd name="T26" fmla="*/ 28 w 99"/>
                <a:gd name="T27" fmla="*/ 41 h 117"/>
                <a:gd name="T28" fmla="*/ 29 w 99"/>
                <a:gd name="T29" fmla="*/ 43 h 117"/>
                <a:gd name="T30" fmla="*/ 32 w 99"/>
                <a:gd name="T31" fmla="*/ 45 h 117"/>
                <a:gd name="T32" fmla="*/ 50 w 99"/>
                <a:gd name="T33" fmla="*/ 47 h 117"/>
                <a:gd name="T34" fmla="*/ 73 w 99"/>
                <a:gd name="T35" fmla="*/ 49 h 117"/>
                <a:gd name="T36" fmla="*/ 92 w 99"/>
                <a:gd name="T37" fmla="*/ 56 h 117"/>
                <a:gd name="T38" fmla="*/ 99 w 99"/>
                <a:gd name="T39" fmla="*/ 76 h 117"/>
                <a:gd name="T40" fmla="*/ 98 w 99"/>
                <a:gd name="T41" fmla="*/ 92 h 117"/>
                <a:gd name="T42" fmla="*/ 93 w 99"/>
                <a:gd name="T43" fmla="*/ 101 h 117"/>
                <a:gd name="T44" fmla="*/ 88 w 99"/>
                <a:gd name="T45" fmla="*/ 107 h 117"/>
                <a:gd name="T46" fmla="*/ 83 w 99"/>
                <a:gd name="T47" fmla="*/ 111 h 117"/>
                <a:gd name="T48" fmla="*/ 64 w 99"/>
                <a:gd name="T49" fmla="*/ 117 h 117"/>
                <a:gd name="T50" fmla="*/ 25 w 99"/>
                <a:gd name="T51" fmla="*/ 115 h 117"/>
                <a:gd name="T52" fmla="*/ 12 w 99"/>
                <a:gd name="T53" fmla="*/ 108 h 117"/>
                <a:gd name="T54" fmla="*/ 3 w 99"/>
                <a:gd name="T55" fmla="*/ 97 h 117"/>
                <a:gd name="T56" fmla="*/ 24 w 99"/>
                <a:gd name="T57" fmla="*/ 84 h 117"/>
                <a:gd name="T58" fmla="*/ 26 w 99"/>
                <a:gd name="T59" fmla="*/ 87 h 117"/>
                <a:gd name="T60" fmla="*/ 31 w 99"/>
                <a:gd name="T61" fmla="*/ 90 h 117"/>
                <a:gd name="T62" fmla="*/ 35 w 99"/>
                <a:gd name="T63" fmla="*/ 92 h 117"/>
                <a:gd name="T64" fmla="*/ 65 w 99"/>
                <a:gd name="T65" fmla="*/ 92 h 117"/>
                <a:gd name="T66" fmla="*/ 69 w 99"/>
                <a:gd name="T67" fmla="*/ 89 h 117"/>
                <a:gd name="T68" fmla="*/ 73 w 99"/>
                <a:gd name="T69" fmla="*/ 85 h 117"/>
                <a:gd name="T70" fmla="*/ 73 w 99"/>
                <a:gd name="T71" fmla="*/ 76 h 117"/>
                <a:gd name="T72" fmla="*/ 72 w 99"/>
                <a:gd name="T73" fmla="*/ 74 h 117"/>
                <a:gd name="T74" fmla="*/ 70 w 99"/>
                <a:gd name="T75" fmla="*/ 73 h 117"/>
                <a:gd name="T76" fmla="*/ 42 w 99"/>
                <a:gd name="T77" fmla="*/ 71 h 117"/>
                <a:gd name="T78" fmla="*/ 17 w 99"/>
                <a:gd name="T79" fmla="*/ 67 h 117"/>
                <a:gd name="T80" fmla="*/ 4 w 99"/>
                <a:gd name="T81" fmla="*/ 54 h 117"/>
                <a:gd name="T82" fmla="*/ 2 w 99"/>
                <a:gd name="T83" fmla="*/ 35 h 117"/>
                <a:gd name="T84" fmla="*/ 7 w 99"/>
                <a:gd name="T85" fmla="*/ 19 h 117"/>
                <a:gd name="T86" fmla="*/ 25 w 99"/>
                <a:gd name="T87" fmla="*/ 2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99" h="117">
                  <a:moveTo>
                    <a:pt x="37" y="0"/>
                  </a:moveTo>
                  <a:lnTo>
                    <a:pt x="62" y="0"/>
                  </a:lnTo>
                  <a:lnTo>
                    <a:pt x="72" y="2"/>
                  </a:lnTo>
                  <a:lnTo>
                    <a:pt x="81" y="7"/>
                  </a:lnTo>
                  <a:lnTo>
                    <a:pt x="85" y="10"/>
                  </a:lnTo>
                  <a:lnTo>
                    <a:pt x="90" y="15"/>
                  </a:lnTo>
                  <a:lnTo>
                    <a:pt x="95" y="21"/>
                  </a:lnTo>
                  <a:lnTo>
                    <a:pt x="98" y="26"/>
                  </a:lnTo>
                  <a:lnTo>
                    <a:pt x="74" y="34"/>
                  </a:lnTo>
                  <a:lnTo>
                    <a:pt x="73" y="33"/>
                  </a:lnTo>
                  <a:lnTo>
                    <a:pt x="73" y="33"/>
                  </a:lnTo>
                  <a:lnTo>
                    <a:pt x="71" y="31"/>
                  </a:lnTo>
                  <a:lnTo>
                    <a:pt x="69" y="30"/>
                  </a:lnTo>
                  <a:lnTo>
                    <a:pt x="67" y="28"/>
                  </a:lnTo>
                  <a:lnTo>
                    <a:pt x="65" y="26"/>
                  </a:lnTo>
                  <a:lnTo>
                    <a:pt x="63" y="26"/>
                  </a:lnTo>
                  <a:lnTo>
                    <a:pt x="38" y="26"/>
                  </a:lnTo>
                  <a:lnTo>
                    <a:pt x="37" y="26"/>
                  </a:lnTo>
                  <a:lnTo>
                    <a:pt x="36" y="26"/>
                  </a:lnTo>
                  <a:lnTo>
                    <a:pt x="34" y="26"/>
                  </a:lnTo>
                  <a:lnTo>
                    <a:pt x="33" y="27"/>
                  </a:lnTo>
                  <a:lnTo>
                    <a:pt x="32" y="29"/>
                  </a:lnTo>
                  <a:lnTo>
                    <a:pt x="30" y="30"/>
                  </a:lnTo>
                  <a:lnTo>
                    <a:pt x="28" y="33"/>
                  </a:lnTo>
                  <a:lnTo>
                    <a:pt x="28" y="33"/>
                  </a:lnTo>
                  <a:lnTo>
                    <a:pt x="28" y="34"/>
                  </a:lnTo>
                  <a:lnTo>
                    <a:pt x="28" y="35"/>
                  </a:lnTo>
                  <a:lnTo>
                    <a:pt x="28" y="41"/>
                  </a:lnTo>
                  <a:lnTo>
                    <a:pt x="28" y="42"/>
                  </a:lnTo>
                  <a:lnTo>
                    <a:pt x="29" y="43"/>
                  </a:lnTo>
                  <a:lnTo>
                    <a:pt x="30" y="44"/>
                  </a:lnTo>
                  <a:lnTo>
                    <a:pt x="32" y="45"/>
                  </a:lnTo>
                  <a:lnTo>
                    <a:pt x="39" y="46"/>
                  </a:lnTo>
                  <a:lnTo>
                    <a:pt x="50" y="47"/>
                  </a:lnTo>
                  <a:lnTo>
                    <a:pt x="62" y="48"/>
                  </a:lnTo>
                  <a:lnTo>
                    <a:pt x="73" y="49"/>
                  </a:lnTo>
                  <a:lnTo>
                    <a:pt x="83" y="51"/>
                  </a:lnTo>
                  <a:lnTo>
                    <a:pt x="92" y="56"/>
                  </a:lnTo>
                  <a:lnTo>
                    <a:pt x="97" y="65"/>
                  </a:lnTo>
                  <a:lnTo>
                    <a:pt x="99" y="76"/>
                  </a:lnTo>
                  <a:lnTo>
                    <a:pt x="99" y="83"/>
                  </a:lnTo>
                  <a:lnTo>
                    <a:pt x="98" y="92"/>
                  </a:lnTo>
                  <a:lnTo>
                    <a:pt x="94" y="99"/>
                  </a:lnTo>
                  <a:lnTo>
                    <a:pt x="93" y="101"/>
                  </a:lnTo>
                  <a:lnTo>
                    <a:pt x="90" y="104"/>
                  </a:lnTo>
                  <a:lnTo>
                    <a:pt x="88" y="107"/>
                  </a:lnTo>
                  <a:lnTo>
                    <a:pt x="85" y="109"/>
                  </a:lnTo>
                  <a:lnTo>
                    <a:pt x="83" y="111"/>
                  </a:lnTo>
                  <a:lnTo>
                    <a:pt x="74" y="116"/>
                  </a:lnTo>
                  <a:lnTo>
                    <a:pt x="64" y="117"/>
                  </a:lnTo>
                  <a:lnTo>
                    <a:pt x="35" y="117"/>
                  </a:lnTo>
                  <a:lnTo>
                    <a:pt x="25" y="115"/>
                  </a:lnTo>
                  <a:lnTo>
                    <a:pt x="17" y="111"/>
                  </a:lnTo>
                  <a:lnTo>
                    <a:pt x="12" y="108"/>
                  </a:lnTo>
                  <a:lnTo>
                    <a:pt x="8" y="102"/>
                  </a:lnTo>
                  <a:lnTo>
                    <a:pt x="3" y="97"/>
                  </a:lnTo>
                  <a:lnTo>
                    <a:pt x="0" y="91"/>
                  </a:lnTo>
                  <a:lnTo>
                    <a:pt x="24" y="84"/>
                  </a:lnTo>
                  <a:lnTo>
                    <a:pt x="25" y="85"/>
                  </a:lnTo>
                  <a:lnTo>
                    <a:pt x="26" y="87"/>
                  </a:lnTo>
                  <a:lnTo>
                    <a:pt x="28" y="88"/>
                  </a:lnTo>
                  <a:lnTo>
                    <a:pt x="31" y="90"/>
                  </a:lnTo>
                  <a:lnTo>
                    <a:pt x="33" y="92"/>
                  </a:lnTo>
                  <a:lnTo>
                    <a:pt x="35" y="92"/>
                  </a:lnTo>
                  <a:lnTo>
                    <a:pt x="64" y="92"/>
                  </a:lnTo>
                  <a:lnTo>
                    <a:pt x="65" y="92"/>
                  </a:lnTo>
                  <a:lnTo>
                    <a:pt x="67" y="91"/>
                  </a:lnTo>
                  <a:lnTo>
                    <a:pt x="69" y="89"/>
                  </a:lnTo>
                  <a:lnTo>
                    <a:pt x="71" y="87"/>
                  </a:lnTo>
                  <a:lnTo>
                    <a:pt x="73" y="85"/>
                  </a:lnTo>
                  <a:lnTo>
                    <a:pt x="73" y="83"/>
                  </a:lnTo>
                  <a:lnTo>
                    <a:pt x="73" y="76"/>
                  </a:lnTo>
                  <a:lnTo>
                    <a:pt x="73" y="75"/>
                  </a:lnTo>
                  <a:lnTo>
                    <a:pt x="72" y="74"/>
                  </a:lnTo>
                  <a:lnTo>
                    <a:pt x="71" y="73"/>
                  </a:lnTo>
                  <a:lnTo>
                    <a:pt x="70" y="73"/>
                  </a:lnTo>
                  <a:lnTo>
                    <a:pt x="58" y="72"/>
                  </a:lnTo>
                  <a:lnTo>
                    <a:pt x="42" y="71"/>
                  </a:lnTo>
                  <a:lnTo>
                    <a:pt x="27" y="69"/>
                  </a:lnTo>
                  <a:lnTo>
                    <a:pt x="17" y="67"/>
                  </a:lnTo>
                  <a:lnTo>
                    <a:pt x="9" y="62"/>
                  </a:lnTo>
                  <a:lnTo>
                    <a:pt x="4" y="54"/>
                  </a:lnTo>
                  <a:lnTo>
                    <a:pt x="2" y="43"/>
                  </a:lnTo>
                  <a:lnTo>
                    <a:pt x="2" y="35"/>
                  </a:lnTo>
                  <a:lnTo>
                    <a:pt x="3" y="26"/>
                  </a:lnTo>
                  <a:lnTo>
                    <a:pt x="7" y="19"/>
                  </a:lnTo>
                  <a:lnTo>
                    <a:pt x="15" y="9"/>
                  </a:lnTo>
                  <a:lnTo>
                    <a:pt x="25" y="2"/>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28" name="Freeform 27"/>
            <p:cNvSpPr>
              <a:spLocks/>
            </p:cNvSpPr>
            <p:nvPr userDrawn="1"/>
          </p:nvSpPr>
          <p:spPr bwMode="auto">
            <a:xfrm>
              <a:off x="-449263" y="4465638"/>
              <a:ext cx="77788" cy="92075"/>
            </a:xfrm>
            <a:custGeom>
              <a:avLst/>
              <a:gdLst>
                <a:gd name="T0" fmla="*/ 62 w 99"/>
                <a:gd name="T1" fmla="*/ 0 h 117"/>
                <a:gd name="T2" fmla="*/ 81 w 99"/>
                <a:gd name="T3" fmla="*/ 8 h 117"/>
                <a:gd name="T4" fmla="*/ 90 w 99"/>
                <a:gd name="T5" fmla="*/ 16 h 117"/>
                <a:gd name="T6" fmla="*/ 98 w 99"/>
                <a:gd name="T7" fmla="*/ 27 h 117"/>
                <a:gd name="T8" fmla="*/ 73 w 99"/>
                <a:gd name="T9" fmla="*/ 34 h 117"/>
                <a:gd name="T10" fmla="*/ 71 w 99"/>
                <a:gd name="T11" fmla="*/ 32 h 117"/>
                <a:gd name="T12" fmla="*/ 68 w 99"/>
                <a:gd name="T13" fmla="*/ 29 h 117"/>
                <a:gd name="T14" fmla="*/ 64 w 99"/>
                <a:gd name="T15" fmla="*/ 26 h 117"/>
                <a:gd name="T16" fmla="*/ 37 w 99"/>
                <a:gd name="T17" fmla="*/ 26 h 117"/>
                <a:gd name="T18" fmla="*/ 32 w 99"/>
                <a:gd name="T19" fmla="*/ 28 h 117"/>
                <a:gd name="T20" fmla="*/ 27 w 99"/>
                <a:gd name="T21" fmla="*/ 34 h 117"/>
                <a:gd name="T22" fmla="*/ 27 w 99"/>
                <a:gd name="T23" fmla="*/ 36 h 117"/>
                <a:gd name="T24" fmla="*/ 27 w 99"/>
                <a:gd name="T25" fmla="*/ 83 h 117"/>
                <a:gd name="T26" fmla="*/ 29 w 99"/>
                <a:gd name="T27" fmla="*/ 87 h 117"/>
                <a:gd name="T28" fmla="*/ 36 w 99"/>
                <a:gd name="T29" fmla="*/ 92 h 117"/>
                <a:gd name="T30" fmla="*/ 36 w 99"/>
                <a:gd name="T31" fmla="*/ 92 h 117"/>
                <a:gd name="T32" fmla="*/ 64 w 99"/>
                <a:gd name="T33" fmla="*/ 92 h 117"/>
                <a:gd name="T34" fmla="*/ 68 w 99"/>
                <a:gd name="T35" fmla="*/ 90 h 117"/>
                <a:gd name="T36" fmla="*/ 72 w 99"/>
                <a:gd name="T37" fmla="*/ 87 h 117"/>
                <a:gd name="T38" fmla="*/ 74 w 99"/>
                <a:gd name="T39" fmla="*/ 85 h 117"/>
                <a:gd name="T40" fmla="*/ 99 w 99"/>
                <a:gd name="T41" fmla="*/ 92 h 117"/>
                <a:gd name="T42" fmla="*/ 91 w 99"/>
                <a:gd name="T43" fmla="*/ 103 h 117"/>
                <a:gd name="T44" fmla="*/ 82 w 99"/>
                <a:gd name="T45" fmla="*/ 111 h 117"/>
                <a:gd name="T46" fmla="*/ 63 w 99"/>
                <a:gd name="T47" fmla="*/ 117 h 117"/>
                <a:gd name="T48" fmla="*/ 27 w 99"/>
                <a:gd name="T49" fmla="*/ 116 h 117"/>
                <a:gd name="T50" fmla="*/ 15 w 99"/>
                <a:gd name="T51" fmla="*/ 110 h 117"/>
                <a:gd name="T52" fmla="*/ 9 w 99"/>
                <a:gd name="T53" fmla="*/ 104 h 117"/>
                <a:gd name="T54" fmla="*/ 5 w 99"/>
                <a:gd name="T55" fmla="*/ 99 h 117"/>
                <a:gd name="T56" fmla="*/ 0 w 99"/>
                <a:gd name="T57" fmla="*/ 83 h 117"/>
                <a:gd name="T58" fmla="*/ 1 w 99"/>
                <a:gd name="T59" fmla="*/ 27 h 117"/>
                <a:gd name="T60" fmla="*/ 7 w 99"/>
                <a:gd name="T61" fmla="*/ 17 h 117"/>
                <a:gd name="T62" fmla="*/ 12 w 99"/>
                <a:gd name="T63" fmla="*/ 12 h 117"/>
                <a:gd name="T64" fmla="*/ 18 w 99"/>
                <a:gd name="T65" fmla="*/ 7 h 117"/>
                <a:gd name="T66" fmla="*/ 37 w 99"/>
                <a:gd name="T6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 h="117">
                  <a:moveTo>
                    <a:pt x="37" y="0"/>
                  </a:moveTo>
                  <a:lnTo>
                    <a:pt x="62" y="0"/>
                  </a:lnTo>
                  <a:lnTo>
                    <a:pt x="72" y="2"/>
                  </a:lnTo>
                  <a:lnTo>
                    <a:pt x="81" y="8"/>
                  </a:lnTo>
                  <a:lnTo>
                    <a:pt x="85" y="11"/>
                  </a:lnTo>
                  <a:lnTo>
                    <a:pt x="90" y="16"/>
                  </a:lnTo>
                  <a:lnTo>
                    <a:pt x="95" y="22"/>
                  </a:lnTo>
                  <a:lnTo>
                    <a:pt x="98" y="27"/>
                  </a:lnTo>
                  <a:lnTo>
                    <a:pt x="73" y="34"/>
                  </a:lnTo>
                  <a:lnTo>
                    <a:pt x="73" y="34"/>
                  </a:lnTo>
                  <a:lnTo>
                    <a:pt x="73" y="33"/>
                  </a:lnTo>
                  <a:lnTo>
                    <a:pt x="71" y="32"/>
                  </a:lnTo>
                  <a:lnTo>
                    <a:pt x="70" y="31"/>
                  </a:lnTo>
                  <a:lnTo>
                    <a:pt x="68" y="29"/>
                  </a:lnTo>
                  <a:lnTo>
                    <a:pt x="66" y="27"/>
                  </a:lnTo>
                  <a:lnTo>
                    <a:pt x="64" y="26"/>
                  </a:lnTo>
                  <a:lnTo>
                    <a:pt x="63" y="26"/>
                  </a:lnTo>
                  <a:lnTo>
                    <a:pt x="37" y="26"/>
                  </a:lnTo>
                  <a:lnTo>
                    <a:pt x="36" y="26"/>
                  </a:lnTo>
                  <a:lnTo>
                    <a:pt x="32" y="28"/>
                  </a:lnTo>
                  <a:lnTo>
                    <a:pt x="29" y="31"/>
                  </a:lnTo>
                  <a:lnTo>
                    <a:pt x="27" y="34"/>
                  </a:lnTo>
                  <a:lnTo>
                    <a:pt x="27" y="35"/>
                  </a:lnTo>
                  <a:lnTo>
                    <a:pt x="27" y="36"/>
                  </a:lnTo>
                  <a:lnTo>
                    <a:pt x="27" y="82"/>
                  </a:lnTo>
                  <a:lnTo>
                    <a:pt x="27" y="83"/>
                  </a:lnTo>
                  <a:lnTo>
                    <a:pt x="27" y="84"/>
                  </a:lnTo>
                  <a:lnTo>
                    <a:pt x="29" y="87"/>
                  </a:lnTo>
                  <a:lnTo>
                    <a:pt x="32" y="90"/>
                  </a:lnTo>
                  <a:lnTo>
                    <a:pt x="36" y="92"/>
                  </a:lnTo>
                  <a:lnTo>
                    <a:pt x="36" y="92"/>
                  </a:lnTo>
                  <a:lnTo>
                    <a:pt x="36" y="92"/>
                  </a:lnTo>
                  <a:lnTo>
                    <a:pt x="37" y="92"/>
                  </a:lnTo>
                  <a:lnTo>
                    <a:pt x="64" y="92"/>
                  </a:lnTo>
                  <a:lnTo>
                    <a:pt x="66" y="92"/>
                  </a:lnTo>
                  <a:lnTo>
                    <a:pt x="68" y="90"/>
                  </a:lnTo>
                  <a:lnTo>
                    <a:pt x="70" y="89"/>
                  </a:lnTo>
                  <a:lnTo>
                    <a:pt x="72" y="87"/>
                  </a:lnTo>
                  <a:lnTo>
                    <a:pt x="74" y="85"/>
                  </a:lnTo>
                  <a:lnTo>
                    <a:pt x="74" y="85"/>
                  </a:lnTo>
                  <a:lnTo>
                    <a:pt x="74" y="84"/>
                  </a:lnTo>
                  <a:lnTo>
                    <a:pt x="99" y="92"/>
                  </a:lnTo>
                  <a:lnTo>
                    <a:pt x="96" y="97"/>
                  </a:lnTo>
                  <a:lnTo>
                    <a:pt x="91" y="103"/>
                  </a:lnTo>
                  <a:lnTo>
                    <a:pt x="86" y="108"/>
                  </a:lnTo>
                  <a:lnTo>
                    <a:pt x="82" y="111"/>
                  </a:lnTo>
                  <a:lnTo>
                    <a:pt x="73" y="115"/>
                  </a:lnTo>
                  <a:lnTo>
                    <a:pt x="63" y="117"/>
                  </a:lnTo>
                  <a:lnTo>
                    <a:pt x="37" y="117"/>
                  </a:lnTo>
                  <a:lnTo>
                    <a:pt x="27" y="116"/>
                  </a:lnTo>
                  <a:lnTo>
                    <a:pt x="18" y="112"/>
                  </a:lnTo>
                  <a:lnTo>
                    <a:pt x="15" y="110"/>
                  </a:lnTo>
                  <a:lnTo>
                    <a:pt x="12" y="107"/>
                  </a:lnTo>
                  <a:lnTo>
                    <a:pt x="9" y="104"/>
                  </a:lnTo>
                  <a:lnTo>
                    <a:pt x="7" y="101"/>
                  </a:lnTo>
                  <a:lnTo>
                    <a:pt x="5" y="99"/>
                  </a:lnTo>
                  <a:lnTo>
                    <a:pt x="1" y="91"/>
                  </a:lnTo>
                  <a:lnTo>
                    <a:pt x="0" y="83"/>
                  </a:lnTo>
                  <a:lnTo>
                    <a:pt x="0" y="35"/>
                  </a:lnTo>
                  <a:lnTo>
                    <a:pt x="1" y="27"/>
                  </a:lnTo>
                  <a:lnTo>
                    <a:pt x="5" y="19"/>
                  </a:lnTo>
                  <a:lnTo>
                    <a:pt x="7" y="17"/>
                  </a:lnTo>
                  <a:lnTo>
                    <a:pt x="9" y="14"/>
                  </a:lnTo>
                  <a:lnTo>
                    <a:pt x="12" y="12"/>
                  </a:lnTo>
                  <a:lnTo>
                    <a:pt x="15" y="9"/>
                  </a:lnTo>
                  <a:lnTo>
                    <a:pt x="18" y="7"/>
                  </a:lnTo>
                  <a:lnTo>
                    <a:pt x="27"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29" name="Freeform 28"/>
            <p:cNvSpPr>
              <a:spLocks/>
            </p:cNvSpPr>
            <p:nvPr userDrawn="1"/>
          </p:nvSpPr>
          <p:spPr bwMode="auto">
            <a:xfrm>
              <a:off x="-349250" y="4432300"/>
              <a:ext cx="77788" cy="125413"/>
            </a:xfrm>
            <a:custGeom>
              <a:avLst/>
              <a:gdLst>
                <a:gd name="T0" fmla="*/ 0 w 97"/>
                <a:gd name="T1" fmla="*/ 0 h 158"/>
                <a:gd name="T2" fmla="*/ 26 w 97"/>
                <a:gd name="T3" fmla="*/ 0 h 158"/>
                <a:gd name="T4" fmla="*/ 26 w 97"/>
                <a:gd name="T5" fmla="*/ 49 h 158"/>
                <a:gd name="T6" fmla="*/ 30 w 97"/>
                <a:gd name="T7" fmla="*/ 47 h 158"/>
                <a:gd name="T8" fmla="*/ 33 w 97"/>
                <a:gd name="T9" fmla="*/ 44 h 158"/>
                <a:gd name="T10" fmla="*/ 37 w 97"/>
                <a:gd name="T11" fmla="*/ 43 h 158"/>
                <a:gd name="T12" fmla="*/ 42 w 97"/>
                <a:gd name="T13" fmla="*/ 42 h 158"/>
                <a:gd name="T14" fmla="*/ 61 w 97"/>
                <a:gd name="T15" fmla="*/ 42 h 158"/>
                <a:gd name="T16" fmla="*/ 70 w 97"/>
                <a:gd name="T17" fmla="*/ 43 h 158"/>
                <a:gd name="T18" fmla="*/ 79 w 97"/>
                <a:gd name="T19" fmla="*/ 49 h 158"/>
                <a:gd name="T20" fmla="*/ 82 w 97"/>
                <a:gd name="T21" fmla="*/ 50 h 158"/>
                <a:gd name="T22" fmla="*/ 84 w 97"/>
                <a:gd name="T23" fmla="*/ 53 h 158"/>
                <a:gd name="T24" fmla="*/ 87 w 97"/>
                <a:gd name="T25" fmla="*/ 55 h 158"/>
                <a:gd name="T26" fmla="*/ 89 w 97"/>
                <a:gd name="T27" fmla="*/ 58 h 158"/>
                <a:gd name="T28" fmla="*/ 91 w 97"/>
                <a:gd name="T29" fmla="*/ 60 h 158"/>
                <a:gd name="T30" fmla="*/ 92 w 97"/>
                <a:gd name="T31" fmla="*/ 62 h 158"/>
                <a:gd name="T32" fmla="*/ 96 w 97"/>
                <a:gd name="T33" fmla="*/ 69 h 158"/>
                <a:gd name="T34" fmla="*/ 97 w 97"/>
                <a:gd name="T35" fmla="*/ 78 h 158"/>
                <a:gd name="T36" fmla="*/ 97 w 97"/>
                <a:gd name="T37" fmla="*/ 158 h 158"/>
                <a:gd name="T38" fmla="*/ 71 w 97"/>
                <a:gd name="T39" fmla="*/ 158 h 158"/>
                <a:gd name="T40" fmla="*/ 71 w 97"/>
                <a:gd name="T41" fmla="*/ 78 h 158"/>
                <a:gd name="T42" fmla="*/ 70 w 97"/>
                <a:gd name="T43" fmla="*/ 77 h 158"/>
                <a:gd name="T44" fmla="*/ 70 w 97"/>
                <a:gd name="T45" fmla="*/ 77 h 158"/>
                <a:gd name="T46" fmla="*/ 67 w 97"/>
                <a:gd name="T47" fmla="*/ 74 h 158"/>
                <a:gd name="T48" fmla="*/ 65 w 97"/>
                <a:gd name="T49" fmla="*/ 71 h 158"/>
                <a:gd name="T50" fmla="*/ 62 w 97"/>
                <a:gd name="T51" fmla="*/ 68 h 158"/>
                <a:gd name="T52" fmla="*/ 61 w 97"/>
                <a:gd name="T53" fmla="*/ 68 h 158"/>
                <a:gd name="T54" fmla="*/ 60 w 97"/>
                <a:gd name="T55" fmla="*/ 68 h 158"/>
                <a:gd name="T56" fmla="*/ 42 w 97"/>
                <a:gd name="T57" fmla="*/ 68 h 158"/>
                <a:gd name="T58" fmla="*/ 39 w 97"/>
                <a:gd name="T59" fmla="*/ 69 h 158"/>
                <a:gd name="T60" fmla="*/ 34 w 97"/>
                <a:gd name="T61" fmla="*/ 72 h 158"/>
                <a:gd name="T62" fmla="*/ 29 w 97"/>
                <a:gd name="T63" fmla="*/ 76 h 158"/>
                <a:gd name="T64" fmla="*/ 26 w 97"/>
                <a:gd name="T65" fmla="*/ 80 h 158"/>
                <a:gd name="T66" fmla="*/ 26 w 97"/>
                <a:gd name="T67" fmla="*/ 158 h 158"/>
                <a:gd name="T68" fmla="*/ 0 w 97"/>
                <a:gd name="T69" fmla="*/ 158 h 158"/>
                <a:gd name="T70" fmla="*/ 0 w 97"/>
                <a:gd name="T7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7" h="158">
                  <a:moveTo>
                    <a:pt x="0" y="0"/>
                  </a:moveTo>
                  <a:lnTo>
                    <a:pt x="26" y="0"/>
                  </a:lnTo>
                  <a:lnTo>
                    <a:pt x="26" y="49"/>
                  </a:lnTo>
                  <a:lnTo>
                    <a:pt x="30" y="47"/>
                  </a:lnTo>
                  <a:lnTo>
                    <a:pt x="33" y="44"/>
                  </a:lnTo>
                  <a:lnTo>
                    <a:pt x="37" y="43"/>
                  </a:lnTo>
                  <a:lnTo>
                    <a:pt x="42" y="42"/>
                  </a:lnTo>
                  <a:lnTo>
                    <a:pt x="61" y="42"/>
                  </a:lnTo>
                  <a:lnTo>
                    <a:pt x="70" y="43"/>
                  </a:lnTo>
                  <a:lnTo>
                    <a:pt x="79" y="49"/>
                  </a:lnTo>
                  <a:lnTo>
                    <a:pt x="82" y="50"/>
                  </a:lnTo>
                  <a:lnTo>
                    <a:pt x="84" y="53"/>
                  </a:lnTo>
                  <a:lnTo>
                    <a:pt x="87" y="55"/>
                  </a:lnTo>
                  <a:lnTo>
                    <a:pt x="89" y="58"/>
                  </a:lnTo>
                  <a:lnTo>
                    <a:pt x="91" y="60"/>
                  </a:lnTo>
                  <a:lnTo>
                    <a:pt x="92" y="62"/>
                  </a:lnTo>
                  <a:lnTo>
                    <a:pt x="96" y="69"/>
                  </a:lnTo>
                  <a:lnTo>
                    <a:pt x="97" y="78"/>
                  </a:lnTo>
                  <a:lnTo>
                    <a:pt x="97" y="158"/>
                  </a:lnTo>
                  <a:lnTo>
                    <a:pt x="71" y="158"/>
                  </a:lnTo>
                  <a:lnTo>
                    <a:pt x="71" y="78"/>
                  </a:lnTo>
                  <a:lnTo>
                    <a:pt x="70" y="77"/>
                  </a:lnTo>
                  <a:lnTo>
                    <a:pt x="70" y="77"/>
                  </a:lnTo>
                  <a:lnTo>
                    <a:pt x="67" y="74"/>
                  </a:lnTo>
                  <a:lnTo>
                    <a:pt x="65" y="71"/>
                  </a:lnTo>
                  <a:lnTo>
                    <a:pt x="62" y="68"/>
                  </a:lnTo>
                  <a:lnTo>
                    <a:pt x="61" y="68"/>
                  </a:lnTo>
                  <a:lnTo>
                    <a:pt x="60" y="68"/>
                  </a:lnTo>
                  <a:lnTo>
                    <a:pt x="42" y="68"/>
                  </a:lnTo>
                  <a:lnTo>
                    <a:pt x="39" y="69"/>
                  </a:lnTo>
                  <a:lnTo>
                    <a:pt x="34" y="72"/>
                  </a:lnTo>
                  <a:lnTo>
                    <a:pt x="29" y="76"/>
                  </a:lnTo>
                  <a:lnTo>
                    <a:pt x="26" y="80"/>
                  </a:lnTo>
                  <a:lnTo>
                    <a:pt x="26" y="158"/>
                  </a:lnTo>
                  <a:lnTo>
                    <a:pt x="0" y="15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30" name="Freeform 29"/>
            <p:cNvSpPr>
              <a:spLocks/>
            </p:cNvSpPr>
            <p:nvPr userDrawn="1"/>
          </p:nvSpPr>
          <p:spPr bwMode="auto">
            <a:xfrm>
              <a:off x="-244475" y="4467225"/>
              <a:ext cx="79375" cy="90488"/>
            </a:xfrm>
            <a:custGeom>
              <a:avLst/>
              <a:gdLst>
                <a:gd name="T0" fmla="*/ 0 w 101"/>
                <a:gd name="T1" fmla="*/ 0 h 116"/>
                <a:gd name="T2" fmla="*/ 26 w 101"/>
                <a:gd name="T3" fmla="*/ 0 h 116"/>
                <a:gd name="T4" fmla="*/ 26 w 101"/>
                <a:gd name="T5" fmla="*/ 81 h 116"/>
                <a:gd name="T6" fmla="*/ 26 w 101"/>
                <a:gd name="T7" fmla="*/ 82 h 116"/>
                <a:gd name="T8" fmla="*/ 27 w 101"/>
                <a:gd name="T9" fmla="*/ 83 h 116"/>
                <a:gd name="T10" fmla="*/ 29 w 101"/>
                <a:gd name="T11" fmla="*/ 86 h 116"/>
                <a:gd name="T12" fmla="*/ 32 w 101"/>
                <a:gd name="T13" fmla="*/ 88 h 116"/>
                <a:gd name="T14" fmla="*/ 35 w 101"/>
                <a:gd name="T15" fmla="*/ 91 h 116"/>
                <a:gd name="T16" fmla="*/ 36 w 101"/>
                <a:gd name="T17" fmla="*/ 91 h 116"/>
                <a:gd name="T18" fmla="*/ 37 w 101"/>
                <a:gd name="T19" fmla="*/ 91 h 116"/>
                <a:gd name="T20" fmla="*/ 56 w 101"/>
                <a:gd name="T21" fmla="*/ 91 h 116"/>
                <a:gd name="T22" fmla="*/ 57 w 101"/>
                <a:gd name="T23" fmla="*/ 91 h 116"/>
                <a:gd name="T24" fmla="*/ 59 w 101"/>
                <a:gd name="T25" fmla="*/ 90 h 116"/>
                <a:gd name="T26" fmla="*/ 62 w 101"/>
                <a:gd name="T27" fmla="*/ 88 h 116"/>
                <a:gd name="T28" fmla="*/ 64 w 101"/>
                <a:gd name="T29" fmla="*/ 86 h 116"/>
                <a:gd name="T30" fmla="*/ 67 w 101"/>
                <a:gd name="T31" fmla="*/ 84 h 116"/>
                <a:gd name="T32" fmla="*/ 69 w 101"/>
                <a:gd name="T33" fmla="*/ 82 h 116"/>
                <a:gd name="T34" fmla="*/ 71 w 101"/>
                <a:gd name="T35" fmla="*/ 80 h 116"/>
                <a:gd name="T36" fmla="*/ 71 w 101"/>
                <a:gd name="T37" fmla="*/ 0 h 116"/>
                <a:gd name="T38" fmla="*/ 98 w 101"/>
                <a:gd name="T39" fmla="*/ 0 h 116"/>
                <a:gd name="T40" fmla="*/ 98 w 101"/>
                <a:gd name="T41" fmla="*/ 91 h 116"/>
                <a:gd name="T42" fmla="*/ 101 w 101"/>
                <a:gd name="T43" fmla="*/ 115 h 116"/>
                <a:gd name="T44" fmla="*/ 74 w 101"/>
                <a:gd name="T45" fmla="*/ 115 h 116"/>
                <a:gd name="T46" fmla="*/ 73 w 101"/>
                <a:gd name="T47" fmla="*/ 108 h 116"/>
                <a:gd name="T48" fmla="*/ 65 w 101"/>
                <a:gd name="T49" fmla="*/ 113 h 116"/>
                <a:gd name="T50" fmla="*/ 56 w 101"/>
                <a:gd name="T51" fmla="*/ 116 h 116"/>
                <a:gd name="T52" fmla="*/ 37 w 101"/>
                <a:gd name="T53" fmla="*/ 116 h 116"/>
                <a:gd name="T54" fmla="*/ 27 w 101"/>
                <a:gd name="T55" fmla="*/ 115 h 116"/>
                <a:gd name="T56" fmla="*/ 17 w 101"/>
                <a:gd name="T57" fmla="*/ 110 h 116"/>
                <a:gd name="T58" fmla="*/ 15 w 101"/>
                <a:gd name="T59" fmla="*/ 108 h 116"/>
                <a:gd name="T60" fmla="*/ 12 w 101"/>
                <a:gd name="T61" fmla="*/ 106 h 116"/>
                <a:gd name="T62" fmla="*/ 9 w 101"/>
                <a:gd name="T63" fmla="*/ 103 h 116"/>
                <a:gd name="T64" fmla="*/ 7 w 101"/>
                <a:gd name="T65" fmla="*/ 100 h 116"/>
                <a:gd name="T66" fmla="*/ 5 w 101"/>
                <a:gd name="T67" fmla="*/ 98 h 116"/>
                <a:gd name="T68" fmla="*/ 1 w 101"/>
                <a:gd name="T69" fmla="*/ 90 h 116"/>
                <a:gd name="T70" fmla="*/ 0 w 101"/>
                <a:gd name="T71" fmla="*/ 81 h 116"/>
                <a:gd name="T72" fmla="*/ 0 w 101"/>
                <a:gd name="T73"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1" h="116">
                  <a:moveTo>
                    <a:pt x="0" y="0"/>
                  </a:moveTo>
                  <a:lnTo>
                    <a:pt x="26" y="0"/>
                  </a:lnTo>
                  <a:lnTo>
                    <a:pt x="26" y="81"/>
                  </a:lnTo>
                  <a:lnTo>
                    <a:pt x="26" y="82"/>
                  </a:lnTo>
                  <a:lnTo>
                    <a:pt x="27" y="83"/>
                  </a:lnTo>
                  <a:lnTo>
                    <a:pt x="29" y="86"/>
                  </a:lnTo>
                  <a:lnTo>
                    <a:pt x="32" y="88"/>
                  </a:lnTo>
                  <a:lnTo>
                    <a:pt x="35" y="91"/>
                  </a:lnTo>
                  <a:lnTo>
                    <a:pt x="36" y="91"/>
                  </a:lnTo>
                  <a:lnTo>
                    <a:pt x="37" y="91"/>
                  </a:lnTo>
                  <a:lnTo>
                    <a:pt x="56" y="91"/>
                  </a:lnTo>
                  <a:lnTo>
                    <a:pt x="57" y="91"/>
                  </a:lnTo>
                  <a:lnTo>
                    <a:pt x="59" y="90"/>
                  </a:lnTo>
                  <a:lnTo>
                    <a:pt x="62" y="88"/>
                  </a:lnTo>
                  <a:lnTo>
                    <a:pt x="64" y="86"/>
                  </a:lnTo>
                  <a:lnTo>
                    <a:pt x="67" y="84"/>
                  </a:lnTo>
                  <a:lnTo>
                    <a:pt x="69" y="82"/>
                  </a:lnTo>
                  <a:lnTo>
                    <a:pt x="71" y="80"/>
                  </a:lnTo>
                  <a:lnTo>
                    <a:pt x="71" y="0"/>
                  </a:lnTo>
                  <a:lnTo>
                    <a:pt x="98" y="0"/>
                  </a:lnTo>
                  <a:lnTo>
                    <a:pt x="98" y="91"/>
                  </a:lnTo>
                  <a:lnTo>
                    <a:pt x="101" y="115"/>
                  </a:lnTo>
                  <a:lnTo>
                    <a:pt x="74" y="115"/>
                  </a:lnTo>
                  <a:lnTo>
                    <a:pt x="73" y="108"/>
                  </a:lnTo>
                  <a:lnTo>
                    <a:pt x="65" y="113"/>
                  </a:lnTo>
                  <a:lnTo>
                    <a:pt x="56" y="116"/>
                  </a:lnTo>
                  <a:lnTo>
                    <a:pt x="37" y="116"/>
                  </a:lnTo>
                  <a:lnTo>
                    <a:pt x="27" y="115"/>
                  </a:lnTo>
                  <a:lnTo>
                    <a:pt x="17" y="110"/>
                  </a:lnTo>
                  <a:lnTo>
                    <a:pt x="15" y="108"/>
                  </a:lnTo>
                  <a:lnTo>
                    <a:pt x="12" y="106"/>
                  </a:lnTo>
                  <a:lnTo>
                    <a:pt x="9" y="103"/>
                  </a:lnTo>
                  <a:lnTo>
                    <a:pt x="7" y="100"/>
                  </a:lnTo>
                  <a:lnTo>
                    <a:pt x="5" y="98"/>
                  </a:lnTo>
                  <a:lnTo>
                    <a:pt x="1" y="90"/>
                  </a:lnTo>
                  <a:lnTo>
                    <a:pt x="0" y="81"/>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31" name="Freeform 30"/>
            <p:cNvSpPr>
              <a:spLocks/>
            </p:cNvSpPr>
            <p:nvPr userDrawn="1"/>
          </p:nvSpPr>
          <p:spPr bwMode="auto">
            <a:xfrm>
              <a:off x="-138113" y="4432300"/>
              <a:ext cx="22225" cy="125413"/>
            </a:xfrm>
            <a:custGeom>
              <a:avLst/>
              <a:gdLst>
                <a:gd name="T0" fmla="*/ 0 w 28"/>
                <a:gd name="T1" fmla="*/ 0 h 158"/>
                <a:gd name="T2" fmla="*/ 26 w 28"/>
                <a:gd name="T3" fmla="*/ 0 h 158"/>
                <a:gd name="T4" fmla="*/ 26 w 28"/>
                <a:gd name="T5" fmla="*/ 136 h 158"/>
                <a:gd name="T6" fmla="*/ 26 w 28"/>
                <a:gd name="T7" fmla="*/ 141 h 158"/>
                <a:gd name="T8" fmla="*/ 27 w 28"/>
                <a:gd name="T9" fmla="*/ 148 h 158"/>
                <a:gd name="T10" fmla="*/ 28 w 28"/>
                <a:gd name="T11" fmla="*/ 158 h 158"/>
                <a:gd name="T12" fmla="*/ 2 w 28"/>
                <a:gd name="T13" fmla="*/ 158 h 158"/>
                <a:gd name="T14" fmla="*/ 1 w 28"/>
                <a:gd name="T15" fmla="*/ 152 h 158"/>
                <a:gd name="T16" fmla="*/ 0 w 28"/>
                <a:gd name="T17" fmla="*/ 145 h 158"/>
                <a:gd name="T18" fmla="*/ 0 w 28"/>
                <a:gd name="T19" fmla="*/ 138 h 158"/>
                <a:gd name="T20" fmla="*/ 0 w 28"/>
                <a:gd name="T2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58">
                  <a:moveTo>
                    <a:pt x="0" y="0"/>
                  </a:moveTo>
                  <a:lnTo>
                    <a:pt x="26" y="0"/>
                  </a:lnTo>
                  <a:lnTo>
                    <a:pt x="26" y="136"/>
                  </a:lnTo>
                  <a:lnTo>
                    <a:pt x="26" y="141"/>
                  </a:lnTo>
                  <a:lnTo>
                    <a:pt x="27" y="148"/>
                  </a:lnTo>
                  <a:lnTo>
                    <a:pt x="28" y="158"/>
                  </a:lnTo>
                  <a:lnTo>
                    <a:pt x="2" y="158"/>
                  </a:lnTo>
                  <a:lnTo>
                    <a:pt x="1" y="152"/>
                  </a:lnTo>
                  <a:lnTo>
                    <a:pt x="0" y="145"/>
                  </a:lnTo>
                  <a:lnTo>
                    <a:pt x="0" y="13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32" name="Freeform 31"/>
            <p:cNvSpPr>
              <a:spLocks noEditPoints="1"/>
            </p:cNvSpPr>
            <p:nvPr userDrawn="1"/>
          </p:nvSpPr>
          <p:spPr bwMode="auto">
            <a:xfrm>
              <a:off x="-85725" y="4465638"/>
              <a:ext cx="77788" cy="92075"/>
            </a:xfrm>
            <a:custGeom>
              <a:avLst/>
              <a:gdLst>
                <a:gd name="T0" fmla="*/ 35 w 97"/>
                <a:gd name="T1" fmla="*/ 26 h 117"/>
                <a:gd name="T2" fmla="*/ 30 w 97"/>
                <a:gd name="T3" fmla="*/ 30 h 117"/>
                <a:gd name="T4" fmla="*/ 26 w 97"/>
                <a:gd name="T5" fmla="*/ 34 h 117"/>
                <a:gd name="T6" fmla="*/ 26 w 97"/>
                <a:gd name="T7" fmla="*/ 36 h 117"/>
                <a:gd name="T8" fmla="*/ 71 w 97"/>
                <a:gd name="T9" fmla="*/ 48 h 117"/>
                <a:gd name="T10" fmla="*/ 71 w 97"/>
                <a:gd name="T11" fmla="*/ 35 h 117"/>
                <a:gd name="T12" fmla="*/ 69 w 97"/>
                <a:gd name="T13" fmla="*/ 32 h 117"/>
                <a:gd name="T14" fmla="*/ 65 w 97"/>
                <a:gd name="T15" fmla="*/ 28 h 117"/>
                <a:gd name="T16" fmla="*/ 61 w 97"/>
                <a:gd name="T17" fmla="*/ 26 h 117"/>
                <a:gd name="T18" fmla="*/ 37 w 97"/>
                <a:gd name="T19" fmla="*/ 0 h 117"/>
                <a:gd name="T20" fmla="*/ 71 w 97"/>
                <a:gd name="T21" fmla="*/ 1 h 117"/>
                <a:gd name="T22" fmla="*/ 83 w 97"/>
                <a:gd name="T23" fmla="*/ 9 h 117"/>
                <a:gd name="T24" fmla="*/ 88 w 97"/>
                <a:gd name="T25" fmla="*/ 14 h 117"/>
                <a:gd name="T26" fmla="*/ 93 w 97"/>
                <a:gd name="T27" fmla="*/ 19 h 117"/>
                <a:gd name="T28" fmla="*/ 97 w 97"/>
                <a:gd name="T29" fmla="*/ 35 h 117"/>
                <a:gd name="T30" fmla="*/ 26 w 97"/>
                <a:gd name="T31" fmla="*/ 72 h 117"/>
                <a:gd name="T32" fmla="*/ 26 w 97"/>
                <a:gd name="T33" fmla="*/ 83 h 117"/>
                <a:gd name="T34" fmla="*/ 28 w 97"/>
                <a:gd name="T35" fmla="*/ 86 h 117"/>
                <a:gd name="T36" fmla="*/ 33 w 97"/>
                <a:gd name="T37" fmla="*/ 90 h 117"/>
                <a:gd name="T38" fmla="*/ 37 w 97"/>
                <a:gd name="T39" fmla="*/ 92 h 117"/>
                <a:gd name="T40" fmla="*/ 64 w 97"/>
                <a:gd name="T41" fmla="*/ 92 h 117"/>
                <a:gd name="T42" fmla="*/ 69 w 97"/>
                <a:gd name="T43" fmla="*/ 89 h 117"/>
                <a:gd name="T44" fmla="*/ 72 w 97"/>
                <a:gd name="T45" fmla="*/ 85 h 117"/>
                <a:gd name="T46" fmla="*/ 73 w 97"/>
                <a:gd name="T47" fmla="*/ 85 h 117"/>
                <a:gd name="T48" fmla="*/ 97 w 97"/>
                <a:gd name="T49" fmla="*/ 92 h 117"/>
                <a:gd name="T50" fmla="*/ 89 w 97"/>
                <a:gd name="T51" fmla="*/ 103 h 117"/>
                <a:gd name="T52" fmla="*/ 80 w 97"/>
                <a:gd name="T53" fmla="*/ 111 h 117"/>
                <a:gd name="T54" fmla="*/ 61 w 97"/>
                <a:gd name="T55" fmla="*/ 117 h 117"/>
                <a:gd name="T56" fmla="*/ 27 w 97"/>
                <a:gd name="T57" fmla="*/ 116 h 117"/>
                <a:gd name="T58" fmla="*/ 15 w 97"/>
                <a:gd name="T59" fmla="*/ 110 h 117"/>
                <a:gd name="T60" fmla="*/ 10 w 97"/>
                <a:gd name="T61" fmla="*/ 105 h 117"/>
                <a:gd name="T62" fmla="*/ 6 w 97"/>
                <a:gd name="T63" fmla="*/ 101 h 117"/>
                <a:gd name="T64" fmla="*/ 1 w 97"/>
                <a:gd name="T65" fmla="*/ 91 h 117"/>
                <a:gd name="T66" fmla="*/ 0 w 97"/>
                <a:gd name="T67" fmla="*/ 35 h 117"/>
                <a:gd name="T68" fmla="*/ 5 w 97"/>
                <a:gd name="T69" fmla="*/ 19 h 117"/>
                <a:gd name="T70" fmla="*/ 8 w 97"/>
                <a:gd name="T71" fmla="*/ 15 h 117"/>
                <a:gd name="T72" fmla="*/ 13 w 97"/>
                <a:gd name="T73" fmla="*/ 11 h 117"/>
                <a:gd name="T74" fmla="*/ 17 w 97"/>
                <a:gd name="T75" fmla="*/ 7 h 117"/>
                <a:gd name="T76" fmla="*/ 37 w 97"/>
                <a:gd name="T7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7" h="117">
                  <a:moveTo>
                    <a:pt x="37" y="26"/>
                  </a:moveTo>
                  <a:lnTo>
                    <a:pt x="35" y="26"/>
                  </a:lnTo>
                  <a:lnTo>
                    <a:pt x="33" y="28"/>
                  </a:lnTo>
                  <a:lnTo>
                    <a:pt x="30" y="30"/>
                  </a:lnTo>
                  <a:lnTo>
                    <a:pt x="28" y="32"/>
                  </a:lnTo>
                  <a:lnTo>
                    <a:pt x="26" y="34"/>
                  </a:lnTo>
                  <a:lnTo>
                    <a:pt x="26" y="35"/>
                  </a:lnTo>
                  <a:lnTo>
                    <a:pt x="26" y="36"/>
                  </a:lnTo>
                  <a:lnTo>
                    <a:pt x="26" y="48"/>
                  </a:lnTo>
                  <a:lnTo>
                    <a:pt x="71" y="48"/>
                  </a:lnTo>
                  <a:lnTo>
                    <a:pt x="71" y="36"/>
                  </a:lnTo>
                  <a:lnTo>
                    <a:pt x="71" y="35"/>
                  </a:lnTo>
                  <a:lnTo>
                    <a:pt x="71" y="34"/>
                  </a:lnTo>
                  <a:lnTo>
                    <a:pt x="69" y="32"/>
                  </a:lnTo>
                  <a:lnTo>
                    <a:pt x="67" y="30"/>
                  </a:lnTo>
                  <a:lnTo>
                    <a:pt x="65" y="28"/>
                  </a:lnTo>
                  <a:lnTo>
                    <a:pt x="62" y="26"/>
                  </a:lnTo>
                  <a:lnTo>
                    <a:pt x="61" y="26"/>
                  </a:lnTo>
                  <a:lnTo>
                    <a:pt x="37" y="26"/>
                  </a:lnTo>
                  <a:close/>
                  <a:moveTo>
                    <a:pt x="37" y="0"/>
                  </a:moveTo>
                  <a:lnTo>
                    <a:pt x="61" y="0"/>
                  </a:lnTo>
                  <a:lnTo>
                    <a:pt x="71" y="1"/>
                  </a:lnTo>
                  <a:lnTo>
                    <a:pt x="80" y="7"/>
                  </a:lnTo>
                  <a:lnTo>
                    <a:pt x="83" y="9"/>
                  </a:lnTo>
                  <a:lnTo>
                    <a:pt x="86" y="12"/>
                  </a:lnTo>
                  <a:lnTo>
                    <a:pt x="88" y="14"/>
                  </a:lnTo>
                  <a:lnTo>
                    <a:pt x="91" y="17"/>
                  </a:lnTo>
                  <a:lnTo>
                    <a:pt x="93" y="19"/>
                  </a:lnTo>
                  <a:lnTo>
                    <a:pt x="96" y="27"/>
                  </a:lnTo>
                  <a:lnTo>
                    <a:pt x="97" y="35"/>
                  </a:lnTo>
                  <a:lnTo>
                    <a:pt x="97" y="72"/>
                  </a:lnTo>
                  <a:lnTo>
                    <a:pt x="26" y="72"/>
                  </a:lnTo>
                  <a:lnTo>
                    <a:pt x="26" y="82"/>
                  </a:lnTo>
                  <a:lnTo>
                    <a:pt x="26" y="83"/>
                  </a:lnTo>
                  <a:lnTo>
                    <a:pt x="26" y="84"/>
                  </a:lnTo>
                  <a:lnTo>
                    <a:pt x="28" y="86"/>
                  </a:lnTo>
                  <a:lnTo>
                    <a:pt x="30" y="88"/>
                  </a:lnTo>
                  <a:lnTo>
                    <a:pt x="33" y="90"/>
                  </a:lnTo>
                  <a:lnTo>
                    <a:pt x="35" y="92"/>
                  </a:lnTo>
                  <a:lnTo>
                    <a:pt x="37" y="92"/>
                  </a:lnTo>
                  <a:lnTo>
                    <a:pt x="62" y="92"/>
                  </a:lnTo>
                  <a:lnTo>
                    <a:pt x="64" y="92"/>
                  </a:lnTo>
                  <a:lnTo>
                    <a:pt x="66" y="90"/>
                  </a:lnTo>
                  <a:lnTo>
                    <a:pt x="69" y="89"/>
                  </a:lnTo>
                  <a:lnTo>
                    <a:pt x="70" y="87"/>
                  </a:lnTo>
                  <a:lnTo>
                    <a:pt x="72" y="85"/>
                  </a:lnTo>
                  <a:lnTo>
                    <a:pt x="72" y="85"/>
                  </a:lnTo>
                  <a:lnTo>
                    <a:pt x="73" y="85"/>
                  </a:lnTo>
                  <a:lnTo>
                    <a:pt x="73" y="84"/>
                  </a:lnTo>
                  <a:lnTo>
                    <a:pt x="97" y="92"/>
                  </a:lnTo>
                  <a:lnTo>
                    <a:pt x="94" y="97"/>
                  </a:lnTo>
                  <a:lnTo>
                    <a:pt x="89" y="103"/>
                  </a:lnTo>
                  <a:lnTo>
                    <a:pt x="84" y="108"/>
                  </a:lnTo>
                  <a:lnTo>
                    <a:pt x="80" y="111"/>
                  </a:lnTo>
                  <a:lnTo>
                    <a:pt x="71" y="115"/>
                  </a:lnTo>
                  <a:lnTo>
                    <a:pt x="61" y="117"/>
                  </a:lnTo>
                  <a:lnTo>
                    <a:pt x="37" y="117"/>
                  </a:lnTo>
                  <a:lnTo>
                    <a:pt x="27" y="116"/>
                  </a:lnTo>
                  <a:lnTo>
                    <a:pt x="17" y="112"/>
                  </a:lnTo>
                  <a:lnTo>
                    <a:pt x="15" y="110"/>
                  </a:lnTo>
                  <a:lnTo>
                    <a:pt x="13" y="108"/>
                  </a:lnTo>
                  <a:lnTo>
                    <a:pt x="10" y="105"/>
                  </a:lnTo>
                  <a:lnTo>
                    <a:pt x="8" y="103"/>
                  </a:lnTo>
                  <a:lnTo>
                    <a:pt x="6" y="101"/>
                  </a:lnTo>
                  <a:lnTo>
                    <a:pt x="5" y="99"/>
                  </a:lnTo>
                  <a:lnTo>
                    <a:pt x="1" y="91"/>
                  </a:lnTo>
                  <a:lnTo>
                    <a:pt x="0" y="83"/>
                  </a:lnTo>
                  <a:lnTo>
                    <a:pt x="0" y="35"/>
                  </a:lnTo>
                  <a:lnTo>
                    <a:pt x="1" y="27"/>
                  </a:lnTo>
                  <a:lnTo>
                    <a:pt x="5" y="19"/>
                  </a:lnTo>
                  <a:lnTo>
                    <a:pt x="6" y="18"/>
                  </a:lnTo>
                  <a:lnTo>
                    <a:pt x="8" y="15"/>
                  </a:lnTo>
                  <a:lnTo>
                    <a:pt x="10" y="13"/>
                  </a:lnTo>
                  <a:lnTo>
                    <a:pt x="13" y="11"/>
                  </a:lnTo>
                  <a:lnTo>
                    <a:pt x="15" y="8"/>
                  </a:lnTo>
                  <a:lnTo>
                    <a:pt x="17" y="7"/>
                  </a:lnTo>
                  <a:lnTo>
                    <a:pt x="27"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33" name="Freeform 32"/>
            <p:cNvSpPr>
              <a:spLocks noEditPoints="1"/>
            </p:cNvSpPr>
            <p:nvPr userDrawn="1"/>
          </p:nvSpPr>
          <p:spPr bwMode="auto">
            <a:xfrm>
              <a:off x="73025" y="4432300"/>
              <a:ext cx="96838" cy="125413"/>
            </a:xfrm>
            <a:custGeom>
              <a:avLst/>
              <a:gdLst>
                <a:gd name="T0" fmla="*/ 28 w 121"/>
                <a:gd name="T1" fmla="*/ 26 h 158"/>
                <a:gd name="T2" fmla="*/ 28 w 121"/>
                <a:gd name="T3" fmla="*/ 69 h 158"/>
                <a:gd name="T4" fmla="*/ 74 w 121"/>
                <a:gd name="T5" fmla="*/ 69 h 158"/>
                <a:gd name="T6" fmla="*/ 76 w 121"/>
                <a:gd name="T7" fmla="*/ 69 h 158"/>
                <a:gd name="T8" fmla="*/ 78 w 121"/>
                <a:gd name="T9" fmla="*/ 67 h 158"/>
                <a:gd name="T10" fmla="*/ 80 w 121"/>
                <a:gd name="T11" fmla="*/ 65 h 158"/>
                <a:gd name="T12" fmla="*/ 82 w 121"/>
                <a:gd name="T13" fmla="*/ 63 h 158"/>
                <a:gd name="T14" fmla="*/ 84 w 121"/>
                <a:gd name="T15" fmla="*/ 60 h 158"/>
                <a:gd name="T16" fmla="*/ 84 w 121"/>
                <a:gd name="T17" fmla="*/ 60 h 158"/>
                <a:gd name="T18" fmla="*/ 84 w 121"/>
                <a:gd name="T19" fmla="*/ 59 h 158"/>
                <a:gd name="T20" fmla="*/ 84 w 121"/>
                <a:gd name="T21" fmla="*/ 36 h 158"/>
                <a:gd name="T22" fmla="*/ 84 w 121"/>
                <a:gd name="T23" fmla="*/ 36 h 158"/>
                <a:gd name="T24" fmla="*/ 84 w 121"/>
                <a:gd name="T25" fmla="*/ 35 h 158"/>
                <a:gd name="T26" fmla="*/ 84 w 121"/>
                <a:gd name="T27" fmla="*/ 35 h 158"/>
                <a:gd name="T28" fmla="*/ 82 w 121"/>
                <a:gd name="T29" fmla="*/ 33 h 158"/>
                <a:gd name="T30" fmla="*/ 81 w 121"/>
                <a:gd name="T31" fmla="*/ 30 h 158"/>
                <a:gd name="T32" fmla="*/ 79 w 121"/>
                <a:gd name="T33" fmla="*/ 28 h 158"/>
                <a:gd name="T34" fmla="*/ 77 w 121"/>
                <a:gd name="T35" fmla="*/ 27 h 158"/>
                <a:gd name="T36" fmla="*/ 75 w 121"/>
                <a:gd name="T37" fmla="*/ 26 h 158"/>
                <a:gd name="T38" fmla="*/ 28 w 121"/>
                <a:gd name="T39" fmla="*/ 26 h 158"/>
                <a:gd name="T40" fmla="*/ 0 w 121"/>
                <a:gd name="T41" fmla="*/ 0 h 158"/>
                <a:gd name="T42" fmla="*/ 74 w 121"/>
                <a:gd name="T43" fmla="*/ 0 h 158"/>
                <a:gd name="T44" fmla="*/ 84 w 121"/>
                <a:gd name="T45" fmla="*/ 1 h 158"/>
                <a:gd name="T46" fmla="*/ 93 w 121"/>
                <a:gd name="T47" fmla="*/ 6 h 158"/>
                <a:gd name="T48" fmla="*/ 95 w 121"/>
                <a:gd name="T49" fmla="*/ 7 h 158"/>
                <a:gd name="T50" fmla="*/ 97 w 121"/>
                <a:gd name="T51" fmla="*/ 10 h 158"/>
                <a:gd name="T52" fmla="*/ 100 w 121"/>
                <a:gd name="T53" fmla="*/ 13 h 158"/>
                <a:gd name="T54" fmla="*/ 103 w 121"/>
                <a:gd name="T55" fmla="*/ 15 h 158"/>
                <a:gd name="T56" fmla="*/ 105 w 121"/>
                <a:gd name="T57" fmla="*/ 18 h 158"/>
                <a:gd name="T58" fmla="*/ 107 w 121"/>
                <a:gd name="T59" fmla="*/ 20 h 158"/>
                <a:gd name="T60" fmla="*/ 110 w 121"/>
                <a:gd name="T61" fmla="*/ 28 h 158"/>
                <a:gd name="T62" fmla="*/ 111 w 121"/>
                <a:gd name="T63" fmla="*/ 36 h 158"/>
                <a:gd name="T64" fmla="*/ 111 w 121"/>
                <a:gd name="T65" fmla="*/ 60 h 158"/>
                <a:gd name="T66" fmla="*/ 110 w 121"/>
                <a:gd name="T67" fmla="*/ 68 h 158"/>
                <a:gd name="T68" fmla="*/ 107 w 121"/>
                <a:gd name="T69" fmla="*/ 76 h 158"/>
                <a:gd name="T70" fmla="*/ 105 w 121"/>
                <a:gd name="T71" fmla="*/ 78 h 158"/>
                <a:gd name="T72" fmla="*/ 103 w 121"/>
                <a:gd name="T73" fmla="*/ 80 h 158"/>
                <a:gd name="T74" fmla="*/ 100 w 121"/>
                <a:gd name="T75" fmla="*/ 83 h 158"/>
                <a:gd name="T76" fmla="*/ 97 w 121"/>
                <a:gd name="T77" fmla="*/ 86 h 158"/>
                <a:gd name="T78" fmla="*/ 95 w 121"/>
                <a:gd name="T79" fmla="*/ 88 h 158"/>
                <a:gd name="T80" fmla="*/ 93 w 121"/>
                <a:gd name="T81" fmla="*/ 90 h 158"/>
                <a:gd name="T82" fmla="*/ 90 w 121"/>
                <a:gd name="T83" fmla="*/ 91 h 158"/>
                <a:gd name="T84" fmla="*/ 86 w 121"/>
                <a:gd name="T85" fmla="*/ 93 h 158"/>
                <a:gd name="T86" fmla="*/ 83 w 121"/>
                <a:gd name="T87" fmla="*/ 94 h 158"/>
                <a:gd name="T88" fmla="*/ 121 w 121"/>
                <a:gd name="T89" fmla="*/ 158 h 158"/>
                <a:gd name="T90" fmla="*/ 88 w 121"/>
                <a:gd name="T91" fmla="*/ 158 h 158"/>
                <a:gd name="T92" fmla="*/ 53 w 121"/>
                <a:gd name="T93" fmla="*/ 96 h 158"/>
                <a:gd name="T94" fmla="*/ 28 w 121"/>
                <a:gd name="T95" fmla="*/ 96 h 158"/>
                <a:gd name="T96" fmla="*/ 28 w 121"/>
                <a:gd name="T97" fmla="*/ 158 h 158"/>
                <a:gd name="T98" fmla="*/ 0 w 121"/>
                <a:gd name="T99" fmla="*/ 158 h 158"/>
                <a:gd name="T100" fmla="*/ 0 w 121"/>
                <a:gd name="T10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21" h="158">
                  <a:moveTo>
                    <a:pt x="28" y="26"/>
                  </a:moveTo>
                  <a:lnTo>
                    <a:pt x="28" y="69"/>
                  </a:lnTo>
                  <a:lnTo>
                    <a:pt x="74" y="69"/>
                  </a:lnTo>
                  <a:lnTo>
                    <a:pt x="76" y="69"/>
                  </a:lnTo>
                  <a:lnTo>
                    <a:pt x="78" y="67"/>
                  </a:lnTo>
                  <a:lnTo>
                    <a:pt x="80" y="65"/>
                  </a:lnTo>
                  <a:lnTo>
                    <a:pt x="82" y="63"/>
                  </a:lnTo>
                  <a:lnTo>
                    <a:pt x="84" y="60"/>
                  </a:lnTo>
                  <a:lnTo>
                    <a:pt x="84" y="60"/>
                  </a:lnTo>
                  <a:lnTo>
                    <a:pt x="84" y="59"/>
                  </a:lnTo>
                  <a:lnTo>
                    <a:pt x="84" y="36"/>
                  </a:lnTo>
                  <a:lnTo>
                    <a:pt x="84" y="36"/>
                  </a:lnTo>
                  <a:lnTo>
                    <a:pt x="84" y="35"/>
                  </a:lnTo>
                  <a:lnTo>
                    <a:pt x="84" y="35"/>
                  </a:lnTo>
                  <a:lnTo>
                    <a:pt x="82" y="33"/>
                  </a:lnTo>
                  <a:lnTo>
                    <a:pt x="81" y="30"/>
                  </a:lnTo>
                  <a:lnTo>
                    <a:pt x="79" y="28"/>
                  </a:lnTo>
                  <a:lnTo>
                    <a:pt x="77" y="27"/>
                  </a:lnTo>
                  <a:lnTo>
                    <a:pt x="75" y="26"/>
                  </a:lnTo>
                  <a:lnTo>
                    <a:pt x="28" y="26"/>
                  </a:lnTo>
                  <a:close/>
                  <a:moveTo>
                    <a:pt x="0" y="0"/>
                  </a:moveTo>
                  <a:lnTo>
                    <a:pt x="74" y="0"/>
                  </a:lnTo>
                  <a:lnTo>
                    <a:pt x="84" y="1"/>
                  </a:lnTo>
                  <a:lnTo>
                    <a:pt x="93" y="6"/>
                  </a:lnTo>
                  <a:lnTo>
                    <a:pt x="95" y="7"/>
                  </a:lnTo>
                  <a:lnTo>
                    <a:pt x="97" y="10"/>
                  </a:lnTo>
                  <a:lnTo>
                    <a:pt x="100" y="13"/>
                  </a:lnTo>
                  <a:lnTo>
                    <a:pt x="103" y="15"/>
                  </a:lnTo>
                  <a:lnTo>
                    <a:pt x="105" y="18"/>
                  </a:lnTo>
                  <a:lnTo>
                    <a:pt x="107" y="20"/>
                  </a:lnTo>
                  <a:lnTo>
                    <a:pt x="110" y="28"/>
                  </a:lnTo>
                  <a:lnTo>
                    <a:pt x="111" y="36"/>
                  </a:lnTo>
                  <a:lnTo>
                    <a:pt x="111" y="60"/>
                  </a:lnTo>
                  <a:lnTo>
                    <a:pt x="110" y="68"/>
                  </a:lnTo>
                  <a:lnTo>
                    <a:pt x="107" y="76"/>
                  </a:lnTo>
                  <a:lnTo>
                    <a:pt x="105" y="78"/>
                  </a:lnTo>
                  <a:lnTo>
                    <a:pt x="103" y="80"/>
                  </a:lnTo>
                  <a:lnTo>
                    <a:pt x="100" y="83"/>
                  </a:lnTo>
                  <a:lnTo>
                    <a:pt x="97" y="86"/>
                  </a:lnTo>
                  <a:lnTo>
                    <a:pt x="95" y="88"/>
                  </a:lnTo>
                  <a:lnTo>
                    <a:pt x="93" y="90"/>
                  </a:lnTo>
                  <a:lnTo>
                    <a:pt x="90" y="91"/>
                  </a:lnTo>
                  <a:lnTo>
                    <a:pt x="86" y="93"/>
                  </a:lnTo>
                  <a:lnTo>
                    <a:pt x="83" y="94"/>
                  </a:lnTo>
                  <a:lnTo>
                    <a:pt x="121" y="158"/>
                  </a:lnTo>
                  <a:lnTo>
                    <a:pt x="88" y="158"/>
                  </a:lnTo>
                  <a:lnTo>
                    <a:pt x="53" y="96"/>
                  </a:lnTo>
                  <a:lnTo>
                    <a:pt x="28" y="96"/>
                  </a:lnTo>
                  <a:lnTo>
                    <a:pt x="28" y="158"/>
                  </a:lnTo>
                  <a:lnTo>
                    <a:pt x="0" y="15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34" name="Freeform 33"/>
            <p:cNvSpPr>
              <a:spLocks noEditPoints="1"/>
            </p:cNvSpPr>
            <p:nvPr userDrawn="1"/>
          </p:nvSpPr>
          <p:spPr bwMode="auto">
            <a:xfrm>
              <a:off x="193675" y="4465638"/>
              <a:ext cx="77788" cy="92075"/>
            </a:xfrm>
            <a:custGeom>
              <a:avLst/>
              <a:gdLst>
                <a:gd name="T0" fmla="*/ 35 w 98"/>
                <a:gd name="T1" fmla="*/ 26 h 117"/>
                <a:gd name="T2" fmla="*/ 30 w 98"/>
                <a:gd name="T3" fmla="*/ 30 h 117"/>
                <a:gd name="T4" fmla="*/ 26 w 98"/>
                <a:gd name="T5" fmla="*/ 34 h 117"/>
                <a:gd name="T6" fmla="*/ 26 w 98"/>
                <a:gd name="T7" fmla="*/ 36 h 117"/>
                <a:gd name="T8" fmla="*/ 71 w 98"/>
                <a:gd name="T9" fmla="*/ 48 h 117"/>
                <a:gd name="T10" fmla="*/ 71 w 98"/>
                <a:gd name="T11" fmla="*/ 35 h 117"/>
                <a:gd name="T12" fmla="*/ 69 w 98"/>
                <a:gd name="T13" fmla="*/ 32 h 117"/>
                <a:gd name="T14" fmla="*/ 64 w 98"/>
                <a:gd name="T15" fmla="*/ 28 h 117"/>
                <a:gd name="T16" fmla="*/ 60 w 98"/>
                <a:gd name="T17" fmla="*/ 26 h 117"/>
                <a:gd name="T18" fmla="*/ 36 w 98"/>
                <a:gd name="T19" fmla="*/ 0 h 117"/>
                <a:gd name="T20" fmla="*/ 71 w 98"/>
                <a:gd name="T21" fmla="*/ 1 h 117"/>
                <a:gd name="T22" fmla="*/ 83 w 98"/>
                <a:gd name="T23" fmla="*/ 9 h 117"/>
                <a:gd name="T24" fmla="*/ 89 w 98"/>
                <a:gd name="T25" fmla="*/ 14 h 117"/>
                <a:gd name="T26" fmla="*/ 93 w 98"/>
                <a:gd name="T27" fmla="*/ 19 h 117"/>
                <a:gd name="T28" fmla="*/ 98 w 98"/>
                <a:gd name="T29" fmla="*/ 35 h 117"/>
                <a:gd name="T30" fmla="*/ 26 w 98"/>
                <a:gd name="T31" fmla="*/ 72 h 117"/>
                <a:gd name="T32" fmla="*/ 26 w 98"/>
                <a:gd name="T33" fmla="*/ 83 h 117"/>
                <a:gd name="T34" fmla="*/ 28 w 98"/>
                <a:gd name="T35" fmla="*/ 86 h 117"/>
                <a:gd name="T36" fmla="*/ 32 w 98"/>
                <a:gd name="T37" fmla="*/ 90 h 117"/>
                <a:gd name="T38" fmla="*/ 36 w 98"/>
                <a:gd name="T39" fmla="*/ 92 h 117"/>
                <a:gd name="T40" fmla="*/ 64 w 98"/>
                <a:gd name="T41" fmla="*/ 92 h 117"/>
                <a:gd name="T42" fmla="*/ 68 w 98"/>
                <a:gd name="T43" fmla="*/ 89 h 117"/>
                <a:gd name="T44" fmla="*/ 72 w 98"/>
                <a:gd name="T45" fmla="*/ 85 h 117"/>
                <a:gd name="T46" fmla="*/ 72 w 98"/>
                <a:gd name="T47" fmla="*/ 84 h 117"/>
                <a:gd name="T48" fmla="*/ 95 w 98"/>
                <a:gd name="T49" fmla="*/ 97 h 117"/>
                <a:gd name="T50" fmla="*/ 85 w 98"/>
                <a:gd name="T51" fmla="*/ 108 h 117"/>
                <a:gd name="T52" fmla="*/ 71 w 98"/>
                <a:gd name="T53" fmla="*/ 115 h 117"/>
                <a:gd name="T54" fmla="*/ 36 w 98"/>
                <a:gd name="T55" fmla="*/ 117 h 117"/>
                <a:gd name="T56" fmla="*/ 17 w 98"/>
                <a:gd name="T57" fmla="*/ 112 h 117"/>
                <a:gd name="T58" fmla="*/ 13 w 98"/>
                <a:gd name="T59" fmla="*/ 108 h 117"/>
                <a:gd name="T60" fmla="*/ 8 w 98"/>
                <a:gd name="T61" fmla="*/ 103 h 117"/>
                <a:gd name="T62" fmla="*/ 5 w 98"/>
                <a:gd name="T63" fmla="*/ 99 h 117"/>
                <a:gd name="T64" fmla="*/ 0 w 98"/>
                <a:gd name="T65" fmla="*/ 83 h 117"/>
                <a:gd name="T66" fmla="*/ 1 w 98"/>
                <a:gd name="T67" fmla="*/ 27 h 117"/>
                <a:gd name="T68" fmla="*/ 6 w 98"/>
                <a:gd name="T69" fmla="*/ 18 h 117"/>
                <a:gd name="T70" fmla="*/ 10 w 98"/>
                <a:gd name="T71" fmla="*/ 13 h 117"/>
                <a:gd name="T72" fmla="*/ 15 w 98"/>
                <a:gd name="T73" fmla="*/ 8 h 117"/>
                <a:gd name="T74" fmla="*/ 26 w 98"/>
                <a:gd name="T75" fmla="*/ 1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8" h="117">
                  <a:moveTo>
                    <a:pt x="36" y="26"/>
                  </a:moveTo>
                  <a:lnTo>
                    <a:pt x="35" y="26"/>
                  </a:lnTo>
                  <a:lnTo>
                    <a:pt x="32" y="28"/>
                  </a:lnTo>
                  <a:lnTo>
                    <a:pt x="30" y="30"/>
                  </a:lnTo>
                  <a:lnTo>
                    <a:pt x="28" y="32"/>
                  </a:lnTo>
                  <a:lnTo>
                    <a:pt x="26" y="34"/>
                  </a:lnTo>
                  <a:lnTo>
                    <a:pt x="26" y="35"/>
                  </a:lnTo>
                  <a:lnTo>
                    <a:pt x="26" y="36"/>
                  </a:lnTo>
                  <a:lnTo>
                    <a:pt x="26" y="48"/>
                  </a:lnTo>
                  <a:lnTo>
                    <a:pt x="71" y="48"/>
                  </a:lnTo>
                  <a:lnTo>
                    <a:pt x="71" y="36"/>
                  </a:lnTo>
                  <a:lnTo>
                    <a:pt x="71" y="35"/>
                  </a:lnTo>
                  <a:lnTo>
                    <a:pt x="71" y="34"/>
                  </a:lnTo>
                  <a:lnTo>
                    <a:pt x="69" y="32"/>
                  </a:lnTo>
                  <a:lnTo>
                    <a:pt x="67" y="30"/>
                  </a:lnTo>
                  <a:lnTo>
                    <a:pt x="64" y="28"/>
                  </a:lnTo>
                  <a:lnTo>
                    <a:pt x="62" y="26"/>
                  </a:lnTo>
                  <a:lnTo>
                    <a:pt x="60" y="26"/>
                  </a:lnTo>
                  <a:lnTo>
                    <a:pt x="36" y="26"/>
                  </a:lnTo>
                  <a:close/>
                  <a:moveTo>
                    <a:pt x="36" y="0"/>
                  </a:moveTo>
                  <a:lnTo>
                    <a:pt x="61" y="0"/>
                  </a:lnTo>
                  <a:lnTo>
                    <a:pt x="71" y="1"/>
                  </a:lnTo>
                  <a:lnTo>
                    <a:pt x="81" y="7"/>
                  </a:lnTo>
                  <a:lnTo>
                    <a:pt x="83" y="9"/>
                  </a:lnTo>
                  <a:lnTo>
                    <a:pt x="86" y="12"/>
                  </a:lnTo>
                  <a:lnTo>
                    <a:pt x="89" y="14"/>
                  </a:lnTo>
                  <a:lnTo>
                    <a:pt x="92" y="17"/>
                  </a:lnTo>
                  <a:lnTo>
                    <a:pt x="93" y="19"/>
                  </a:lnTo>
                  <a:lnTo>
                    <a:pt x="97" y="27"/>
                  </a:lnTo>
                  <a:lnTo>
                    <a:pt x="98" y="35"/>
                  </a:lnTo>
                  <a:lnTo>
                    <a:pt x="98" y="72"/>
                  </a:lnTo>
                  <a:lnTo>
                    <a:pt x="26" y="72"/>
                  </a:lnTo>
                  <a:lnTo>
                    <a:pt x="26" y="82"/>
                  </a:lnTo>
                  <a:lnTo>
                    <a:pt x="26" y="83"/>
                  </a:lnTo>
                  <a:lnTo>
                    <a:pt x="26" y="84"/>
                  </a:lnTo>
                  <a:lnTo>
                    <a:pt x="28" y="86"/>
                  </a:lnTo>
                  <a:lnTo>
                    <a:pt x="30" y="88"/>
                  </a:lnTo>
                  <a:lnTo>
                    <a:pt x="32" y="90"/>
                  </a:lnTo>
                  <a:lnTo>
                    <a:pt x="35" y="92"/>
                  </a:lnTo>
                  <a:lnTo>
                    <a:pt x="36" y="92"/>
                  </a:lnTo>
                  <a:lnTo>
                    <a:pt x="62" y="92"/>
                  </a:lnTo>
                  <a:lnTo>
                    <a:pt x="64" y="92"/>
                  </a:lnTo>
                  <a:lnTo>
                    <a:pt x="66" y="90"/>
                  </a:lnTo>
                  <a:lnTo>
                    <a:pt x="68" y="89"/>
                  </a:lnTo>
                  <a:lnTo>
                    <a:pt x="70" y="87"/>
                  </a:lnTo>
                  <a:lnTo>
                    <a:pt x="72" y="85"/>
                  </a:lnTo>
                  <a:lnTo>
                    <a:pt x="72" y="85"/>
                  </a:lnTo>
                  <a:lnTo>
                    <a:pt x="72" y="84"/>
                  </a:lnTo>
                  <a:lnTo>
                    <a:pt x="98" y="92"/>
                  </a:lnTo>
                  <a:lnTo>
                    <a:pt x="95" y="97"/>
                  </a:lnTo>
                  <a:lnTo>
                    <a:pt x="90" y="103"/>
                  </a:lnTo>
                  <a:lnTo>
                    <a:pt x="85" y="108"/>
                  </a:lnTo>
                  <a:lnTo>
                    <a:pt x="81" y="111"/>
                  </a:lnTo>
                  <a:lnTo>
                    <a:pt x="71" y="115"/>
                  </a:lnTo>
                  <a:lnTo>
                    <a:pt x="61" y="117"/>
                  </a:lnTo>
                  <a:lnTo>
                    <a:pt x="36" y="117"/>
                  </a:lnTo>
                  <a:lnTo>
                    <a:pt x="26" y="116"/>
                  </a:lnTo>
                  <a:lnTo>
                    <a:pt x="17" y="112"/>
                  </a:lnTo>
                  <a:lnTo>
                    <a:pt x="15" y="110"/>
                  </a:lnTo>
                  <a:lnTo>
                    <a:pt x="13" y="108"/>
                  </a:lnTo>
                  <a:lnTo>
                    <a:pt x="10" y="105"/>
                  </a:lnTo>
                  <a:lnTo>
                    <a:pt x="8" y="103"/>
                  </a:lnTo>
                  <a:lnTo>
                    <a:pt x="6" y="101"/>
                  </a:lnTo>
                  <a:lnTo>
                    <a:pt x="5" y="99"/>
                  </a:lnTo>
                  <a:lnTo>
                    <a:pt x="1" y="91"/>
                  </a:lnTo>
                  <a:lnTo>
                    <a:pt x="0" y="83"/>
                  </a:lnTo>
                  <a:lnTo>
                    <a:pt x="0" y="35"/>
                  </a:lnTo>
                  <a:lnTo>
                    <a:pt x="1" y="27"/>
                  </a:lnTo>
                  <a:lnTo>
                    <a:pt x="5" y="19"/>
                  </a:lnTo>
                  <a:lnTo>
                    <a:pt x="6" y="18"/>
                  </a:lnTo>
                  <a:lnTo>
                    <a:pt x="8" y="15"/>
                  </a:lnTo>
                  <a:lnTo>
                    <a:pt x="10" y="13"/>
                  </a:lnTo>
                  <a:lnTo>
                    <a:pt x="13" y="11"/>
                  </a:lnTo>
                  <a:lnTo>
                    <a:pt x="15" y="8"/>
                  </a:lnTo>
                  <a:lnTo>
                    <a:pt x="17" y="7"/>
                  </a:lnTo>
                  <a:lnTo>
                    <a:pt x="26" y="1"/>
                  </a:lnTo>
                  <a:lnTo>
                    <a:pt x="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35" name="Freeform 34"/>
            <p:cNvSpPr>
              <a:spLocks/>
            </p:cNvSpPr>
            <p:nvPr userDrawn="1"/>
          </p:nvSpPr>
          <p:spPr bwMode="auto">
            <a:xfrm>
              <a:off x="301625" y="4467225"/>
              <a:ext cx="79375" cy="90488"/>
            </a:xfrm>
            <a:custGeom>
              <a:avLst/>
              <a:gdLst>
                <a:gd name="T0" fmla="*/ 0 w 100"/>
                <a:gd name="T1" fmla="*/ 0 h 116"/>
                <a:gd name="T2" fmla="*/ 27 w 100"/>
                <a:gd name="T3" fmla="*/ 0 h 116"/>
                <a:gd name="T4" fmla="*/ 27 w 100"/>
                <a:gd name="T5" fmla="*/ 81 h 116"/>
                <a:gd name="T6" fmla="*/ 27 w 100"/>
                <a:gd name="T7" fmla="*/ 82 h 116"/>
                <a:gd name="T8" fmla="*/ 27 w 100"/>
                <a:gd name="T9" fmla="*/ 83 h 116"/>
                <a:gd name="T10" fmla="*/ 29 w 100"/>
                <a:gd name="T11" fmla="*/ 86 h 116"/>
                <a:gd name="T12" fmla="*/ 32 w 100"/>
                <a:gd name="T13" fmla="*/ 88 h 116"/>
                <a:gd name="T14" fmla="*/ 36 w 100"/>
                <a:gd name="T15" fmla="*/ 91 h 116"/>
                <a:gd name="T16" fmla="*/ 36 w 100"/>
                <a:gd name="T17" fmla="*/ 91 h 116"/>
                <a:gd name="T18" fmla="*/ 37 w 100"/>
                <a:gd name="T19" fmla="*/ 91 h 116"/>
                <a:gd name="T20" fmla="*/ 56 w 100"/>
                <a:gd name="T21" fmla="*/ 91 h 116"/>
                <a:gd name="T22" fmla="*/ 57 w 100"/>
                <a:gd name="T23" fmla="*/ 91 h 116"/>
                <a:gd name="T24" fmla="*/ 59 w 100"/>
                <a:gd name="T25" fmla="*/ 90 h 116"/>
                <a:gd name="T26" fmla="*/ 62 w 100"/>
                <a:gd name="T27" fmla="*/ 88 h 116"/>
                <a:gd name="T28" fmla="*/ 65 w 100"/>
                <a:gd name="T29" fmla="*/ 86 h 116"/>
                <a:gd name="T30" fmla="*/ 67 w 100"/>
                <a:gd name="T31" fmla="*/ 84 h 116"/>
                <a:gd name="T32" fmla="*/ 70 w 100"/>
                <a:gd name="T33" fmla="*/ 82 h 116"/>
                <a:gd name="T34" fmla="*/ 71 w 100"/>
                <a:gd name="T35" fmla="*/ 80 h 116"/>
                <a:gd name="T36" fmla="*/ 71 w 100"/>
                <a:gd name="T37" fmla="*/ 0 h 116"/>
                <a:gd name="T38" fmla="*/ 98 w 100"/>
                <a:gd name="T39" fmla="*/ 0 h 116"/>
                <a:gd name="T40" fmla="*/ 98 w 100"/>
                <a:gd name="T41" fmla="*/ 91 h 116"/>
                <a:gd name="T42" fmla="*/ 100 w 100"/>
                <a:gd name="T43" fmla="*/ 115 h 116"/>
                <a:gd name="T44" fmla="*/ 74 w 100"/>
                <a:gd name="T45" fmla="*/ 115 h 116"/>
                <a:gd name="T46" fmla="*/ 73 w 100"/>
                <a:gd name="T47" fmla="*/ 108 h 116"/>
                <a:gd name="T48" fmla="*/ 65 w 100"/>
                <a:gd name="T49" fmla="*/ 113 h 116"/>
                <a:gd name="T50" fmla="*/ 57 w 100"/>
                <a:gd name="T51" fmla="*/ 116 h 116"/>
                <a:gd name="T52" fmla="*/ 37 w 100"/>
                <a:gd name="T53" fmla="*/ 116 h 116"/>
                <a:gd name="T54" fmla="*/ 27 w 100"/>
                <a:gd name="T55" fmla="*/ 115 h 116"/>
                <a:gd name="T56" fmla="*/ 18 w 100"/>
                <a:gd name="T57" fmla="*/ 110 h 116"/>
                <a:gd name="T58" fmla="*/ 15 w 100"/>
                <a:gd name="T59" fmla="*/ 108 h 116"/>
                <a:gd name="T60" fmla="*/ 12 w 100"/>
                <a:gd name="T61" fmla="*/ 106 h 116"/>
                <a:gd name="T62" fmla="*/ 9 w 100"/>
                <a:gd name="T63" fmla="*/ 103 h 116"/>
                <a:gd name="T64" fmla="*/ 7 w 100"/>
                <a:gd name="T65" fmla="*/ 100 h 116"/>
                <a:gd name="T66" fmla="*/ 5 w 100"/>
                <a:gd name="T67" fmla="*/ 98 h 116"/>
                <a:gd name="T68" fmla="*/ 1 w 100"/>
                <a:gd name="T69" fmla="*/ 90 h 116"/>
                <a:gd name="T70" fmla="*/ 0 w 100"/>
                <a:gd name="T71" fmla="*/ 81 h 116"/>
                <a:gd name="T72" fmla="*/ 0 w 100"/>
                <a:gd name="T73"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0" h="116">
                  <a:moveTo>
                    <a:pt x="0" y="0"/>
                  </a:moveTo>
                  <a:lnTo>
                    <a:pt x="27" y="0"/>
                  </a:lnTo>
                  <a:lnTo>
                    <a:pt x="27" y="81"/>
                  </a:lnTo>
                  <a:lnTo>
                    <a:pt x="27" y="82"/>
                  </a:lnTo>
                  <a:lnTo>
                    <a:pt x="27" y="83"/>
                  </a:lnTo>
                  <a:lnTo>
                    <a:pt x="29" y="86"/>
                  </a:lnTo>
                  <a:lnTo>
                    <a:pt x="32" y="88"/>
                  </a:lnTo>
                  <a:lnTo>
                    <a:pt x="36" y="91"/>
                  </a:lnTo>
                  <a:lnTo>
                    <a:pt x="36" y="91"/>
                  </a:lnTo>
                  <a:lnTo>
                    <a:pt x="37" y="91"/>
                  </a:lnTo>
                  <a:lnTo>
                    <a:pt x="56" y="91"/>
                  </a:lnTo>
                  <a:lnTo>
                    <a:pt x="57" y="91"/>
                  </a:lnTo>
                  <a:lnTo>
                    <a:pt x="59" y="90"/>
                  </a:lnTo>
                  <a:lnTo>
                    <a:pt x="62" y="88"/>
                  </a:lnTo>
                  <a:lnTo>
                    <a:pt x="65" y="86"/>
                  </a:lnTo>
                  <a:lnTo>
                    <a:pt x="67" y="84"/>
                  </a:lnTo>
                  <a:lnTo>
                    <a:pt x="70" y="82"/>
                  </a:lnTo>
                  <a:lnTo>
                    <a:pt x="71" y="80"/>
                  </a:lnTo>
                  <a:lnTo>
                    <a:pt x="71" y="0"/>
                  </a:lnTo>
                  <a:lnTo>
                    <a:pt x="98" y="0"/>
                  </a:lnTo>
                  <a:lnTo>
                    <a:pt x="98" y="91"/>
                  </a:lnTo>
                  <a:lnTo>
                    <a:pt x="100" y="115"/>
                  </a:lnTo>
                  <a:lnTo>
                    <a:pt x="74" y="115"/>
                  </a:lnTo>
                  <a:lnTo>
                    <a:pt x="73" y="108"/>
                  </a:lnTo>
                  <a:lnTo>
                    <a:pt x="65" y="113"/>
                  </a:lnTo>
                  <a:lnTo>
                    <a:pt x="57" y="116"/>
                  </a:lnTo>
                  <a:lnTo>
                    <a:pt x="37" y="116"/>
                  </a:lnTo>
                  <a:lnTo>
                    <a:pt x="27" y="115"/>
                  </a:lnTo>
                  <a:lnTo>
                    <a:pt x="18" y="110"/>
                  </a:lnTo>
                  <a:lnTo>
                    <a:pt x="15" y="108"/>
                  </a:lnTo>
                  <a:lnTo>
                    <a:pt x="12" y="106"/>
                  </a:lnTo>
                  <a:lnTo>
                    <a:pt x="9" y="103"/>
                  </a:lnTo>
                  <a:lnTo>
                    <a:pt x="7" y="100"/>
                  </a:lnTo>
                  <a:lnTo>
                    <a:pt x="5" y="98"/>
                  </a:lnTo>
                  <a:lnTo>
                    <a:pt x="1" y="90"/>
                  </a:lnTo>
                  <a:lnTo>
                    <a:pt x="0" y="81"/>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36" name="Freeform 35"/>
            <p:cNvSpPr>
              <a:spLocks/>
            </p:cNvSpPr>
            <p:nvPr userDrawn="1"/>
          </p:nvSpPr>
          <p:spPr bwMode="auto">
            <a:xfrm>
              <a:off x="403225" y="4432300"/>
              <a:ext cx="60325" cy="125413"/>
            </a:xfrm>
            <a:custGeom>
              <a:avLst/>
              <a:gdLst>
                <a:gd name="T0" fmla="*/ 17 w 76"/>
                <a:gd name="T1" fmla="*/ 0 h 158"/>
                <a:gd name="T2" fmla="*/ 44 w 76"/>
                <a:gd name="T3" fmla="*/ 0 h 158"/>
                <a:gd name="T4" fmla="*/ 44 w 76"/>
                <a:gd name="T5" fmla="*/ 43 h 158"/>
                <a:gd name="T6" fmla="*/ 76 w 76"/>
                <a:gd name="T7" fmla="*/ 43 h 158"/>
                <a:gd name="T8" fmla="*/ 76 w 76"/>
                <a:gd name="T9" fmla="*/ 69 h 158"/>
                <a:gd name="T10" fmla="*/ 44 w 76"/>
                <a:gd name="T11" fmla="*/ 69 h 158"/>
                <a:gd name="T12" fmla="*/ 44 w 76"/>
                <a:gd name="T13" fmla="*/ 123 h 158"/>
                <a:gd name="T14" fmla="*/ 44 w 76"/>
                <a:gd name="T15" fmla="*/ 123 h 158"/>
                <a:gd name="T16" fmla="*/ 44 w 76"/>
                <a:gd name="T17" fmla="*/ 124 h 158"/>
                <a:gd name="T18" fmla="*/ 45 w 76"/>
                <a:gd name="T19" fmla="*/ 126 h 158"/>
                <a:gd name="T20" fmla="*/ 47 w 76"/>
                <a:gd name="T21" fmla="*/ 129 h 158"/>
                <a:gd name="T22" fmla="*/ 50 w 76"/>
                <a:gd name="T23" fmla="*/ 131 h 158"/>
                <a:gd name="T24" fmla="*/ 52 w 76"/>
                <a:gd name="T25" fmla="*/ 132 h 158"/>
                <a:gd name="T26" fmla="*/ 54 w 76"/>
                <a:gd name="T27" fmla="*/ 133 h 158"/>
                <a:gd name="T28" fmla="*/ 76 w 76"/>
                <a:gd name="T29" fmla="*/ 133 h 158"/>
                <a:gd name="T30" fmla="*/ 76 w 76"/>
                <a:gd name="T31" fmla="*/ 158 h 158"/>
                <a:gd name="T32" fmla="*/ 54 w 76"/>
                <a:gd name="T33" fmla="*/ 158 h 158"/>
                <a:gd name="T34" fmla="*/ 44 w 76"/>
                <a:gd name="T35" fmla="*/ 156 h 158"/>
                <a:gd name="T36" fmla="*/ 35 w 76"/>
                <a:gd name="T37" fmla="*/ 152 h 158"/>
                <a:gd name="T38" fmla="*/ 33 w 76"/>
                <a:gd name="T39" fmla="*/ 151 h 158"/>
                <a:gd name="T40" fmla="*/ 30 w 76"/>
                <a:gd name="T41" fmla="*/ 148 h 158"/>
                <a:gd name="T42" fmla="*/ 28 w 76"/>
                <a:gd name="T43" fmla="*/ 146 h 158"/>
                <a:gd name="T44" fmla="*/ 26 w 76"/>
                <a:gd name="T45" fmla="*/ 143 h 158"/>
                <a:gd name="T46" fmla="*/ 24 w 76"/>
                <a:gd name="T47" fmla="*/ 141 h 158"/>
                <a:gd name="T48" fmla="*/ 22 w 76"/>
                <a:gd name="T49" fmla="*/ 139 h 158"/>
                <a:gd name="T50" fmla="*/ 19 w 76"/>
                <a:gd name="T51" fmla="*/ 131 h 158"/>
                <a:gd name="T52" fmla="*/ 17 w 76"/>
                <a:gd name="T53" fmla="*/ 123 h 158"/>
                <a:gd name="T54" fmla="*/ 17 w 76"/>
                <a:gd name="T55" fmla="*/ 69 h 158"/>
                <a:gd name="T56" fmla="*/ 0 w 76"/>
                <a:gd name="T57" fmla="*/ 69 h 158"/>
                <a:gd name="T58" fmla="*/ 0 w 76"/>
                <a:gd name="T59" fmla="*/ 43 h 158"/>
                <a:gd name="T60" fmla="*/ 17 w 76"/>
                <a:gd name="T61" fmla="*/ 43 h 158"/>
                <a:gd name="T62" fmla="*/ 17 w 76"/>
                <a:gd name="T63"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76" h="158">
                  <a:moveTo>
                    <a:pt x="17" y="0"/>
                  </a:moveTo>
                  <a:lnTo>
                    <a:pt x="44" y="0"/>
                  </a:lnTo>
                  <a:lnTo>
                    <a:pt x="44" y="43"/>
                  </a:lnTo>
                  <a:lnTo>
                    <a:pt x="76" y="43"/>
                  </a:lnTo>
                  <a:lnTo>
                    <a:pt x="76" y="69"/>
                  </a:lnTo>
                  <a:lnTo>
                    <a:pt x="44" y="69"/>
                  </a:lnTo>
                  <a:lnTo>
                    <a:pt x="44" y="123"/>
                  </a:lnTo>
                  <a:lnTo>
                    <a:pt x="44" y="123"/>
                  </a:lnTo>
                  <a:lnTo>
                    <a:pt x="44" y="124"/>
                  </a:lnTo>
                  <a:lnTo>
                    <a:pt x="45" y="126"/>
                  </a:lnTo>
                  <a:lnTo>
                    <a:pt x="47" y="129"/>
                  </a:lnTo>
                  <a:lnTo>
                    <a:pt x="50" y="131"/>
                  </a:lnTo>
                  <a:lnTo>
                    <a:pt x="52" y="132"/>
                  </a:lnTo>
                  <a:lnTo>
                    <a:pt x="54" y="133"/>
                  </a:lnTo>
                  <a:lnTo>
                    <a:pt x="76" y="133"/>
                  </a:lnTo>
                  <a:lnTo>
                    <a:pt x="76" y="158"/>
                  </a:lnTo>
                  <a:lnTo>
                    <a:pt x="54" y="158"/>
                  </a:lnTo>
                  <a:lnTo>
                    <a:pt x="44" y="156"/>
                  </a:lnTo>
                  <a:lnTo>
                    <a:pt x="35" y="152"/>
                  </a:lnTo>
                  <a:lnTo>
                    <a:pt x="33" y="151"/>
                  </a:lnTo>
                  <a:lnTo>
                    <a:pt x="30" y="148"/>
                  </a:lnTo>
                  <a:lnTo>
                    <a:pt x="28" y="146"/>
                  </a:lnTo>
                  <a:lnTo>
                    <a:pt x="26" y="143"/>
                  </a:lnTo>
                  <a:lnTo>
                    <a:pt x="24" y="141"/>
                  </a:lnTo>
                  <a:lnTo>
                    <a:pt x="22" y="139"/>
                  </a:lnTo>
                  <a:lnTo>
                    <a:pt x="19" y="131"/>
                  </a:lnTo>
                  <a:lnTo>
                    <a:pt x="17" y="123"/>
                  </a:lnTo>
                  <a:lnTo>
                    <a:pt x="17" y="69"/>
                  </a:lnTo>
                  <a:lnTo>
                    <a:pt x="0" y="69"/>
                  </a:lnTo>
                  <a:lnTo>
                    <a:pt x="0" y="43"/>
                  </a:lnTo>
                  <a:lnTo>
                    <a:pt x="17" y="43"/>
                  </a:lnTo>
                  <a:lnTo>
                    <a:pt x="1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37" name="Freeform 36"/>
            <p:cNvSpPr>
              <a:spLocks/>
            </p:cNvSpPr>
            <p:nvPr userDrawn="1"/>
          </p:nvSpPr>
          <p:spPr bwMode="auto">
            <a:xfrm>
              <a:off x="495300" y="4432300"/>
              <a:ext cx="22225" cy="125413"/>
            </a:xfrm>
            <a:custGeom>
              <a:avLst/>
              <a:gdLst>
                <a:gd name="T0" fmla="*/ 0 w 28"/>
                <a:gd name="T1" fmla="*/ 0 h 158"/>
                <a:gd name="T2" fmla="*/ 26 w 28"/>
                <a:gd name="T3" fmla="*/ 0 h 158"/>
                <a:gd name="T4" fmla="*/ 26 w 28"/>
                <a:gd name="T5" fmla="*/ 136 h 158"/>
                <a:gd name="T6" fmla="*/ 26 w 28"/>
                <a:gd name="T7" fmla="*/ 141 h 158"/>
                <a:gd name="T8" fmla="*/ 27 w 28"/>
                <a:gd name="T9" fmla="*/ 148 h 158"/>
                <a:gd name="T10" fmla="*/ 28 w 28"/>
                <a:gd name="T11" fmla="*/ 158 h 158"/>
                <a:gd name="T12" fmla="*/ 2 w 28"/>
                <a:gd name="T13" fmla="*/ 158 h 158"/>
                <a:gd name="T14" fmla="*/ 1 w 28"/>
                <a:gd name="T15" fmla="*/ 152 h 158"/>
                <a:gd name="T16" fmla="*/ 0 w 28"/>
                <a:gd name="T17" fmla="*/ 145 h 158"/>
                <a:gd name="T18" fmla="*/ 0 w 28"/>
                <a:gd name="T19" fmla="*/ 138 h 158"/>
                <a:gd name="T20" fmla="*/ 0 w 28"/>
                <a:gd name="T21"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58">
                  <a:moveTo>
                    <a:pt x="0" y="0"/>
                  </a:moveTo>
                  <a:lnTo>
                    <a:pt x="26" y="0"/>
                  </a:lnTo>
                  <a:lnTo>
                    <a:pt x="26" y="136"/>
                  </a:lnTo>
                  <a:lnTo>
                    <a:pt x="26" y="141"/>
                  </a:lnTo>
                  <a:lnTo>
                    <a:pt x="27" y="148"/>
                  </a:lnTo>
                  <a:lnTo>
                    <a:pt x="28" y="158"/>
                  </a:lnTo>
                  <a:lnTo>
                    <a:pt x="2" y="158"/>
                  </a:lnTo>
                  <a:lnTo>
                    <a:pt x="1" y="152"/>
                  </a:lnTo>
                  <a:lnTo>
                    <a:pt x="0" y="145"/>
                  </a:lnTo>
                  <a:lnTo>
                    <a:pt x="0" y="13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38" name="Freeform 37"/>
            <p:cNvSpPr>
              <a:spLocks noEditPoints="1"/>
            </p:cNvSpPr>
            <p:nvPr userDrawn="1"/>
          </p:nvSpPr>
          <p:spPr bwMode="auto">
            <a:xfrm>
              <a:off x="554038" y="4433888"/>
              <a:ext cx="22225" cy="123825"/>
            </a:xfrm>
            <a:custGeom>
              <a:avLst/>
              <a:gdLst>
                <a:gd name="T0" fmla="*/ 1 w 28"/>
                <a:gd name="T1" fmla="*/ 42 h 157"/>
                <a:gd name="T2" fmla="*/ 27 w 28"/>
                <a:gd name="T3" fmla="*/ 42 h 157"/>
                <a:gd name="T4" fmla="*/ 27 w 28"/>
                <a:gd name="T5" fmla="*/ 157 h 157"/>
                <a:gd name="T6" fmla="*/ 1 w 28"/>
                <a:gd name="T7" fmla="*/ 157 h 157"/>
                <a:gd name="T8" fmla="*/ 1 w 28"/>
                <a:gd name="T9" fmla="*/ 42 h 157"/>
                <a:gd name="T10" fmla="*/ 0 w 28"/>
                <a:gd name="T11" fmla="*/ 0 h 157"/>
                <a:gd name="T12" fmla="*/ 28 w 28"/>
                <a:gd name="T13" fmla="*/ 0 h 157"/>
                <a:gd name="T14" fmla="*/ 28 w 28"/>
                <a:gd name="T15" fmla="*/ 28 h 157"/>
                <a:gd name="T16" fmla="*/ 0 w 28"/>
                <a:gd name="T17" fmla="*/ 28 h 157"/>
                <a:gd name="T18" fmla="*/ 0 w 28"/>
                <a:gd name="T19" fmla="*/ 0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157">
                  <a:moveTo>
                    <a:pt x="1" y="42"/>
                  </a:moveTo>
                  <a:lnTo>
                    <a:pt x="27" y="42"/>
                  </a:lnTo>
                  <a:lnTo>
                    <a:pt x="27" y="157"/>
                  </a:lnTo>
                  <a:lnTo>
                    <a:pt x="1" y="157"/>
                  </a:lnTo>
                  <a:lnTo>
                    <a:pt x="1" y="42"/>
                  </a:lnTo>
                  <a:close/>
                  <a:moveTo>
                    <a:pt x="0" y="0"/>
                  </a:moveTo>
                  <a:lnTo>
                    <a:pt x="28" y="0"/>
                  </a:lnTo>
                  <a:lnTo>
                    <a:pt x="28" y="28"/>
                  </a:lnTo>
                  <a:lnTo>
                    <a:pt x="0" y="2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39" name="Freeform 38"/>
            <p:cNvSpPr>
              <a:spLocks/>
            </p:cNvSpPr>
            <p:nvPr userDrawn="1"/>
          </p:nvSpPr>
          <p:spPr bwMode="auto">
            <a:xfrm>
              <a:off x="611188" y="4465638"/>
              <a:ext cx="79375" cy="92075"/>
            </a:xfrm>
            <a:custGeom>
              <a:avLst/>
              <a:gdLst>
                <a:gd name="T0" fmla="*/ 44 w 101"/>
                <a:gd name="T1" fmla="*/ 0 h 116"/>
                <a:gd name="T2" fmla="*/ 63 w 101"/>
                <a:gd name="T3" fmla="*/ 0 h 116"/>
                <a:gd name="T4" fmla="*/ 73 w 101"/>
                <a:gd name="T5" fmla="*/ 1 h 116"/>
                <a:gd name="T6" fmla="*/ 82 w 101"/>
                <a:gd name="T7" fmla="*/ 7 h 116"/>
                <a:gd name="T8" fmla="*/ 85 w 101"/>
                <a:gd name="T9" fmla="*/ 9 h 116"/>
                <a:gd name="T10" fmla="*/ 88 w 101"/>
                <a:gd name="T11" fmla="*/ 12 h 116"/>
                <a:gd name="T12" fmla="*/ 91 w 101"/>
                <a:gd name="T13" fmla="*/ 14 h 116"/>
                <a:gd name="T14" fmla="*/ 93 w 101"/>
                <a:gd name="T15" fmla="*/ 17 h 116"/>
                <a:gd name="T16" fmla="*/ 95 w 101"/>
                <a:gd name="T17" fmla="*/ 19 h 116"/>
                <a:gd name="T18" fmla="*/ 99 w 101"/>
                <a:gd name="T19" fmla="*/ 27 h 116"/>
                <a:gd name="T20" fmla="*/ 101 w 101"/>
                <a:gd name="T21" fmla="*/ 35 h 116"/>
                <a:gd name="T22" fmla="*/ 101 w 101"/>
                <a:gd name="T23" fmla="*/ 116 h 116"/>
                <a:gd name="T24" fmla="*/ 73 w 101"/>
                <a:gd name="T25" fmla="*/ 116 h 116"/>
                <a:gd name="T26" fmla="*/ 73 w 101"/>
                <a:gd name="T27" fmla="*/ 36 h 116"/>
                <a:gd name="T28" fmla="*/ 73 w 101"/>
                <a:gd name="T29" fmla="*/ 35 h 116"/>
                <a:gd name="T30" fmla="*/ 73 w 101"/>
                <a:gd name="T31" fmla="*/ 34 h 116"/>
                <a:gd name="T32" fmla="*/ 71 w 101"/>
                <a:gd name="T33" fmla="*/ 31 h 116"/>
                <a:gd name="T34" fmla="*/ 68 w 101"/>
                <a:gd name="T35" fmla="*/ 28 h 116"/>
                <a:gd name="T36" fmla="*/ 65 w 101"/>
                <a:gd name="T37" fmla="*/ 26 h 116"/>
                <a:gd name="T38" fmla="*/ 64 w 101"/>
                <a:gd name="T39" fmla="*/ 26 h 116"/>
                <a:gd name="T40" fmla="*/ 63 w 101"/>
                <a:gd name="T41" fmla="*/ 26 h 116"/>
                <a:gd name="T42" fmla="*/ 44 w 101"/>
                <a:gd name="T43" fmla="*/ 26 h 116"/>
                <a:gd name="T44" fmla="*/ 42 w 101"/>
                <a:gd name="T45" fmla="*/ 26 h 116"/>
                <a:gd name="T46" fmla="*/ 39 w 101"/>
                <a:gd name="T47" fmla="*/ 28 h 116"/>
                <a:gd name="T48" fmla="*/ 36 w 101"/>
                <a:gd name="T49" fmla="*/ 30 h 116"/>
                <a:gd name="T50" fmla="*/ 33 w 101"/>
                <a:gd name="T51" fmla="*/ 32 h 116"/>
                <a:gd name="T52" fmla="*/ 31 w 101"/>
                <a:gd name="T53" fmla="*/ 35 h 116"/>
                <a:gd name="T54" fmla="*/ 29 w 101"/>
                <a:gd name="T55" fmla="*/ 37 h 116"/>
                <a:gd name="T56" fmla="*/ 29 w 101"/>
                <a:gd name="T57" fmla="*/ 116 h 116"/>
                <a:gd name="T58" fmla="*/ 3 w 101"/>
                <a:gd name="T59" fmla="*/ 116 h 116"/>
                <a:gd name="T60" fmla="*/ 3 w 101"/>
                <a:gd name="T61" fmla="*/ 26 h 116"/>
                <a:gd name="T62" fmla="*/ 0 w 101"/>
                <a:gd name="T63" fmla="*/ 1 h 116"/>
                <a:gd name="T64" fmla="*/ 26 w 101"/>
                <a:gd name="T65" fmla="*/ 1 h 116"/>
                <a:gd name="T66" fmla="*/ 27 w 101"/>
                <a:gd name="T67" fmla="*/ 8 h 116"/>
                <a:gd name="T68" fmla="*/ 35 w 101"/>
                <a:gd name="T69" fmla="*/ 2 h 116"/>
                <a:gd name="T70" fmla="*/ 44 w 101"/>
                <a:gd name="T71"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1" h="116">
                  <a:moveTo>
                    <a:pt x="44" y="0"/>
                  </a:moveTo>
                  <a:lnTo>
                    <a:pt x="63" y="0"/>
                  </a:lnTo>
                  <a:lnTo>
                    <a:pt x="73" y="1"/>
                  </a:lnTo>
                  <a:lnTo>
                    <a:pt x="82" y="7"/>
                  </a:lnTo>
                  <a:lnTo>
                    <a:pt x="85" y="9"/>
                  </a:lnTo>
                  <a:lnTo>
                    <a:pt x="88" y="12"/>
                  </a:lnTo>
                  <a:lnTo>
                    <a:pt x="91" y="14"/>
                  </a:lnTo>
                  <a:lnTo>
                    <a:pt x="93" y="17"/>
                  </a:lnTo>
                  <a:lnTo>
                    <a:pt x="95" y="19"/>
                  </a:lnTo>
                  <a:lnTo>
                    <a:pt x="99" y="27"/>
                  </a:lnTo>
                  <a:lnTo>
                    <a:pt x="101" y="35"/>
                  </a:lnTo>
                  <a:lnTo>
                    <a:pt x="101" y="116"/>
                  </a:lnTo>
                  <a:lnTo>
                    <a:pt x="73" y="116"/>
                  </a:lnTo>
                  <a:lnTo>
                    <a:pt x="73" y="36"/>
                  </a:lnTo>
                  <a:lnTo>
                    <a:pt x="73" y="35"/>
                  </a:lnTo>
                  <a:lnTo>
                    <a:pt x="73" y="34"/>
                  </a:lnTo>
                  <a:lnTo>
                    <a:pt x="71" y="31"/>
                  </a:lnTo>
                  <a:lnTo>
                    <a:pt x="68" y="28"/>
                  </a:lnTo>
                  <a:lnTo>
                    <a:pt x="65" y="26"/>
                  </a:lnTo>
                  <a:lnTo>
                    <a:pt x="64" y="26"/>
                  </a:lnTo>
                  <a:lnTo>
                    <a:pt x="63" y="26"/>
                  </a:lnTo>
                  <a:lnTo>
                    <a:pt x="44" y="26"/>
                  </a:lnTo>
                  <a:lnTo>
                    <a:pt x="42" y="26"/>
                  </a:lnTo>
                  <a:lnTo>
                    <a:pt x="39" y="28"/>
                  </a:lnTo>
                  <a:lnTo>
                    <a:pt x="36" y="30"/>
                  </a:lnTo>
                  <a:lnTo>
                    <a:pt x="33" y="32"/>
                  </a:lnTo>
                  <a:lnTo>
                    <a:pt x="31" y="35"/>
                  </a:lnTo>
                  <a:lnTo>
                    <a:pt x="29" y="37"/>
                  </a:lnTo>
                  <a:lnTo>
                    <a:pt x="29" y="116"/>
                  </a:lnTo>
                  <a:lnTo>
                    <a:pt x="3" y="116"/>
                  </a:lnTo>
                  <a:lnTo>
                    <a:pt x="3" y="26"/>
                  </a:lnTo>
                  <a:lnTo>
                    <a:pt x="0" y="1"/>
                  </a:lnTo>
                  <a:lnTo>
                    <a:pt x="26" y="1"/>
                  </a:lnTo>
                  <a:lnTo>
                    <a:pt x="27" y="8"/>
                  </a:lnTo>
                  <a:lnTo>
                    <a:pt x="35" y="2"/>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40" name="Freeform 39"/>
            <p:cNvSpPr>
              <a:spLocks noEditPoints="1"/>
            </p:cNvSpPr>
            <p:nvPr userDrawn="1"/>
          </p:nvSpPr>
          <p:spPr bwMode="auto">
            <a:xfrm>
              <a:off x="717550" y="4465638"/>
              <a:ext cx="80963" cy="127000"/>
            </a:xfrm>
            <a:custGeom>
              <a:avLst/>
              <a:gdLst>
                <a:gd name="T0" fmla="*/ 36 w 101"/>
                <a:gd name="T1" fmla="*/ 26 h 160"/>
                <a:gd name="T2" fmla="*/ 29 w 101"/>
                <a:gd name="T3" fmla="*/ 32 h 160"/>
                <a:gd name="T4" fmla="*/ 27 w 101"/>
                <a:gd name="T5" fmla="*/ 36 h 160"/>
                <a:gd name="T6" fmla="*/ 27 w 101"/>
                <a:gd name="T7" fmla="*/ 81 h 160"/>
                <a:gd name="T8" fmla="*/ 27 w 101"/>
                <a:gd name="T9" fmla="*/ 83 h 160"/>
                <a:gd name="T10" fmla="*/ 33 w 101"/>
                <a:gd name="T11" fmla="*/ 89 h 160"/>
                <a:gd name="T12" fmla="*/ 37 w 101"/>
                <a:gd name="T13" fmla="*/ 92 h 160"/>
                <a:gd name="T14" fmla="*/ 56 w 101"/>
                <a:gd name="T15" fmla="*/ 92 h 160"/>
                <a:gd name="T16" fmla="*/ 58 w 101"/>
                <a:gd name="T17" fmla="*/ 92 h 160"/>
                <a:gd name="T18" fmla="*/ 66 w 101"/>
                <a:gd name="T19" fmla="*/ 86 h 160"/>
                <a:gd name="T20" fmla="*/ 73 w 101"/>
                <a:gd name="T21" fmla="*/ 80 h 160"/>
                <a:gd name="T22" fmla="*/ 69 w 101"/>
                <a:gd name="T23" fmla="*/ 35 h 160"/>
                <a:gd name="T24" fmla="*/ 60 w 101"/>
                <a:gd name="T25" fmla="*/ 27 h 160"/>
                <a:gd name="T26" fmla="*/ 37 w 101"/>
                <a:gd name="T27" fmla="*/ 26 h 160"/>
                <a:gd name="T28" fmla="*/ 57 w 101"/>
                <a:gd name="T29" fmla="*/ 0 h 160"/>
                <a:gd name="T30" fmla="*/ 75 w 101"/>
                <a:gd name="T31" fmla="*/ 8 h 160"/>
                <a:gd name="T32" fmla="*/ 101 w 101"/>
                <a:gd name="T33" fmla="*/ 1 h 160"/>
                <a:gd name="T34" fmla="*/ 99 w 101"/>
                <a:gd name="T35" fmla="*/ 125 h 160"/>
                <a:gd name="T36" fmla="*/ 95 w 101"/>
                <a:gd name="T37" fmla="*/ 142 h 160"/>
                <a:gd name="T38" fmla="*/ 90 w 101"/>
                <a:gd name="T39" fmla="*/ 147 h 160"/>
                <a:gd name="T40" fmla="*/ 85 w 101"/>
                <a:gd name="T41" fmla="*/ 152 h 160"/>
                <a:gd name="T42" fmla="*/ 73 w 101"/>
                <a:gd name="T43" fmla="*/ 159 h 160"/>
                <a:gd name="T44" fmla="*/ 40 w 101"/>
                <a:gd name="T45" fmla="*/ 160 h 160"/>
                <a:gd name="T46" fmla="*/ 21 w 101"/>
                <a:gd name="T47" fmla="*/ 154 h 160"/>
                <a:gd name="T48" fmla="*/ 12 w 101"/>
                <a:gd name="T49" fmla="*/ 146 h 160"/>
                <a:gd name="T50" fmla="*/ 4 w 101"/>
                <a:gd name="T51" fmla="*/ 135 h 160"/>
                <a:gd name="T52" fmla="*/ 28 w 101"/>
                <a:gd name="T53" fmla="*/ 128 h 160"/>
                <a:gd name="T54" fmla="*/ 30 w 101"/>
                <a:gd name="T55" fmla="*/ 130 h 160"/>
                <a:gd name="T56" fmla="*/ 35 w 101"/>
                <a:gd name="T57" fmla="*/ 133 h 160"/>
                <a:gd name="T58" fmla="*/ 39 w 101"/>
                <a:gd name="T59" fmla="*/ 135 h 160"/>
                <a:gd name="T60" fmla="*/ 64 w 101"/>
                <a:gd name="T61" fmla="*/ 135 h 160"/>
                <a:gd name="T62" fmla="*/ 67 w 101"/>
                <a:gd name="T63" fmla="*/ 133 h 160"/>
                <a:gd name="T64" fmla="*/ 71 w 101"/>
                <a:gd name="T65" fmla="*/ 129 h 160"/>
                <a:gd name="T66" fmla="*/ 73 w 101"/>
                <a:gd name="T67" fmla="*/ 127 h 160"/>
                <a:gd name="T68" fmla="*/ 69 w 101"/>
                <a:gd name="T69" fmla="*/ 113 h 160"/>
                <a:gd name="T70" fmla="*/ 61 w 101"/>
                <a:gd name="T71" fmla="*/ 116 h 160"/>
                <a:gd name="T72" fmla="*/ 37 w 101"/>
                <a:gd name="T73" fmla="*/ 117 h 160"/>
                <a:gd name="T74" fmla="*/ 18 w 101"/>
                <a:gd name="T75" fmla="*/ 111 h 160"/>
                <a:gd name="T76" fmla="*/ 13 w 101"/>
                <a:gd name="T77" fmla="*/ 107 h 160"/>
                <a:gd name="T78" fmla="*/ 8 w 101"/>
                <a:gd name="T79" fmla="*/ 102 h 160"/>
                <a:gd name="T80" fmla="*/ 5 w 101"/>
                <a:gd name="T81" fmla="*/ 98 h 160"/>
                <a:gd name="T82" fmla="*/ 0 w 101"/>
                <a:gd name="T83" fmla="*/ 82 h 160"/>
                <a:gd name="T84" fmla="*/ 1 w 101"/>
                <a:gd name="T85" fmla="*/ 28 h 160"/>
                <a:gd name="T86" fmla="*/ 7 w 101"/>
                <a:gd name="T87" fmla="*/ 18 h 160"/>
                <a:gd name="T88" fmla="*/ 11 w 101"/>
                <a:gd name="T89" fmla="*/ 13 h 160"/>
                <a:gd name="T90" fmla="*/ 16 w 101"/>
                <a:gd name="T91" fmla="*/ 8 h 160"/>
                <a:gd name="T92" fmla="*/ 27 w 101"/>
                <a:gd name="T93" fmla="*/ 1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1" h="160">
                  <a:moveTo>
                    <a:pt x="37" y="26"/>
                  </a:moveTo>
                  <a:lnTo>
                    <a:pt x="36" y="26"/>
                  </a:lnTo>
                  <a:lnTo>
                    <a:pt x="33" y="29"/>
                  </a:lnTo>
                  <a:lnTo>
                    <a:pt x="29" y="32"/>
                  </a:lnTo>
                  <a:lnTo>
                    <a:pt x="27" y="35"/>
                  </a:lnTo>
                  <a:lnTo>
                    <a:pt x="27" y="36"/>
                  </a:lnTo>
                  <a:lnTo>
                    <a:pt x="27" y="36"/>
                  </a:lnTo>
                  <a:lnTo>
                    <a:pt x="27" y="81"/>
                  </a:lnTo>
                  <a:lnTo>
                    <a:pt x="27" y="82"/>
                  </a:lnTo>
                  <a:lnTo>
                    <a:pt x="27" y="83"/>
                  </a:lnTo>
                  <a:lnTo>
                    <a:pt x="29" y="86"/>
                  </a:lnTo>
                  <a:lnTo>
                    <a:pt x="33" y="89"/>
                  </a:lnTo>
                  <a:lnTo>
                    <a:pt x="36" y="92"/>
                  </a:lnTo>
                  <a:lnTo>
                    <a:pt x="37" y="92"/>
                  </a:lnTo>
                  <a:lnTo>
                    <a:pt x="37" y="92"/>
                  </a:lnTo>
                  <a:lnTo>
                    <a:pt x="56" y="92"/>
                  </a:lnTo>
                  <a:lnTo>
                    <a:pt x="57" y="92"/>
                  </a:lnTo>
                  <a:lnTo>
                    <a:pt x="58" y="92"/>
                  </a:lnTo>
                  <a:lnTo>
                    <a:pt x="62" y="89"/>
                  </a:lnTo>
                  <a:lnTo>
                    <a:pt x="66" y="86"/>
                  </a:lnTo>
                  <a:lnTo>
                    <a:pt x="70" y="83"/>
                  </a:lnTo>
                  <a:lnTo>
                    <a:pt x="73" y="80"/>
                  </a:lnTo>
                  <a:lnTo>
                    <a:pt x="73" y="38"/>
                  </a:lnTo>
                  <a:lnTo>
                    <a:pt x="69" y="35"/>
                  </a:lnTo>
                  <a:lnTo>
                    <a:pt x="65" y="31"/>
                  </a:lnTo>
                  <a:lnTo>
                    <a:pt x="60" y="27"/>
                  </a:lnTo>
                  <a:lnTo>
                    <a:pt x="56" y="26"/>
                  </a:lnTo>
                  <a:lnTo>
                    <a:pt x="37" y="26"/>
                  </a:lnTo>
                  <a:close/>
                  <a:moveTo>
                    <a:pt x="37" y="0"/>
                  </a:moveTo>
                  <a:lnTo>
                    <a:pt x="57" y="0"/>
                  </a:lnTo>
                  <a:lnTo>
                    <a:pt x="66" y="2"/>
                  </a:lnTo>
                  <a:lnTo>
                    <a:pt x="75" y="8"/>
                  </a:lnTo>
                  <a:lnTo>
                    <a:pt x="75" y="1"/>
                  </a:lnTo>
                  <a:lnTo>
                    <a:pt x="101" y="1"/>
                  </a:lnTo>
                  <a:lnTo>
                    <a:pt x="99" y="26"/>
                  </a:lnTo>
                  <a:lnTo>
                    <a:pt x="99" y="125"/>
                  </a:lnTo>
                  <a:lnTo>
                    <a:pt x="98" y="134"/>
                  </a:lnTo>
                  <a:lnTo>
                    <a:pt x="95" y="142"/>
                  </a:lnTo>
                  <a:lnTo>
                    <a:pt x="93" y="144"/>
                  </a:lnTo>
                  <a:lnTo>
                    <a:pt x="90" y="147"/>
                  </a:lnTo>
                  <a:lnTo>
                    <a:pt x="87" y="150"/>
                  </a:lnTo>
                  <a:lnTo>
                    <a:pt x="85" y="152"/>
                  </a:lnTo>
                  <a:lnTo>
                    <a:pt x="82" y="155"/>
                  </a:lnTo>
                  <a:lnTo>
                    <a:pt x="73" y="159"/>
                  </a:lnTo>
                  <a:lnTo>
                    <a:pt x="63" y="160"/>
                  </a:lnTo>
                  <a:lnTo>
                    <a:pt x="40" y="160"/>
                  </a:lnTo>
                  <a:lnTo>
                    <a:pt x="30" y="158"/>
                  </a:lnTo>
                  <a:lnTo>
                    <a:pt x="21" y="154"/>
                  </a:lnTo>
                  <a:lnTo>
                    <a:pt x="17" y="151"/>
                  </a:lnTo>
                  <a:lnTo>
                    <a:pt x="12" y="146"/>
                  </a:lnTo>
                  <a:lnTo>
                    <a:pt x="7" y="140"/>
                  </a:lnTo>
                  <a:lnTo>
                    <a:pt x="4" y="135"/>
                  </a:lnTo>
                  <a:lnTo>
                    <a:pt x="28" y="127"/>
                  </a:lnTo>
                  <a:lnTo>
                    <a:pt x="28" y="128"/>
                  </a:lnTo>
                  <a:lnTo>
                    <a:pt x="29" y="128"/>
                  </a:lnTo>
                  <a:lnTo>
                    <a:pt x="30" y="130"/>
                  </a:lnTo>
                  <a:lnTo>
                    <a:pt x="32" y="132"/>
                  </a:lnTo>
                  <a:lnTo>
                    <a:pt x="35" y="133"/>
                  </a:lnTo>
                  <a:lnTo>
                    <a:pt x="37" y="135"/>
                  </a:lnTo>
                  <a:lnTo>
                    <a:pt x="39" y="135"/>
                  </a:lnTo>
                  <a:lnTo>
                    <a:pt x="62" y="135"/>
                  </a:lnTo>
                  <a:lnTo>
                    <a:pt x="64" y="135"/>
                  </a:lnTo>
                  <a:lnTo>
                    <a:pt x="66" y="134"/>
                  </a:lnTo>
                  <a:lnTo>
                    <a:pt x="67" y="133"/>
                  </a:lnTo>
                  <a:lnTo>
                    <a:pt x="69" y="131"/>
                  </a:lnTo>
                  <a:lnTo>
                    <a:pt x="71" y="129"/>
                  </a:lnTo>
                  <a:lnTo>
                    <a:pt x="72" y="128"/>
                  </a:lnTo>
                  <a:lnTo>
                    <a:pt x="73" y="127"/>
                  </a:lnTo>
                  <a:lnTo>
                    <a:pt x="73" y="111"/>
                  </a:lnTo>
                  <a:lnTo>
                    <a:pt x="69" y="113"/>
                  </a:lnTo>
                  <a:lnTo>
                    <a:pt x="65" y="115"/>
                  </a:lnTo>
                  <a:lnTo>
                    <a:pt x="61" y="116"/>
                  </a:lnTo>
                  <a:lnTo>
                    <a:pt x="57" y="117"/>
                  </a:lnTo>
                  <a:lnTo>
                    <a:pt x="37" y="117"/>
                  </a:lnTo>
                  <a:lnTo>
                    <a:pt x="27" y="115"/>
                  </a:lnTo>
                  <a:lnTo>
                    <a:pt x="18" y="111"/>
                  </a:lnTo>
                  <a:lnTo>
                    <a:pt x="16" y="109"/>
                  </a:lnTo>
                  <a:lnTo>
                    <a:pt x="13" y="107"/>
                  </a:lnTo>
                  <a:lnTo>
                    <a:pt x="11" y="105"/>
                  </a:lnTo>
                  <a:lnTo>
                    <a:pt x="8" y="102"/>
                  </a:lnTo>
                  <a:lnTo>
                    <a:pt x="7" y="100"/>
                  </a:lnTo>
                  <a:lnTo>
                    <a:pt x="5" y="98"/>
                  </a:lnTo>
                  <a:lnTo>
                    <a:pt x="1" y="90"/>
                  </a:lnTo>
                  <a:lnTo>
                    <a:pt x="0" y="82"/>
                  </a:lnTo>
                  <a:lnTo>
                    <a:pt x="0" y="36"/>
                  </a:lnTo>
                  <a:lnTo>
                    <a:pt x="1" y="28"/>
                  </a:lnTo>
                  <a:lnTo>
                    <a:pt x="5" y="20"/>
                  </a:lnTo>
                  <a:lnTo>
                    <a:pt x="7" y="18"/>
                  </a:lnTo>
                  <a:lnTo>
                    <a:pt x="8" y="16"/>
                  </a:lnTo>
                  <a:lnTo>
                    <a:pt x="11" y="13"/>
                  </a:lnTo>
                  <a:lnTo>
                    <a:pt x="13" y="11"/>
                  </a:lnTo>
                  <a:lnTo>
                    <a:pt x="16" y="8"/>
                  </a:lnTo>
                  <a:lnTo>
                    <a:pt x="18" y="7"/>
                  </a:lnTo>
                  <a:lnTo>
                    <a:pt x="27"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41" name="Freeform 40"/>
            <p:cNvSpPr>
              <a:spLocks noEditPoints="1"/>
            </p:cNvSpPr>
            <p:nvPr userDrawn="1"/>
          </p:nvSpPr>
          <p:spPr bwMode="auto">
            <a:xfrm>
              <a:off x="830263" y="4465638"/>
              <a:ext cx="76200" cy="92075"/>
            </a:xfrm>
            <a:custGeom>
              <a:avLst/>
              <a:gdLst>
                <a:gd name="T0" fmla="*/ 35 w 97"/>
                <a:gd name="T1" fmla="*/ 26 h 117"/>
                <a:gd name="T2" fmla="*/ 30 w 97"/>
                <a:gd name="T3" fmla="*/ 30 h 117"/>
                <a:gd name="T4" fmla="*/ 26 w 97"/>
                <a:gd name="T5" fmla="*/ 34 h 117"/>
                <a:gd name="T6" fmla="*/ 26 w 97"/>
                <a:gd name="T7" fmla="*/ 36 h 117"/>
                <a:gd name="T8" fmla="*/ 71 w 97"/>
                <a:gd name="T9" fmla="*/ 48 h 117"/>
                <a:gd name="T10" fmla="*/ 71 w 97"/>
                <a:gd name="T11" fmla="*/ 35 h 117"/>
                <a:gd name="T12" fmla="*/ 69 w 97"/>
                <a:gd name="T13" fmla="*/ 32 h 117"/>
                <a:gd name="T14" fmla="*/ 64 w 97"/>
                <a:gd name="T15" fmla="*/ 28 h 117"/>
                <a:gd name="T16" fmla="*/ 60 w 97"/>
                <a:gd name="T17" fmla="*/ 26 h 117"/>
                <a:gd name="T18" fmla="*/ 36 w 97"/>
                <a:gd name="T19" fmla="*/ 0 h 117"/>
                <a:gd name="T20" fmla="*/ 71 w 97"/>
                <a:gd name="T21" fmla="*/ 1 h 117"/>
                <a:gd name="T22" fmla="*/ 82 w 97"/>
                <a:gd name="T23" fmla="*/ 9 h 117"/>
                <a:gd name="T24" fmla="*/ 88 w 97"/>
                <a:gd name="T25" fmla="*/ 14 h 117"/>
                <a:gd name="T26" fmla="*/ 92 w 97"/>
                <a:gd name="T27" fmla="*/ 19 h 117"/>
                <a:gd name="T28" fmla="*/ 97 w 97"/>
                <a:gd name="T29" fmla="*/ 35 h 117"/>
                <a:gd name="T30" fmla="*/ 26 w 97"/>
                <a:gd name="T31" fmla="*/ 72 h 117"/>
                <a:gd name="T32" fmla="*/ 26 w 97"/>
                <a:gd name="T33" fmla="*/ 83 h 117"/>
                <a:gd name="T34" fmla="*/ 28 w 97"/>
                <a:gd name="T35" fmla="*/ 86 h 117"/>
                <a:gd name="T36" fmla="*/ 32 w 97"/>
                <a:gd name="T37" fmla="*/ 90 h 117"/>
                <a:gd name="T38" fmla="*/ 36 w 97"/>
                <a:gd name="T39" fmla="*/ 92 h 117"/>
                <a:gd name="T40" fmla="*/ 64 w 97"/>
                <a:gd name="T41" fmla="*/ 92 h 117"/>
                <a:gd name="T42" fmla="*/ 68 w 97"/>
                <a:gd name="T43" fmla="*/ 89 h 117"/>
                <a:gd name="T44" fmla="*/ 72 w 97"/>
                <a:gd name="T45" fmla="*/ 85 h 117"/>
                <a:gd name="T46" fmla="*/ 72 w 97"/>
                <a:gd name="T47" fmla="*/ 84 h 117"/>
                <a:gd name="T48" fmla="*/ 94 w 97"/>
                <a:gd name="T49" fmla="*/ 97 h 117"/>
                <a:gd name="T50" fmla="*/ 84 w 97"/>
                <a:gd name="T51" fmla="*/ 108 h 117"/>
                <a:gd name="T52" fmla="*/ 71 w 97"/>
                <a:gd name="T53" fmla="*/ 115 h 117"/>
                <a:gd name="T54" fmla="*/ 36 w 97"/>
                <a:gd name="T55" fmla="*/ 117 h 117"/>
                <a:gd name="T56" fmla="*/ 17 w 97"/>
                <a:gd name="T57" fmla="*/ 112 h 117"/>
                <a:gd name="T58" fmla="*/ 13 w 97"/>
                <a:gd name="T59" fmla="*/ 108 h 117"/>
                <a:gd name="T60" fmla="*/ 8 w 97"/>
                <a:gd name="T61" fmla="*/ 103 h 117"/>
                <a:gd name="T62" fmla="*/ 5 w 97"/>
                <a:gd name="T63" fmla="*/ 99 h 117"/>
                <a:gd name="T64" fmla="*/ 0 w 97"/>
                <a:gd name="T65" fmla="*/ 83 h 117"/>
                <a:gd name="T66" fmla="*/ 1 w 97"/>
                <a:gd name="T67" fmla="*/ 27 h 117"/>
                <a:gd name="T68" fmla="*/ 6 w 97"/>
                <a:gd name="T69" fmla="*/ 18 h 117"/>
                <a:gd name="T70" fmla="*/ 10 w 97"/>
                <a:gd name="T71" fmla="*/ 13 h 117"/>
                <a:gd name="T72" fmla="*/ 15 w 97"/>
                <a:gd name="T73" fmla="*/ 8 h 117"/>
                <a:gd name="T74" fmla="*/ 26 w 97"/>
                <a:gd name="T75" fmla="*/ 1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7" h="117">
                  <a:moveTo>
                    <a:pt x="36" y="26"/>
                  </a:moveTo>
                  <a:lnTo>
                    <a:pt x="35" y="26"/>
                  </a:lnTo>
                  <a:lnTo>
                    <a:pt x="32" y="28"/>
                  </a:lnTo>
                  <a:lnTo>
                    <a:pt x="30" y="30"/>
                  </a:lnTo>
                  <a:lnTo>
                    <a:pt x="28" y="32"/>
                  </a:lnTo>
                  <a:lnTo>
                    <a:pt x="26" y="34"/>
                  </a:lnTo>
                  <a:lnTo>
                    <a:pt x="26" y="35"/>
                  </a:lnTo>
                  <a:lnTo>
                    <a:pt x="26" y="36"/>
                  </a:lnTo>
                  <a:lnTo>
                    <a:pt x="26" y="48"/>
                  </a:lnTo>
                  <a:lnTo>
                    <a:pt x="71" y="48"/>
                  </a:lnTo>
                  <a:lnTo>
                    <a:pt x="71" y="36"/>
                  </a:lnTo>
                  <a:lnTo>
                    <a:pt x="71" y="35"/>
                  </a:lnTo>
                  <a:lnTo>
                    <a:pt x="71" y="34"/>
                  </a:lnTo>
                  <a:lnTo>
                    <a:pt x="69" y="32"/>
                  </a:lnTo>
                  <a:lnTo>
                    <a:pt x="67" y="30"/>
                  </a:lnTo>
                  <a:lnTo>
                    <a:pt x="64" y="28"/>
                  </a:lnTo>
                  <a:lnTo>
                    <a:pt x="62" y="26"/>
                  </a:lnTo>
                  <a:lnTo>
                    <a:pt x="60" y="26"/>
                  </a:lnTo>
                  <a:lnTo>
                    <a:pt x="36" y="26"/>
                  </a:lnTo>
                  <a:close/>
                  <a:moveTo>
                    <a:pt x="36" y="0"/>
                  </a:moveTo>
                  <a:lnTo>
                    <a:pt x="61" y="0"/>
                  </a:lnTo>
                  <a:lnTo>
                    <a:pt x="71" y="1"/>
                  </a:lnTo>
                  <a:lnTo>
                    <a:pt x="80" y="7"/>
                  </a:lnTo>
                  <a:lnTo>
                    <a:pt x="82" y="9"/>
                  </a:lnTo>
                  <a:lnTo>
                    <a:pt x="85" y="12"/>
                  </a:lnTo>
                  <a:lnTo>
                    <a:pt x="88" y="14"/>
                  </a:lnTo>
                  <a:lnTo>
                    <a:pt x="91" y="17"/>
                  </a:lnTo>
                  <a:lnTo>
                    <a:pt x="92" y="19"/>
                  </a:lnTo>
                  <a:lnTo>
                    <a:pt x="96" y="27"/>
                  </a:lnTo>
                  <a:lnTo>
                    <a:pt x="97" y="35"/>
                  </a:lnTo>
                  <a:lnTo>
                    <a:pt x="97" y="72"/>
                  </a:lnTo>
                  <a:lnTo>
                    <a:pt x="26" y="72"/>
                  </a:lnTo>
                  <a:lnTo>
                    <a:pt x="26" y="82"/>
                  </a:lnTo>
                  <a:lnTo>
                    <a:pt x="26" y="83"/>
                  </a:lnTo>
                  <a:lnTo>
                    <a:pt x="26" y="84"/>
                  </a:lnTo>
                  <a:lnTo>
                    <a:pt x="28" y="86"/>
                  </a:lnTo>
                  <a:lnTo>
                    <a:pt x="30" y="88"/>
                  </a:lnTo>
                  <a:lnTo>
                    <a:pt x="32" y="90"/>
                  </a:lnTo>
                  <a:lnTo>
                    <a:pt x="35" y="92"/>
                  </a:lnTo>
                  <a:lnTo>
                    <a:pt x="36" y="92"/>
                  </a:lnTo>
                  <a:lnTo>
                    <a:pt x="62" y="92"/>
                  </a:lnTo>
                  <a:lnTo>
                    <a:pt x="64" y="92"/>
                  </a:lnTo>
                  <a:lnTo>
                    <a:pt x="66" y="90"/>
                  </a:lnTo>
                  <a:lnTo>
                    <a:pt x="68" y="89"/>
                  </a:lnTo>
                  <a:lnTo>
                    <a:pt x="70" y="87"/>
                  </a:lnTo>
                  <a:lnTo>
                    <a:pt x="72" y="85"/>
                  </a:lnTo>
                  <a:lnTo>
                    <a:pt x="72" y="85"/>
                  </a:lnTo>
                  <a:lnTo>
                    <a:pt x="72" y="84"/>
                  </a:lnTo>
                  <a:lnTo>
                    <a:pt x="97" y="92"/>
                  </a:lnTo>
                  <a:lnTo>
                    <a:pt x="94" y="97"/>
                  </a:lnTo>
                  <a:lnTo>
                    <a:pt x="89" y="103"/>
                  </a:lnTo>
                  <a:lnTo>
                    <a:pt x="84" y="108"/>
                  </a:lnTo>
                  <a:lnTo>
                    <a:pt x="80" y="111"/>
                  </a:lnTo>
                  <a:lnTo>
                    <a:pt x="71" y="115"/>
                  </a:lnTo>
                  <a:lnTo>
                    <a:pt x="61" y="117"/>
                  </a:lnTo>
                  <a:lnTo>
                    <a:pt x="36" y="117"/>
                  </a:lnTo>
                  <a:lnTo>
                    <a:pt x="26" y="116"/>
                  </a:lnTo>
                  <a:lnTo>
                    <a:pt x="17" y="112"/>
                  </a:lnTo>
                  <a:lnTo>
                    <a:pt x="15" y="110"/>
                  </a:lnTo>
                  <a:lnTo>
                    <a:pt x="13" y="108"/>
                  </a:lnTo>
                  <a:lnTo>
                    <a:pt x="10" y="105"/>
                  </a:lnTo>
                  <a:lnTo>
                    <a:pt x="8" y="103"/>
                  </a:lnTo>
                  <a:lnTo>
                    <a:pt x="6" y="101"/>
                  </a:lnTo>
                  <a:lnTo>
                    <a:pt x="5" y="99"/>
                  </a:lnTo>
                  <a:lnTo>
                    <a:pt x="1" y="91"/>
                  </a:lnTo>
                  <a:lnTo>
                    <a:pt x="0" y="83"/>
                  </a:lnTo>
                  <a:lnTo>
                    <a:pt x="0" y="35"/>
                  </a:lnTo>
                  <a:lnTo>
                    <a:pt x="1" y="27"/>
                  </a:lnTo>
                  <a:lnTo>
                    <a:pt x="5" y="19"/>
                  </a:lnTo>
                  <a:lnTo>
                    <a:pt x="6" y="18"/>
                  </a:lnTo>
                  <a:lnTo>
                    <a:pt x="8" y="15"/>
                  </a:lnTo>
                  <a:lnTo>
                    <a:pt x="10" y="13"/>
                  </a:lnTo>
                  <a:lnTo>
                    <a:pt x="13" y="11"/>
                  </a:lnTo>
                  <a:lnTo>
                    <a:pt x="15" y="8"/>
                  </a:lnTo>
                  <a:lnTo>
                    <a:pt x="17" y="7"/>
                  </a:lnTo>
                  <a:lnTo>
                    <a:pt x="26" y="1"/>
                  </a:lnTo>
                  <a:lnTo>
                    <a:pt x="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42" name="Freeform 41"/>
            <p:cNvSpPr>
              <a:spLocks/>
            </p:cNvSpPr>
            <p:nvPr userDrawn="1"/>
          </p:nvSpPr>
          <p:spPr bwMode="auto">
            <a:xfrm>
              <a:off x="931863" y="4465638"/>
              <a:ext cx="79375" cy="92075"/>
            </a:xfrm>
            <a:custGeom>
              <a:avLst/>
              <a:gdLst>
                <a:gd name="T0" fmla="*/ 43 w 100"/>
                <a:gd name="T1" fmla="*/ 0 h 116"/>
                <a:gd name="T2" fmla="*/ 63 w 100"/>
                <a:gd name="T3" fmla="*/ 0 h 116"/>
                <a:gd name="T4" fmla="*/ 73 w 100"/>
                <a:gd name="T5" fmla="*/ 1 h 116"/>
                <a:gd name="T6" fmla="*/ 82 w 100"/>
                <a:gd name="T7" fmla="*/ 7 h 116"/>
                <a:gd name="T8" fmla="*/ 85 w 100"/>
                <a:gd name="T9" fmla="*/ 9 h 116"/>
                <a:gd name="T10" fmla="*/ 88 w 100"/>
                <a:gd name="T11" fmla="*/ 12 h 116"/>
                <a:gd name="T12" fmla="*/ 91 w 100"/>
                <a:gd name="T13" fmla="*/ 14 h 116"/>
                <a:gd name="T14" fmla="*/ 93 w 100"/>
                <a:gd name="T15" fmla="*/ 17 h 116"/>
                <a:gd name="T16" fmla="*/ 95 w 100"/>
                <a:gd name="T17" fmla="*/ 19 h 116"/>
                <a:gd name="T18" fmla="*/ 99 w 100"/>
                <a:gd name="T19" fmla="*/ 27 h 116"/>
                <a:gd name="T20" fmla="*/ 100 w 100"/>
                <a:gd name="T21" fmla="*/ 35 h 116"/>
                <a:gd name="T22" fmla="*/ 100 w 100"/>
                <a:gd name="T23" fmla="*/ 116 h 116"/>
                <a:gd name="T24" fmla="*/ 73 w 100"/>
                <a:gd name="T25" fmla="*/ 116 h 116"/>
                <a:gd name="T26" fmla="*/ 73 w 100"/>
                <a:gd name="T27" fmla="*/ 36 h 116"/>
                <a:gd name="T28" fmla="*/ 73 w 100"/>
                <a:gd name="T29" fmla="*/ 35 h 116"/>
                <a:gd name="T30" fmla="*/ 73 w 100"/>
                <a:gd name="T31" fmla="*/ 34 h 116"/>
                <a:gd name="T32" fmla="*/ 71 w 100"/>
                <a:gd name="T33" fmla="*/ 31 h 116"/>
                <a:gd name="T34" fmla="*/ 68 w 100"/>
                <a:gd name="T35" fmla="*/ 28 h 116"/>
                <a:gd name="T36" fmla="*/ 65 w 100"/>
                <a:gd name="T37" fmla="*/ 26 h 116"/>
                <a:gd name="T38" fmla="*/ 64 w 100"/>
                <a:gd name="T39" fmla="*/ 26 h 116"/>
                <a:gd name="T40" fmla="*/ 63 w 100"/>
                <a:gd name="T41" fmla="*/ 26 h 116"/>
                <a:gd name="T42" fmla="*/ 44 w 100"/>
                <a:gd name="T43" fmla="*/ 26 h 116"/>
                <a:gd name="T44" fmla="*/ 42 w 100"/>
                <a:gd name="T45" fmla="*/ 26 h 116"/>
                <a:gd name="T46" fmla="*/ 39 w 100"/>
                <a:gd name="T47" fmla="*/ 28 h 116"/>
                <a:gd name="T48" fmla="*/ 36 w 100"/>
                <a:gd name="T49" fmla="*/ 30 h 116"/>
                <a:gd name="T50" fmla="*/ 33 w 100"/>
                <a:gd name="T51" fmla="*/ 32 h 116"/>
                <a:gd name="T52" fmla="*/ 31 w 100"/>
                <a:gd name="T53" fmla="*/ 35 h 116"/>
                <a:gd name="T54" fmla="*/ 29 w 100"/>
                <a:gd name="T55" fmla="*/ 37 h 116"/>
                <a:gd name="T56" fmla="*/ 29 w 100"/>
                <a:gd name="T57" fmla="*/ 116 h 116"/>
                <a:gd name="T58" fmla="*/ 2 w 100"/>
                <a:gd name="T59" fmla="*/ 116 h 116"/>
                <a:gd name="T60" fmla="*/ 2 w 100"/>
                <a:gd name="T61" fmla="*/ 26 h 116"/>
                <a:gd name="T62" fmla="*/ 0 w 100"/>
                <a:gd name="T63" fmla="*/ 1 h 116"/>
                <a:gd name="T64" fmla="*/ 26 w 100"/>
                <a:gd name="T65" fmla="*/ 1 h 116"/>
                <a:gd name="T66" fmla="*/ 27 w 100"/>
                <a:gd name="T67" fmla="*/ 8 h 116"/>
                <a:gd name="T68" fmla="*/ 35 w 100"/>
                <a:gd name="T69" fmla="*/ 2 h 116"/>
                <a:gd name="T70" fmla="*/ 43 w 100"/>
                <a:gd name="T71"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16">
                  <a:moveTo>
                    <a:pt x="43" y="0"/>
                  </a:moveTo>
                  <a:lnTo>
                    <a:pt x="63" y="0"/>
                  </a:lnTo>
                  <a:lnTo>
                    <a:pt x="73" y="1"/>
                  </a:lnTo>
                  <a:lnTo>
                    <a:pt x="82" y="7"/>
                  </a:lnTo>
                  <a:lnTo>
                    <a:pt x="85" y="9"/>
                  </a:lnTo>
                  <a:lnTo>
                    <a:pt x="88" y="12"/>
                  </a:lnTo>
                  <a:lnTo>
                    <a:pt x="91" y="14"/>
                  </a:lnTo>
                  <a:lnTo>
                    <a:pt x="93" y="17"/>
                  </a:lnTo>
                  <a:lnTo>
                    <a:pt x="95" y="19"/>
                  </a:lnTo>
                  <a:lnTo>
                    <a:pt x="99" y="27"/>
                  </a:lnTo>
                  <a:lnTo>
                    <a:pt x="100" y="35"/>
                  </a:lnTo>
                  <a:lnTo>
                    <a:pt x="100" y="116"/>
                  </a:lnTo>
                  <a:lnTo>
                    <a:pt x="73" y="116"/>
                  </a:lnTo>
                  <a:lnTo>
                    <a:pt x="73" y="36"/>
                  </a:lnTo>
                  <a:lnTo>
                    <a:pt x="73" y="35"/>
                  </a:lnTo>
                  <a:lnTo>
                    <a:pt x="73" y="34"/>
                  </a:lnTo>
                  <a:lnTo>
                    <a:pt x="71" y="31"/>
                  </a:lnTo>
                  <a:lnTo>
                    <a:pt x="68" y="28"/>
                  </a:lnTo>
                  <a:lnTo>
                    <a:pt x="65" y="26"/>
                  </a:lnTo>
                  <a:lnTo>
                    <a:pt x="64" y="26"/>
                  </a:lnTo>
                  <a:lnTo>
                    <a:pt x="63" y="26"/>
                  </a:lnTo>
                  <a:lnTo>
                    <a:pt x="44" y="26"/>
                  </a:lnTo>
                  <a:lnTo>
                    <a:pt x="42" y="26"/>
                  </a:lnTo>
                  <a:lnTo>
                    <a:pt x="39" y="28"/>
                  </a:lnTo>
                  <a:lnTo>
                    <a:pt x="36" y="30"/>
                  </a:lnTo>
                  <a:lnTo>
                    <a:pt x="33" y="32"/>
                  </a:lnTo>
                  <a:lnTo>
                    <a:pt x="31" y="35"/>
                  </a:lnTo>
                  <a:lnTo>
                    <a:pt x="29" y="37"/>
                  </a:lnTo>
                  <a:lnTo>
                    <a:pt x="29" y="116"/>
                  </a:lnTo>
                  <a:lnTo>
                    <a:pt x="2" y="116"/>
                  </a:lnTo>
                  <a:lnTo>
                    <a:pt x="2" y="26"/>
                  </a:lnTo>
                  <a:lnTo>
                    <a:pt x="0" y="1"/>
                  </a:lnTo>
                  <a:lnTo>
                    <a:pt x="26" y="1"/>
                  </a:lnTo>
                  <a:lnTo>
                    <a:pt x="27" y="8"/>
                  </a:lnTo>
                  <a:lnTo>
                    <a:pt x="35" y="2"/>
                  </a:lnTo>
                  <a:lnTo>
                    <a:pt x="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43" name="Freeform 42"/>
            <p:cNvSpPr>
              <a:spLocks noEditPoints="1"/>
            </p:cNvSpPr>
            <p:nvPr userDrawn="1"/>
          </p:nvSpPr>
          <p:spPr bwMode="auto">
            <a:xfrm>
              <a:off x="-984250" y="4667250"/>
              <a:ext cx="79375" cy="106363"/>
            </a:xfrm>
            <a:custGeom>
              <a:avLst/>
              <a:gdLst>
                <a:gd name="T0" fmla="*/ 18 w 100"/>
                <a:gd name="T1" fmla="*/ 18 h 135"/>
                <a:gd name="T2" fmla="*/ 18 w 100"/>
                <a:gd name="T3" fmla="*/ 62 h 135"/>
                <a:gd name="T4" fmla="*/ 63 w 100"/>
                <a:gd name="T5" fmla="*/ 62 h 135"/>
                <a:gd name="T6" fmla="*/ 65 w 100"/>
                <a:gd name="T7" fmla="*/ 61 h 135"/>
                <a:gd name="T8" fmla="*/ 67 w 100"/>
                <a:gd name="T9" fmla="*/ 60 h 135"/>
                <a:gd name="T10" fmla="*/ 69 w 100"/>
                <a:gd name="T11" fmla="*/ 58 h 135"/>
                <a:gd name="T12" fmla="*/ 72 w 100"/>
                <a:gd name="T13" fmla="*/ 56 h 135"/>
                <a:gd name="T14" fmla="*/ 74 w 100"/>
                <a:gd name="T15" fmla="*/ 54 h 135"/>
                <a:gd name="T16" fmla="*/ 75 w 100"/>
                <a:gd name="T17" fmla="*/ 52 h 135"/>
                <a:gd name="T18" fmla="*/ 75 w 100"/>
                <a:gd name="T19" fmla="*/ 52 h 135"/>
                <a:gd name="T20" fmla="*/ 75 w 100"/>
                <a:gd name="T21" fmla="*/ 51 h 135"/>
                <a:gd name="T22" fmla="*/ 75 w 100"/>
                <a:gd name="T23" fmla="*/ 50 h 135"/>
                <a:gd name="T24" fmla="*/ 75 w 100"/>
                <a:gd name="T25" fmla="*/ 31 h 135"/>
                <a:gd name="T26" fmla="*/ 75 w 100"/>
                <a:gd name="T27" fmla="*/ 30 h 135"/>
                <a:gd name="T28" fmla="*/ 75 w 100"/>
                <a:gd name="T29" fmla="*/ 29 h 135"/>
                <a:gd name="T30" fmla="*/ 75 w 100"/>
                <a:gd name="T31" fmla="*/ 28 h 135"/>
                <a:gd name="T32" fmla="*/ 74 w 100"/>
                <a:gd name="T33" fmla="*/ 27 h 135"/>
                <a:gd name="T34" fmla="*/ 72 w 100"/>
                <a:gd name="T35" fmla="*/ 25 h 135"/>
                <a:gd name="T36" fmla="*/ 70 w 100"/>
                <a:gd name="T37" fmla="*/ 22 h 135"/>
                <a:gd name="T38" fmla="*/ 68 w 100"/>
                <a:gd name="T39" fmla="*/ 20 h 135"/>
                <a:gd name="T40" fmla="*/ 66 w 100"/>
                <a:gd name="T41" fmla="*/ 19 h 135"/>
                <a:gd name="T42" fmla="*/ 64 w 100"/>
                <a:gd name="T43" fmla="*/ 18 h 135"/>
                <a:gd name="T44" fmla="*/ 18 w 100"/>
                <a:gd name="T45" fmla="*/ 18 h 135"/>
                <a:gd name="T46" fmla="*/ 0 w 100"/>
                <a:gd name="T47" fmla="*/ 0 h 135"/>
                <a:gd name="T48" fmla="*/ 63 w 100"/>
                <a:gd name="T49" fmla="*/ 0 h 135"/>
                <a:gd name="T50" fmla="*/ 68 w 100"/>
                <a:gd name="T51" fmla="*/ 0 h 135"/>
                <a:gd name="T52" fmla="*/ 73 w 100"/>
                <a:gd name="T53" fmla="*/ 2 h 135"/>
                <a:gd name="T54" fmla="*/ 78 w 100"/>
                <a:gd name="T55" fmla="*/ 5 h 135"/>
                <a:gd name="T56" fmla="*/ 80 w 100"/>
                <a:gd name="T57" fmla="*/ 6 h 135"/>
                <a:gd name="T58" fmla="*/ 82 w 100"/>
                <a:gd name="T59" fmla="*/ 8 h 135"/>
                <a:gd name="T60" fmla="*/ 84 w 100"/>
                <a:gd name="T61" fmla="*/ 10 h 135"/>
                <a:gd name="T62" fmla="*/ 86 w 100"/>
                <a:gd name="T63" fmla="*/ 13 h 135"/>
                <a:gd name="T64" fmla="*/ 88 w 100"/>
                <a:gd name="T65" fmla="*/ 15 h 135"/>
                <a:gd name="T66" fmla="*/ 90 w 100"/>
                <a:gd name="T67" fmla="*/ 16 h 135"/>
                <a:gd name="T68" fmla="*/ 92 w 100"/>
                <a:gd name="T69" fmla="*/ 21 h 135"/>
                <a:gd name="T70" fmla="*/ 93 w 100"/>
                <a:gd name="T71" fmla="*/ 26 h 135"/>
                <a:gd name="T72" fmla="*/ 93 w 100"/>
                <a:gd name="T73" fmla="*/ 30 h 135"/>
                <a:gd name="T74" fmla="*/ 93 w 100"/>
                <a:gd name="T75" fmla="*/ 50 h 135"/>
                <a:gd name="T76" fmla="*/ 93 w 100"/>
                <a:gd name="T77" fmla="*/ 55 h 135"/>
                <a:gd name="T78" fmla="*/ 92 w 100"/>
                <a:gd name="T79" fmla="*/ 59 h 135"/>
                <a:gd name="T80" fmla="*/ 90 w 100"/>
                <a:gd name="T81" fmla="*/ 63 h 135"/>
                <a:gd name="T82" fmla="*/ 88 w 100"/>
                <a:gd name="T83" fmla="*/ 64 h 135"/>
                <a:gd name="T84" fmla="*/ 86 w 100"/>
                <a:gd name="T85" fmla="*/ 67 h 135"/>
                <a:gd name="T86" fmla="*/ 84 w 100"/>
                <a:gd name="T87" fmla="*/ 69 h 135"/>
                <a:gd name="T88" fmla="*/ 82 w 100"/>
                <a:gd name="T89" fmla="*/ 71 h 135"/>
                <a:gd name="T90" fmla="*/ 80 w 100"/>
                <a:gd name="T91" fmla="*/ 73 h 135"/>
                <a:gd name="T92" fmla="*/ 78 w 100"/>
                <a:gd name="T93" fmla="*/ 75 h 135"/>
                <a:gd name="T94" fmla="*/ 75 w 100"/>
                <a:gd name="T95" fmla="*/ 76 h 135"/>
                <a:gd name="T96" fmla="*/ 73 w 100"/>
                <a:gd name="T97" fmla="*/ 77 h 135"/>
                <a:gd name="T98" fmla="*/ 70 w 100"/>
                <a:gd name="T99" fmla="*/ 78 h 135"/>
                <a:gd name="T100" fmla="*/ 67 w 100"/>
                <a:gd name="T101" fmla="*/ 79 h 135"/>
                <a:gd name="T102" fmla="*/ 100 w 100"/>
                <a:gd name="T103" fmla="*/ 135 h 135"/>
                <a:gd name="T104" fmla="*/ 80 w 100"/>
                <a:gd name="T105" fmla="*/ 135 h 135"/>
                <a:gd name="T106" fmla="*/ 48 w 100"/>
                <a:gd name="T107" fmla="*/ 79 h 135"/>
                <a:gd name="T108" fmla="*/ 18 w 100"/>
                <a:gd name="T109" fmla="*/ 79 h 135"/>
                <a:gd name="T110" fmla="*/ 18 w 100"/>
                <a:gd name="T111" fmla="*/ 135 h 135"/>
                <a:gd name="T112" fmla="*/ 0 w 100"/>
                <a:gd name="T113" fmla="*/ 135 h 135"/>
                <a:gd name="T114" fmla="*/ 0 w 100"/>
                <a:gd name="T115"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0" h="135">
                  <a:moveTo>
                    <a:pt x="18" y="18"/>
                  </a:moveTo>
                  <a:lnTo>
                    <a:pt x="18" y="62"/>
                  </a:lnTo>
                  <a:lnTo>
                    <a:pt x="63" y="62"/>
                  </a:lnTo>
                  <a:lnTo>
                    <a:pt x="65" y="61"/>
                  </a:lnTo>
                  <a:lnTo>
                    <a:pt x="67" y="60"/>
                  </a:lnTo>
                  <a:lnTo>
                    <a:pt x="69" y="58"/>
                  </a:lnTo>
                  <a:lnTo>
                    <a:pt x="72" y="56"/>
                  </a:lnTo>
                  <a:lnTo>
                    <a:pt x="74" y="54"/>
                  </a:lnTo>
                  <a:lnTo>
                    <a:pt x="75" y="52"/>
                  </a:lnTo>
                  <a:lnTo>
                    <a:pt x="75" y="52"/>
                  </a:lnTo>
                  <a:lnTo>
                    <a:pt x="75" y="51"/>
                  </a:lnTo>
                  <a:lnTo>
                    <a:pt x="75" y="50"/>
                  </a:lnTo>
                  <a:lnTo>
                    <a:pt x="75" y="31"/>
                  </a:lnTo>
                  <a:lnTo>
                    <a:pt x="75" y="30"/>
                  </a:lnTo>
                  <a:lnTo>
                    <a:pt x="75" y="29"/>
                  </a:lnTo>
                  <a:lnTo>
                    <a:pt x="75" y="28"/>
                  </a:lnTo>
                  <a:lnTo>
                    <a:pt x="74" y="27"/>
                  </a:lnTo>
                  <a:lnTo>
                    <a:pt x="72" y="25"/>
                  </a:lnTo>
                  <a:lnTo>
                    <a:pt x="70" y="22"/>
                  </a:lnTo>
                  <a:lnTo>
                    <a:pt x="68" y="20"/>
                  </a:lnTo>
                  <a:lnTo>
                    <a:pt x="66" y="19"/>
                  </a:lnTo>
                  <a:lnTo>
                    <a:pt x="64" y="18"/>
                  </a:lnTo>
                  <a:lnTo>
                    <a:pt x="18" y="18"/>
                  </a:lnTo>
                  <a:close/>
                  <a:moveTo>
                    <a:pt x="0" y="0"/>
                  </a:moveTo>
                  <a:lnTo>
                    <a:pt x="63" y="0"/>
                  </a:lnTo>
                  <a:lnTo>
                    <a:pt x="68" y="0"/>
                  </a:lnTo>
                  <a:lnTo>
                    <a:pt x="73" y="2"/>
                  </a:lnTo>
                  <a:lnTo>
                    <a:pt x="78" y="5"/>
                  </a:lnTo>
                  <a:lnTo>
                    <a:pt x="80" y="6"/>
                  </a:lnTo>
                  <a:lnTo>
                    <a:pt x="82" y="8"/>
                  </a:lnTo>
                  <a:lnTo>
                    <a:pt x="84" y="10"/>
                  </a:lnTo>
                  <a:lnTo>
                    <a:pt x="86" y="13"/>
                  </a:lnTo>
                  <a:lnTo>
                    <a:pt x="88" y="15"/>
                  </a:lnTo>
                  <a:lnTo>
                    <a:pt x="90" y="16"/>
                  </a:lnTo>
                  <a:lnTo>
                    <a:pt x="92" y="21"/>
                  </a:lnTo>
                  <a:lnTo>
                    <a:pt x="93" y="26"/>
                  </a:lnTo>
                  <a:lnTo>
                    <a:pt x="93" y="30"/>
                  </a:lnTo>
                  <a:lnTo>
                    <a:pt x="93" y="50"/>
                  </a:lnTo>
                  <a:lnTo>
                    <a:pt x="93" y="55"/>
                  </a:lnTo>
                  <a:lnTo>
                    <a:pt x="92" y="59"/>
                  </a:lnTo>
                  <a:lnTo>
                    <a:pt x="90" y="63"/>
                  </a:lnTo>
                  <a:lnTo>
                    <a:pt x="88" y="64"/>
                  </a:lnTo>
                  <a:lnTo>
                    <a:pt x="86" y="67"/>
                  </a:lnTo>
                  <a:lnTo>
                    <a:pt x="84" y="69"/>
                  </a:lnTo>
                  <a:lnTo>
                    <a:pt x="82" y="71"/>
                  </a:lnTo>
                  <a:lnTo>
                    <a:pt x="80" y="73"/>
                  </a:lnTo>
                  <a:lnTo>
                    <a:pt x="78" y="75"/>
                  </a:lnTo>
                  <a:lnTo>
                    <a:pt x="75" y="76"/>
                  </a:lnTo>
                  <a:lnTo>
                    <a:pt x="73" y="77"/>
                  </a:lnTo>
                  <a:lnTo>
                    <a:pt x="70" y="78"/>
                  </a:lnTo>
                  <a:lnTo>
                    <a:pt x="67" y="79"/>
                  </a:lnTo>
                  <a:lnTo>
                    <a:pt x="100" y="135"/>
                  </a:lnTo>
                  <a:lnTo>
                    <a:pt x="80" y="135"/>
                  </a:lnTo>
                  <a:lnTo>
                    <a:pt x="48" y="79"/>
                  </a:lnTo>
                  <a:lnTo>
                    <a:pt x="18" y="79"/>
                  </a:lnTo>
                  <a:lnTo>
                    <a:pt x="18" y="135"/>
                  </a:lnTo>
                  <a:lnTo>
                    <a:pt x="0" y="13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44" name="Freeform 43"/>
            <p:cNvSpPr>
              <a:spLocks noEditPoints="1"/>
            </p:cNvSpPr>
            <p:nvPr userDrawn="1"/>
          </p:nvSpPr>
          <p:spPr bwMode="auto">
            <a:xfrm>
              <a:off x="-885825" y="4695825"/>
              <a:ext cx="65088" cy="77788"/>
            </a:xfrm>
            <a:custGeom>
              <a:avLst/>
              <a:gdLst>
                <a:gd name="T0" fmla="*/ 28 w 84"/>
                <a:gd name="T1" fmla="*/ 17 h 98"/>
                <a:gd name="T2" fmla="*/ 22 w 84"/>
                <a:gd name="T3" fmla="*/ 21 h 98"/>
                <a:gd name="T4" fmla="*/ 18 w 84"/>
                <a:gd name="T5" fmla="*/ 25 h 98"/>
                <a:gd name="T6" fmla="*/ 18 w 84"/>
                <a:gd name="T7" fmla="*/ 28 h 98"/>
                <a:gd name="T8" fmla="*/ 66 w 84"/>
                <a:gd name="T9" fmla="*/ 40 h 98"/>
                <a:gd name="T10" fmla="*/ 66 w 84"/>
                <a:gd name="T11" fmla="*/ 27 h 98"/>
                <a:gd name="T12" fmla="*/ 66 w 84"/>
                <a:gd name="T13" fmla="*/ 25 h 98"/>
                <a:gd name="T14" fmla="*/ 61 w 84"/>
                <a:gd name="T15" fmla="*/ 20 h 98"/>
                <a:gd name="T16" fmla="*/ 56 w 84"/>
                <a:gd name="T17" fmla="*/ 16 h 98"/>
                <a:gd name="T18" fmla="*/ 52 w 84"/>
                <a:gd name="T19" fmla="*/ 16 h 98"/>
                <a:gd name="T20" fmla="*/ 30 w 84"/>
                <a:gd name="T21" fmla="*/ 0 h 98"/>
                <a:gd name="T22" fmla="*/ 58 w 84"/>
                <a:gd name="T23" fmla="*/ 0 h 98"/>
                <a:gd name="T24" fmla="*/ 66 w 84"/>
                <a:gd name="T25" fmla="*/ 2 h 98"/>
                <a:gd name="T26" fmla="*/ 71 w 84"/>
                <a:gd name="T27" fmla="*/ 6 h 98"/>
                <a:gd name="T28" fmla="*/ 76 w 84"/>
                <a:gd name="T29" fmla="*/ 11 h 98"/>
                <a:gd name="T30" fmla="*/ 80 w 84"/>
                <a:gd name="T31" fmla="*/ 15 h 98"/>
                <a:gd name="T32" fmla="*/ 83 w 84"/>
                <a:gd name="T33" fmla="*/ 23 h 98"/>
                <a:gd name="T34" fmla="*/ 83 w 84"/>
                <a:gd name="T35" fmla="*/ 56 h 98"/>
                <a:gd name="T36" fmla="*/ 18 w 84"/>
                <a:gd name="T37" fmla="*/ 70 h 98"/>
                <a:gd name="T38" fmla="*/ 18 w 84"/>
                <a:gd name="T39" fmla="*/ 72 h 98"/>
                <a:gd name="T40" fmla="*/ 22 w 84"/>
                <a:gd name="T41" fmla="*/ 77 h 98"/>
                <a:gd name="T42" fmla="*/ 28 w 84"/>
                <a:gd name="T43" fmla="*/ 81 h 98"/>
                <a:gd name="T44" fmla="*/ 54 w 84"/>
                <a:gd name="T45" fmla="*/ 82 h 98"/>
                <a:gd name="T46" fmla="*/ 57 w 84"/>
                <a:gd name="T47" fmla="*/ 81 h 98"/>
                <a:gd name="T48" fmla="*/ 62 w 84"/>
                <a:gd name="T49" fmla="*/ 77 h 98"/>
                <a:gd name="T50" fmla="*/ 66 w 84"/>
                <a:gd name="T51" fmla="*/ 72 h 98"/>
                <a:gd name="T52" fmla="*/ 84 w 84"/>
                <a:gd name="T53" fmla="*/ 75 h 98"/>
                <a:gd name="T54" fmla="*/ 69 w 84"/>
                <a:gd name="T55" fmla="*/ 94 h 98"/>
                <a:gd name="T56" fmla="*/ 62 w 84"/>
                <a:gd name="T57" fmla="*/ 97 h 98"/>
                <a:gd name="T58" fmla="*/ 53 w 84"/>
                <a:gd name="T59" fmla="*/ 98 h 98"/>
                <a:gd name="T60" fmla="*/ 26 w 84"/>
                <a:gd name="T61" fmla="*/ 98 h 98"/>
                <a:gd name="T62" fmla="*/ 18 w 84"/>
                <a:gd name="T63" fmla="*/ 95 h 98"/>
                <a:gd name="T64" fmla="*/ 13 w 84"/>
                <a:gd name="T65" fmla="*/ 92 h 98"/>
                <a:gd name="T66" fmla="*/ 8 w 84"/>
                <a:gd name="T67" fmla="*/ 87 h 98"/>
                <a:gd name="T68" fmla="*/ 4 w 84"/>
                <a:gd name="T69" fmla="*/ 83 h 98"/>
                <a:gd name="T70" fmla="*/ 1 w 84"/>
                <a:gd name="T71" fmla="*/ 75 h 98"/>
                <a:gd name="T72" fmla="*/ 0 w 84"/>
                <a:gd name="T73" fmla="*/ 27 h 98"/>
                <a:gd name="T74" fmla="*/ 2 w 84"/>
                <a:gd name="T75" fmla="*/ 19 h 98"/>
                <a:gd name="T76" fmla="*/ 6 w 84"/>
                <a:gd name="T77" fmla="*/ 13 h 98"/>
                <a:gd name="T78" fmla="*/ 10 w 84"/>
                <a:gd name="T79" fmla="*/ 8 h 98"/>
                <a:gd name="T80" fmla="*/ 15 w 84"/>
                <a:gd name="T81" fmla="*/ 4 h 98"/>
                <a:gd name="T82" fmla="*/ 22 w 84"/>
                <a:gd name="T83" fmla="*/ 1 h 98"/>
                <a:gd name="T84" fmla="*/ 30 w 84"/>
                <a:gd name="T85"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4" h="98">
                  <a:moveTo>
                    <a:pt x="30" y="16"/>
                  </a:moveTo>
                  <a:lnTo>
                    <a:pt x="28" y="17"/>
                  </a:lnTo>
                  <a:lnTo>
                    <a:pt x="25" y="18"/>
                  </a:lnTo>
                  <a:lnTo>
                    <a:pt x="22" y="21"/>
                  </a:lnTo>
                  <a:lnTo>
                    <a:pt x="20" y="23"/>
                  </a:lnTo>
                  <a:lnTo>
                    <a:pt x="18" y="25"/>
                  </a:lnTo>
                  <a:lnTo>
                    <a:pt x="18" y="26"/>
                  </a:lnTo>
                  <a:lnTo>
                    <a:pt x="18" y="28"/>
                  </a:lnTo>
                  <a:lnTo>
                    <a:pt x="18" y="40"/>
                  </a:lnTo>
                  <a:lnTo>
                    <a:pt x="66" y="40"/>
                  </a:lnTo>
                  <a:lnTo>
                    <a:pt x="66" y="28"/>
                  </a:lnTo>
                  <a:lnTo>
                    <a:pt x="66" y="27"/>
                  </a:lnTo>
                  <a:lnTo>
                    <a:pt x="66" y="26"/>
                  </a:lnTo>
                  <a:lnTo>
                    <a:pt x="66" y="25"/>
                  </a:lnTo>
                  <a:lnTo>
                    <a:pt x="64" y="23"/>
                  </a:lnTo>
                  <a:lnTo>
                    <a:pt x="61" y="20"/>
                  </a:lnTo>
                  <a:lnTo>
                    <a:pt x="59" y="18"/>
                  </a:lnTo>
                  <a:lnTo>
                    <a:pt x="56" y="16"/>
                  </a:lnTo>
                  <a:lnTo>
                    <a:pt x="54" y="16"/>
                  </a:lnTo>
                  <a:lnTo>
                    <a:pt x="52" y="16"/>
                  </a:lnTo>
                  <a:lnTo>
                    <a:pt x="30" y="16"/>
                  </a:lnTo>
                  <a:close/>
                  <a:moveTo>
                    <a:pt x="30" y="0"/>
                  </a:moveTo>
                  <a:lnTo>
                    <a:pt x="53" y="0"/>
                  </a:lnTo>
                  <a:lnTo>
                    <a:pt x="58" y="0"/>
                  </a:lnTo>
                  <a:lnTo>
                    <a:pt x="62" y="1"/>
                  </a:lnTo>
                  <a:lnTo>
                    <a:pt x="66" y="2"/>
                  </a:lnTo>
                  <a:lnTo>
                    <a:pt x="69" y="4"/>
                  </a:lnTo>
                  <a:lnTo>
                    <a:pt x="71" y="6"/>
                  </a:lnTo>
                  <a:lnTo>
                    <a:pt x="74" y="8"/>
                  </a:lnTo>
                  <a:lnTo>
                    <a:pt x="76" y="11"/>
                  </a:lnTo>
                  <a:lnTo>
                    <a:pt x="78" y="13"/>
                  </a:lnTo>
                  <a:lnTo>
                    <a:pt x="80" y="15"/>
                  </a:lnTo>
                  <a:lnTo>
                    <a:pt x="82" y="19"/>
                  </a:lnTo>
                  <a:lnTo>
                    <a:pt x="83" y="23"/>
                  </a:lnTo>
                  <a:lnTo>
                    <a:pt x="83" y="27"/>
                  </a:lnTo>
                  <a:lnTo>
                    <a:pt x="83" y="56"/>
                  </a:lnTo>
                  <a:lnTo>
                    <a:pt x="18" y="56"/>
                  </a:lnTo>
                  <a:lnTo>
                    <a:pt x="18" y="70"/>
                  </a:lnTo>
                  <a:lnTo>
                    <a:pt x="18" y="71"/>
                  </a:lnTo>
                  <a:lnTo>
                    <a:pt x="18" y="72"/>
                  </a:lnTo>
                  <a:lnTo>
                    <a:pt x="20" y="74"/>
                  </a:lnTo>
                  <a:lnTo>
                    <a:pt x="22" y="77"/>
                  </a:lnTo>
                  <a:lnTo>
                    <a:pt x="25" y="79"/>
                  </a:lnTo>
                  <a:lnTo>
                    <a:pt x="28" y="81"/>
                  </a:lnTo>
                  <a:lnTo>
                    <a:pt x="30" y="82"/>
                  </a:lnTo>
                  <a:lnTo>
                    <a:pt x="54" y="82"/>
                  </a:lnTo>
                  <a:lnTo>
                    <a:pt x="56" y="81"/>
                  </a:lnTo>
                  <a:lnTo>
                    <a:pt x="57" y="81"/>
                  </a:lnTo>
                  <a:lnTo>
                    <a:pt x="60" y="79"/>
                  </a:lnTo>
                  <a:lnTo>
                    <a:pt x="62" y="77"/>
                  </a:lnTo>
                  <a:lnTo>
                    <a:pt x="65" y="74"/>
                  </a:lnTo>
                  <a:lnTo>
                    <a:pt x="66" y="72"/>
                  </a:lnTo>
                  <a:lnTo>
                    <a:pt x="68" y="70"/>
                  </a:lnTo>
                  <a:lnTo>
                    <a:pt x="84" y="75"/>
                  </a:lnTo>
                  <a:lnTo>
                    <a:pt x="78" y="85"/>
                  </a:lnTo>
                  <a:lnTo>
                    <a:pt x="69" y="94"/>
                  </a:lnTo>
                  <a:lnTo>
                    <a:pt x="66" y="95"/>
                  </a:lnTo>
                  <a:lnTo>
                    <a:pt x="62" y="97"/>
                  </a:lnTo>
                  <a:lnTo>
                    <a:pt x="58" y="98"/>
                  </a:lnTo>
                  <a:lnTo>
                    <a:pt x="53" y="98"/>
                  </a:lnTo>
                  <a:lnTo>
                    <a:pt x="30" y="98"/>
                  </a:lnTo>
                  <a:lnTo>
                    <a:pt x="26" y="98"/>
                  </a:lnTo>
                  <a:lnTo>
                    <a:pt x="22" y="97"/>
                  </a:lnTo>
                  <a:lnTo>
                    <a:pt x="18" y="95"/>
                  </a:lnTo>
                  <a:lnTo>
                    <a:pt x="15" y="94"/>
                  </a:lnTo>
                  <a:lnTo>
                    <a:pt x="13" y="92"/>
                  </a:lnTo>
                  <a:lnTo>
                    <a:pt x="10" y="89"/>
                  </a:lnTo>
                  <a:lnTo>
                    <a:pt x="8" y="87"/>
                  </a:lnTo>
                  <a:lnTo>
                    <a:pt x="6" y="85"/>
                  </a:lnTo>
                  <a:lnTo>
                    <a:pt x="4" y="83"/>
                  </a:lnTo>
                  <a:lnTo>
                    <a:pt x="2" y="79"/>
                  </a:lnTo>
                  <a:lnTo>
                    <a:pt x="1" y="75"/>
                  </a:lnTo>
                  <a:lnTo>
                    <a:pt x="0" y="70"/>
                  </a:lnTo>
                  <a:lnTo>
                    <a:pt x="0" y="27"/>
                  </a:lnTo>
                  <a:lnTo>
                    <a:pt x="1" y="23"/>
                  </a:lnTo>
                  <a:lnTo>
                    <a:pt x="2" y="19"/>
                  </a:lnTo>
                  <a:lnTo>
                    <a:pt x="4" y="15"/>
                  </a:lnTo>
                  <a:lnTo>
                    <a:pt x="6" y="13"/>
                  </a:lnTo>
                  <a:lnTo>
                    <a:pt x="8" y="11"/>
                  </a:lnTo>
                  <a:lnTo>
                    <a:pt x="10" y="8"/>
                  </a:lnTo>
                  <a:lnTo>
                    <a:pt x="13" y="6"/>
                  </a:lnTo>
                  <a:lnTo>
                    <a:pt x="15" y="4"/>
                  </a:lnTo>
                  <a:lnTo>
                    <a:pt x="18" y="2"/>
                  </a:lnTo>
                  <a:lnTo>
                    <a:pt x="22" y="1"/>
                  </a:lnTo>
                  <a:lnTo>
                    <a:pt x="26" y="0"/>
                  </a:ln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45" name="Freeform 44"/>
            <p:cNvSpPr>
              <a:spLocks/>
            </p:cNvSpPr>
            <p:nvPr userDrawn="1"/>
          </p:nvSpPr>
          <p:spPr bwMode="auto">
            <a:xfrm>
              <a:off x="-795338" y="4697413"/>
              <a:ext cx="65088" cy="76200"/>
            </a:xfrm>
            <a:custGeom>
              <a:avLst/>
              <a:gdLst>
                <a:gd name="T0" fmla="*/ 0 w 82"/>
                <a:gd name="T1" fmla="*/ 0 h 97"/>
                <a:gd name="T2" fmla="*/ 17 w 82"/>
                <a:gd name="T3" fmla="*/ 0 h 97"/>
                <a:gd name="T4" fmla="*/ 17 w 82"/>
                <a:gd name="T5" fmla="*/ 68 h 97"/>
                <a:gd name="T6" fmla="*/ 17 w 82"/>
                <a:gd name="T7" fmla="*/ 69 h 97"/>
                <a:gd name="T8" fmla="*/ 17 w 82"/>
                <a:gd name="T9" fmla="*/ 70 h 97"/>
                <a:gd name="T10" fmla="*/ 18 w 82"/>
                <a:gd name="T11" fmla="*/ 71 h 97"/>
                <a:gd name="T12" fmla="*/ 19 w 82"/>
                <a:gd name="T13" fmla="*/ 73 h 97"/>
                <a:gd name="T14" fmla="*/ 22 w 82"/>
                <a:gd name="T15" fmla="*/ 76 h 97"/>
                <a:gd name="T16" fmla="*/ 25 w 82"/>
                <a:gd name="T17" fmla="*/ 78 h 97"/>
                <a:gd name="T18" fmla="*/ 27 w 82"/>
                <a:gd name="T19" fmla="*/ 80 h 97"/>
                <a:gd name="T20" fmla="*/ 28 w 82"/>
                <a:gd name="T21" fmla="*/ 80 h 97"/>
                <a:gd name="T22" fmla="*/ 30 w 82"/>
                <a:gd name="T23" fmla="*/ 80 h 97"/>
                <a:gd name="T24" fmla="*/ 46 w 82"/>
                <a:gd name="T25" fmla="*/ 80 h 97"/>
                <a:gd name="T26" fmla="*/ 50 w 82"/>
                <a:gd name="T27" fmla="*/ 79 h 97"/>
                <a:gd name="T28" fmla="*/ 55 w 82"/>
                <a:gd name="T29" fmla="*/ 76 h 97"/>
                <a:gd name="T30" fmla="*/ 60 w 82"/>
                <a:gd name="T31" fmla="*/ 72 h 97"/>
                <a:gd name="T32" fmla="*/ 63 w 82"/>
                <a:gd name="T33" fmla="*/ 69 h 97"/>
                <a:gd name="T34" fmla="*/ 63 w 82"/>
                <a:gd name="T35" fmla="*/ 0 h 97"/>
                <a:gd name="T36" fmla="*/ 80 w 82"/>
                <a:gd name="T37" fmla="*/ 0 h 97"/>
                <a:gd name="T38" fmla="*/ 80 w 82"/>
                <a:gd name="T39" fmla="*/ 78 h 97"/>
                <a:gd name="T40" fmla="*/ 82 w 82"/>
                <a:gd name="T41" fmla="*/ 96 h 97"/>
                <a:gd name="T42" fmla="*/ 65 w 82"/>
                <a:gd name="T43" fmla="*/ 96 h 97"/>
                <a:gd name="T44" fmla="*/ 64 w 82"/>
                <a:gd name="T45" fmla="*/ 88 h 97"/>
                <a:gd name="T46" fmla="*/ 56 w 82"/>
                <a:gd name="T47" fmla="*/ 94 h 97"/>
                <a:gd name="T48" fmla="*/ 46 w 82"/>
                <a:gd name="T49" fmla="*/ 97 h 97"/>
                <a:gd name="T50" fmla="*/ 30 w 82"/>
                <a:gd name="T51" fmla="*/ 97 h 97"/>
                <a:gd name="T52" fmla="*/ 26 w 82"/>
                <a:gd name="T53" fmla="*/ 96 h 97"/>
                <a:gd name="T54" fmla="*/ 21 w 82"/>
                <a:gd name="T55" fmla="*/ 96 h 97"/>
                <a:gd name="T56" fmla="*/ 18 w 82"/>
                <a:gd name="T57" fmla="*/ 94 h 97"/>
                <a:gd name="T58" fmla="*/ 14 w 82"/>
                <a:gd name="T59" fmla="*/ 92 h 97"/>
                <a:gd name="T60" fmla="*/ 12 w 82"/>
                <a:gd name="T61" fmla="*/ 90 h 97"/>
                <a:gd name="T62" fmla="*/ 10 w 82"/>
                <a:gd name="T63" fmla="*/ 88 h 97"/>
                <a:gd name="T64" fmla="*/ 7 w 82"/>
                <a:gd name="T65" fmla="*/ 86 h 97"/>
                <a:gd name="T66" fmla="*/ 5 w 82"/>
                <a:gd name="T67" fmla="*/ 83 h 97"/>
                <a:gd name="T68" fmla="*/ 4 w 82"/>
                <a:gd name="T69" fmla="*/ 82 h 97"/>
                <a:gd name="T70" fmla="*/ 1 w 82"/>
                <a:gd name="T71" fmla="*/ 78 h 97"/>
                <a:gd name="T72" fmla="*/ 0 w 82"/>
                <a:gd name="T73" fmla="*/ 73 h 97"/>
                <a:gd name="T74" fmla="*/ 0 w 82"/>
                <a:gd name="T75" fmla="*/ 69 h 97"/>
                <a:gd name="T76" fmla="*/ 0 w 82"/>
                <a:gd name="T7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2" h="97">
                  <a:moveTo>
                    <a:pt x="0" y="0"/>
                  </a:moveTo>
                  <a:lnTo>
                    <a:pt x="17" y="0"/>
                  </a:lnTo>
                  <a:lnTo>
                    <a:pt x="17" y="68"/>
                  </a:lnTo>
                  <a:lnTo>
                    <a:pt x="17" y="69"/>
                  </a:lnTo>
                  <a:lnTo>
                    <a:pt x="17" y="70"/>
                  </a:lnTo>
                  <a:lnTo>
                    <a:pt x="18" y="71"/>
                  </a:lnTo>
                  <a:lnTo>
                    <a:pt x="19" y="73"/>
                  </a:lnTo>
                  <a:lnTo>
                    <a:pt x="22" y="76"/>
                  </a:lnTo>
                  <a:lnTo>
                    <a:pt x="25" y="78"/>
                  </a:lnTo>
                  <a:lnTo>
                    <a:pt x="27" y="80"/>
                  </a:lnTo>
                  <a:lnTo>
                    <a:pt x="28" y="80"/>
                  </a:lnTo>
                  <a:lnTo>
                    <a:pt x="30" y="80"/>
                  </a:lnTo>
                  <a:lnTo>
                    <a:pt x="46" y="80"/>
                  </a:lnTo>
                  <a:lnTo>
                    <a:pt x="50" y="79"/>
                  </a:lnTo>
                  <a:lnTo>
                    <a:pt x="55" y="76"/>
                  </a:lnTo>
                  <a:lnTo>
                    <a:pt x="60" y="72"/>
                  </a:lnTo>
                  <a:lnTo>
                    <a:pt x="63" y="69"/>
                  </a:lnTo>
                  <a:lnTo>
                    <a:pt x="63" y="0"/>
                  </a:lnTo>
                  <a:lnTo>
                    <a:pt x="80" y="0"/>
                  </a:lnTo>
                  <a:lnTo>
                    <a:pt x="80" y="78"/>
                  </a:lnTo>
                  <a:lnTo>
                    <a:pt x="82" y="96"/>
                  </a:lnTo>
                  <a:lnTo>
                    <a:pt x="65" y="96"/>
                  </a:lnTo>
                  <a:lnTo>
                    <a:pt x="64" y="88"/>
                  </a:lnTo>
                  <a:lnTo>
                    <a:pt x="56" y="94"/>
                  </a:lnTo>
                  <a:lnTo>
                    <a:pt x="46" y="97"/>
                  </a:lnTo>
                  <a:lnTo>
                    <a:pt x="30" y="97"/>
                  </a:lnTo>
                  <a:lnTo>
                    <a:pt x="26" y="96"/>
                  </a:lnTo>
                  <a:lnTo>
                    <a:pt x="21" y="96"/>
                  </a:lnTo>
                  <a:lnTo>
                    <a:pt x="18" y="94"/>
                  </a:lnTo>
                  <a:lnTo>
                    <a:pt x="14" y="92"/>
                  </a:lnTo>
                  <a:lnTo>
                    <a:pt x="12" y="90"/>
                  </a:lnTo>
                  <a:lnTo>
                    <a:pt x="10" y="88"/>
                  </a:lnTo>
                  <a:lnTo>
                    <a:pt x="7" y="86"/>
                  </a:lnTo>
                  <a:lnTo>
                    <a:pt x="5" y="83"/>
                  </a:lnTo>
                  <a:lnTo>
                    <a:pt x="4" y="82"/>
                  </a:lnTo>
                  <a:lnTo>
                    <a:pt x="1" y="78"/>
                  </a:lnTo>
                  <a:lnTo>
                    <a:pt x="0" y="73"/>
                  </a:lnTo>
                  <a:lnTo>
                    <a:pt x="0" y="6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46" name="Freeform 45"/>
            <p:cNvSpPr>
              <a:spLocks/>
            </p:cNvSpPr>
            <p:nvPr userDrawn="1"/>
          </p:nvSpPr>
          <p:spPr bwMode="auto">
            <a:xfrm>
              <a:off x="-711200" y="4667250"/>
              <a:ext cx="49213" cy="106363"/>
            </a:xfrm>
            <a:custGeom>
              <a:avLst/>
              <a:gdLst>
                <a:gd name="T0" fmla="*/ 16 w 62"/>
                <a:gd name="T1" fmla="*/ 0 h 135"/>
                <a:gd name="T2" fmla="*/ 33 w 62"/>
                <a:gd name="T3" fmla="*/ 0 h 135"/>
                <a:gd name="T4" fmla="*/ 33 w 62"/>
                <a:gd name="T5" fmla="*/ 39 h 135"/>
                <a:gd name="T6" fmla="*/ 62 w 62"/>
                <a:gd name="T7" fmla="*/ 39 h 135"/>
                <a:gd name="T8" fmla="*/ 62 w 62"/>
                <a:gd name="T9" fmla="*/ 55 h 135"/>
                <a:gd name="T10" fmla="*/ 33 w 62"/>
                <a:gd name="T11" fmla="*/ 55 h 135"/>
                <a:gd name="T12" fmla="*/ 33 w 62"/>
                <a:gd name="T13" fmla="*/ 106 h 135"/>
                <a:gd name="T14" fmla="*/ 33 w 62"/>
                <a:gd name="T15" fmla="*/ 108 h 135"/>
                <a:gd name="T16" fmla="*/ 33 w 62"/>
                <a:gd name="T17" fmla="*/ 109 h 135"/>
                <a:gd name="T18" fmla="*/ 35 w 62"/>
                <a:gd name="T19" fmla="*/ 111 h 135"/>
                <a:gd name="T20" fmla="*/ 37 w 62"/>
                <a:gd name="T21" fmla="*/ 114 h 135"/>
                <a:gd name="T22" fmla="*/ 40 w 62"/>
                <a:gd name="T23" fmla="*/ 116 h 135"/>
                <a:gd name="T24" fmla="*/ 42 w 62"/>
                <a:gd name="T25" fmla="*/ 118 h 135"/>
                <a:gd name="T26" fmla="*/ 44 w 62"/>
                <a:gd name="T27" fmla="*/ 118 h 135"/>
                <a:gd name="T28" fmla="*/ 45 w 62"/>
                <a:gd name="T29" fmla="*/ 119 h 135"/>
                <a:gd name="T30" fmla="*/ 62 w 62"/>
                <a:gd name="T31" fmla="*/ 119 h 135"/>
                <a:gd name="T32" fmla="*/ 62 w 62"/>
                <a:gd name="T33" fmla="*/ 135 h 135"/>
                <a:gd name="T34" fmla="*/ 45 w 62"/>
                <a:gd name="T35" fmla="*/ 135 h 135"/>
                <a:gd name="T36" fmla="*/ 41 w 62"/>
                <a:gd name="T37" fmla="*/ 135 h 135"/>
                <a:gd name="T38" fmla="*/ 37 w 62"/>
                <a:gd name="T39" fmla="*/ 134 h 135"/>
                <a:gd name="T40" fmla="*/ 33 w 62"/>
                <a:gd name="T41" fmla="*/ 132 h 135"/>
                <a:gd name="T42" fmla="*/ 30 w 62"/>
                <a:gd name="T43" fmla="*/ 130 h 135"/>
                <a:gd name="T44" fmla="*/ 28 w 62"/>
                <a:gd name="T45" fmla="*/ 129 h 135"/>
                <a:gd name="T46" fmla="*/ 25 w 62"/>
                <a:gd name="T47" fmla="*/ 126 h 135"/>
                <a:gd name="T48" fmla="*/ 23 w 62"/>
                <a:gd name="T49" fmla="*/ 124 h 135"/>
                <a:gd name="T50" fmla="*/ 21 w 62"/>
                <a:gd name="T51" fmla="*/ 121 h 135"/>
                <a:gd name="T52" fmla="*/ 19 w 62"/>
                <a:gd name="T53" fmla="*/ 119 h 135"/>
                <a:gd name="T54" fmla="*/ 17 w 62"/>
                <a:gd name="T55" fmla="*/ 115 h 135"/>
                <a:gd name="T56" fmla="*/ 16 w 62"/>
                <a:gd name="T57" fmla="*/ 111 h 135"/>
                <a:gd name="T58" fmla="*/ 16 w 62"/>
                <a:gd name="T59" fmla="*/ 107 h 135"/>
                <a:gd name="T60" fmla="*/ 16 w 62"/>
                <a:gd name="T61" fmla="*/ 55 h 135"/>
                <a:gd name="T62" fmla="*/ 0 w 62"/>
                <a:gd name="T63" fmla="*/ 55 h 135"/>
                <a:gd name="T64" fmla="*/ 0 w 62"/>
                <a:gd name="T65" fmla="*/ 39 h 135"/>
                <a:gd name="T66" fmla="*/ 16 w 62"/>
                <a:gd name="T67" fmla="*/ 39 h 135"/>
                <a:gd name="T68" fmla="*/ 16 w 62"/>
                <a:gd name="T69"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2" h="135">
                  <a:moveTo>
                    <a:pt x="16" y="0"/>
                  </a:moveTo>
                  <a:lnTo>
                    <a:pt x="33" y="0"/>
                  </a:lnTo>
                  <a:lnTo>
                    <a:pt x="33" y="39"/>
                  </a:lnTo>
                  <a:lnTo>
                    <a:pt x="62" y="39"/>
                  </a:lnTo>
                  <a:lnTo>
                    <a:pt x="62" y="55"/>
                  </a:lnTo>
                  <a:lnTo>
                    <a:pt x="33" y="55"/>
                  </a:lnTo>
                  <a:lnTo>
                    <a:pt x="33" y="106"/>
                  </a:lnTo>
                  <a:lnTo>
                    <a:pt x="33" y="108"/>
                  </a:lnTo>
                  <a:lnTo>
                    <a:pt x="33" y="109"/>
                  </a:lnTo>
                  <a:lnTo>
                    <a:pt x="35" y="111"/>
                  </a:lnTo>
                  <a:lnTo>
                    <a:pt x="37" y="114"/>
                  </a:lnTo>
                  <a:lnTo>
                    <a:pt x="40" y="116"/>
                  </a:lnTo>
                  <a:lnTo>
                    <a:pt x="42" y="118"/>
                  </a:lnTo>
                  <a:lnTo>
                    <a:pt x="44" y="118"/>
                  </a:lnTo>
                  <a:lnTo>
                    <a:pt x="45" y="119"/>
                  </a:lnTo>
                  <a:lnTo>
                    <a:pt x="62" y="119"/>
                  </a:lnTo>
                  <a:lnTo>
                    <a:pt x="62" y="135"/>
                  </a:lnTo>
                  <a:lnTo>
                    <a:pt x="45" y="135"/>
                  </a:lnTo>
                  <a:lnTo>
                    <a:pt x="41" y="135"/>
                  </a:lnTo>
                  <a:lnTo>
                    <a:pt x="37" y="134"/>
                  </a:lnTo>
                  <a:lnTo>
                    <a:pt x="33" y="132"/>
                  </a:lnTo>
                  <a:lnTo>
                    <a:pt x="30" y="130"/>
                  </a:lnTo>
                  <a:lnTo>
                    <a:pt x="28" y="129"/>
                  </a:lnTo>
                  <a:lnTo>
                    <a:pt x="25" y="126"/>
                  </a:lnTo>
                  <a:lnTo>
                    <a:pt x="23" y="124"/>
                  </a:lnTo>
                  <a:lnTo>
                    <a:pt x="21" y="121"/>
                  </a:lnTo>
                  <a:lnTo>
                    <a:pt x="19" y="119"/>
                  </a:lnTo>
                  <a:lnTo>
                    <a:pt x="17" y="115"/>
                  </a:lnTo>
                  <a:lnTo>
                    <a:pt x="16" y="111"/>
                  </a:lnTo>
                  <a:lnTo>
                    <a:pt x="16" y="107"/>
                  </a:lnTo>
                  <a:lnTo>
                    <a:pt x="16" y="55"/>
                  </a:lnTo>
                  <a:lnTo>
                    <a:pt x="0" y="55"/>
                  </a:lnTo>
                  <a:lnTo>
                    <a:pt x="0" y="39"/>
                  </a:lnTo>
                  <a:lnTo>
                    <a:pt x="16" y="39"/>
                  </a:lnTo>
                  <a:lnTo>
                    <a:pt x="1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47" name="Freeform 46"/>
            <p:cNvSpPr>
              <a:spLocks/>
            </p:cNvSpPr>
            <p:nvPr userDrawn="1"/>
          </p:nvSpPr>
          <p:spPr bwMode="auto">
            <a:xfrm>
              <a:off x="-639763" y="4667250"/>
              <a:ext cx="15875" cy="106363"/>
            </a:xfrm>
            <a:custGeom>
              <a:avLst/>
              <a:gdLst>
                <a:gd name="T0" fmla="*/ 0 w 19"/>
                <a:gd name="T1" fmla="*/ 0 h 135"/>
                <a:gd name="T2" fmla="*/ 17 w 19"/>
                <a:gd name="T3" fmla="*/ 0 h 135"/>
                <a:gd name="T4" fmla="*/ 17 w 19"/>
                <a:gd name="T5" fmla="*/ 118 h 135"/>
                <a:gd name="T6" fmla="*/ 18 w 19"/>
                <a:gd name="T7" fmla="*/ 126 h 135"/>
                <a:gd name="T8" fmla="*/ 19 w 19"/>
                <a:gd name="T9" fmla="*/ 135 h 135"/>
                <a:gd name="T10" fmla="*/ 2 w 19"/>
                <a:gd name="T11" fmla="*/ 135 h 135"/>
                <a:gd name="T12" fmla="*/ 1 w 19"/>
                <a:gd name="T13" fmla="*/ 131 h 135"/>
                <a:gd name="T14" fmla="*/ 1 w 19"/>
                <a:gd name="T15" fmla="*/ 127 h 135"/>
                <a:gd name="T16" fmla="*/ 0 w 19"/>
                <a:gd name="T17" fmla="*/ 123 h 135"/>
                <a:gd name="T18" fmla="*/ 0 w 19"/>
                <a:gd name="T19" fmla="*/ 120 h 135"/>
                <a:gd name="T20" fmla="*/ 0 w 19"/>
                <a:gd name="T21"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35">
                  <a:moveTo>
                    <a:pt x="0" y="0"/>
                  </a:moveTo>
                  <a:lnTo>
                    <a:pt x="17" y="0"/>
                  </a:lnTo>
                  <a:lnTo>
                    <a:pt x="17" y="118"/>
                  </a:lnTo>
                  <a:lnTo>
                    <a:pt x="18" y="126"/>
                  </a:lnTo>
                  <a:lnTo>
                    <a:pt x="19" y="135"/>
                  </a:lnTo>
                  <a:lnTo>
                    <a:pt x="2" y="135"/>
                  </a:lnTo>
                  <a:lnTo>
                    <a:pt x="1" y="131"/>
                  </a:lnTo>
                  <a:lnTo>
                    <a:pt x="1" y="127"/>
                  </a:lnTo>
                  <a:lnTo>
                    <a:pt x="0" y="123"/>
                  </a:lnTo>
                  <a:lnTo>
                    <a:pt x="0" y="12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48" name="Freeform 47"/>
            <p:cNvSpPr>
              <a:spLocks noEditPoints="1"/>
            </p:cNvSpPr>
            <p:nvPr userDrawn="1"/>
          </p:nvSpPr>
          <p:spPr bwMode="auto">
            <a:xfrm>
              <a:off x="-593725" y="4665663"/>
              <a:ext cx="14288" cy="107950"/>
            </a:xfrm>
            <a:custGeom>
              <a:avLst/>
              <a:gdLst>
                <a:gd name="T0" fmla="*/ 1 w 19"/>
                <a:gd name="T1" fmla="*/ 40 h 136"/>
                <a:gd name="T2" fmla="*/ 18 w 19"/>
                <a:gd name="T3" fmla="*/ 40 h 136"/>
                <a:gd name="T4" fmla="*/ 18 w 19"/>
                <a:gd name="T5" fmla="*/ 136 h 136"/>
                <a:gd name="T6" fmla="*/ 1 w 19"/>
                <a:gd name="T7" fmla="*/ 136 h 136"/>
                <a:gd name="T8" fmla="*/ 1 w 19"/>
                <a:gd name="T9" fmla="*/ 40 h 136"/>
                <a:gd name="T10" fmla="*/ 0 w 19"/>
                <a:gd name="T11" fmla="*/ 0 h 136"/>
                <a:gd name="T12" fmla="*/ 19 w 19"/>
                <a:gd name="T13" fmla="*/ 0 h 136"/>
                <a:gd name="T14" fmla="*/ 19 w 19"/>
                <a:gd name="T15" fmla="*/ 20 h 136"/>
                <a:gd name="T16" fmla="*/ 0 w 19"/>
                <a:gd name="T17" fmla="*/ 20 h 136"/>
                <a:gd name="T18" fmla="*/ 0 w 19"/>
                <a:gd name="T19"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136">
                  <a:moveTo>
                    <a:pt x="1" y="40"/>
                  </a:moveTo>
                  <a:lnTo>
                    <a:pt x="18" y="40"/>
                  </a:lnTo>
                  <a:lnTo>
                    <a:pt x="18" y="136"/>
                  </a:lnTo>
                  <a:lnTo>
                    <a:pt x="1" y="136"/>
                  </a:lnTo>
                  <a:lnTo>
                    <a:pt x="1" y="40"/>
                  </a:lnTo>
                  <a:close/>
                  <a:moveTo>
                    <a:pt x="0" y="0"/>
                  </a:moveTo>
                  <a:lnTo>
                    <a:pt x="19" y="0"/>
                  </a:lnTo>
                  <a:lnTo>
                    <a:pt x="19" y="20"/>
                  </a:lnTo>
                  <a:lnTo>
                    <a:pt x="0" y="2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49" name="Freeform 48"/>
            <p:cNvSpPr>
              <a:spLocks/>
            </p:cNvSpPr>
            <p:nvPr userDrawn="1"/>
          </p:nvSpPr>
          <p:spPr bwMode="auto">
            <a:xfrm>
              <a:off x="-555625" y="4695825"/>
              <a:ext cx="65088" cy="77788"/>
            </a:xfrm>
            <a:custGeom>
              <a:avLst/>
              <a:gdLst>
                <a:gd name="T0" fmla="*/ 36 w 82"/>
                <a:gd name="T1" fmla="*/ 0 h 97"/>
                <a:gd name="T2" fmla="*/ 53 w 82"/>
                <a:gd name="T3" fmla="*/ 0 h 97"/>
                <a:gd name="T4" fmla="*/ 57 w 82"/>
                <a:gd name="T5" fmla="*/ 0 h 97"/>
                <a:gd name="T6" fmla="*/ 61 w 82"/>
                <a:gd name="T7" fmla="*/ 1 h 97"/>
                <a:gd name="T8" fmla="*/ 65 w 82"/>
                <a:gd name="T9" fmla="*/ 2 h 97"/>
                <a:gd name="T10" fmla="*/ 68 w 82"/>
                <a:gd name="T11" fmla="*/ 4 h 97"/>
                <a:gd name="T12" fmla="*/ 70 w 82"/>
                <a:gd name="T13" fmla="*/ 6 h 97"/>
                <a:gd name="T14" fmla="*/ 73 w 82"/>
                <a:gd name="T15" fmla="*/ 8 h 97"/>
                <a:gd name="T16" fmla="*/ 75 w 82"/>
                <a:gd name="T17" fmla="*/ 11 h 97"/>
                <a:gd name="T18" fmla="*/ 77 w 82"/>
                <a:gd name="T19" fmla="*/ 13 h 97"/>
                <a:gd name="T20" fmla="*/ 79 w 82"/>
                <a:gd name="T21" fmla="*/ 15 h 97"/>
                <a:gd name="T22" fmla="*/ 81 w 82"/>
                <a:gd name="T23" fmla="*/ 19 h 97"/>
                <a:gd name="T24" fmla="*/ 82 w 82"/>
                <a:gd name="T25" fmla="*/ 23 h 97"/>
                <a:gd name="T26" fmla="*/ 82 w 82"/>
                <a:gd name="T27" fmla="*/ 27 h 97"/>
                <a:gd name="T28" fmla="*/ 82 w 82"/>
                <a:gd name="T29" fmla="*/ 97 h 97"/>
                <a:gd name="T30" fmla="*/ 65 w 82"/>
                <a:gd name="T31" fmla="*/ 97 h 97"/>
                <a:gd name="T32" fmla="*/ 65 w 82"/>
                <a:gd name="T33" fmla="*/ 28 h 97"/>
                <a:gd name="T34" fmla="*/ 65 w 82"/>
                <a:gd name="T35" fmla="*/ 27 h 97"/>
                <a:gd name="T36" fmla="*/ 65 w 82"/>
                <a:gd name="T37" fmla="*/ 26 h 97"/>
                <a:gd name="T38" fmla="*/ 65 w 82"/>
                <a:gd name="T39" fmla="*/ 25 h 97"/>
                <a:gd name="T40" fmla="*/ 63 w 82"/>
                <a:gd name="T41" fmla="*/ 23 h 97"/>
                <a:gd name="T42" fmla="*/ 60 w 82"/>
                <a:gd name="T43" fmla="*/ 20 h 97"/>
                <a:gd name="T44" fmla="*/ 58 w 82"/>
                <a:gd name="T45" fmla="*/ 18 h 97"/>
                <a:gd name="T46" fmla="*/ 55 w 82"/>
                <a:gd name="T47" fmla="*/ 16 h 97"/>
                <a:gd name="T48" fmla="*/ 54 w 82"/>
                <a:gd name="T49" fmla="*/ 16 h 97"/>
                <a:gd name="T50" fmla="*/ 52 w 82"/>
                <a:gd name="T51" fmla="*/ 16 h 97"/>
                <a:gd name="T52" fmla="*/ 37 w 82"/>
                <a:gd name="T53" fmla="*/ 16 h 97"/>
                <a:gd name="T54" fmla="*/ 32 w 82"/>
                <a:gd name="T55" fmla="*/ 17 h 97"/>
                <a:gd name="T56" fmla="*/ 27 w 82"/>
                <a:gd name="T57" fmla="*/ 21 h 97"/>
                <a:gd name="T58" fmla="*/ 22 w 82"/>
                <a:gd name="T59" fmla="*/ 24 h 97"/>
                <a:gd name="T60" fmla="*/ 19 w 82"/>
                <a:gd name="T61" fmla="*/ 27 h 97"/>
                <a:gd name="T62" fmla="*/ 19 w 82"/>
                <a:gd name="T63" fmla="*/ 97 h 97"/>
                <a:gd name="T64" fmla="*/ 2 w 82"/>
                <a:gd name="T65" fmla="*/ 97 h 97"/>
                <a:gd name="T66" fmla="*/ 2 w 82"/>
                <a:gd name="T67" fmla="*/ 19 h 97"/>
                <a:gd name="T68" fmla="*/ 0 w 82"/>
                <a:gd name="T69" fmla="*/ 1 h 97"/>
                <a:gd name="T70" fmla="*/ 18 w 82"/>
                <a:gd name="T71" fmla="*/ 1 h 97"/>
                <a:gd name="T72" fmla="*/ 18 w 82"/>
                <a:gd name="T73" fmla="*/ 8 h 97"/>
                <a:gd name="T74" fmla="*/ 24 w 82"/>
                <a:gd name="T75" fmla="*/ 4 h 97"/>
                <a:gd name="T76" fmla="*/ 30 w 82"/>
                <a:gd name="T77" fmla="*/ 1 h 97"/>
                <a:gd name="T78" fmla="*/ 36 w 82"/>
                <a:gd name="T79"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2" h="97">
                  <a:moveTo>
                    <a:pt x="36" y="0"/>
                  </a:moveTo>
                  <a:lnTo>
                    <a:pt x="53" y="0"/>
                  </a:lnTo>
                  <a:lnTo>
                    <a:pt x="57" y="0"/>
                  </a:lnTo>
                  <a:lnTo>
                    <a:pt x="61" y="1"/>
                  </a:lnTo>
                  <a:lnTo>
                    <a:pt x="65" y="2"/>
                  </a:lnTo>
                  <a:lnTo>
                    <a:pt x="68" y="4"/>
                  </a:lnTo>
                  <a:lnTo>
                    <a:pt x="70" y="6"/>
                  </a:lnTo>
                  <a:lnTo>
                    <a:pt x="73" y="8"/>
                  </a:lnTo>
                  <a:lnTo>
                    <a:pt x="75" y="11"/>
                  </a:lnTo>
                  <a:lnTo>
                    <a:pt x="77" y="13"/>
                  </a:lnTo>
                  <a:lnTo>
                    <a:pt x="79" y="15"/>
                  </a:lnTo>
                  <a:lnTo>
                    <a:pt x="81" y="19"/>
                  </a:lnTo>
                  <a:lnTo>
                    <a:pt x="82" y="23"/>
                  </a:lnTo>
                  <a:lnTo>
                    <a:pt x="82" y="27"/>
                  </a:lnTo>
                  <a:lnTo>
                    <a:pt x="82" y="97"/>
                  </a:lnTo>
                  <a:lnTo>
                    <a:pt x="65" y="97"/>
                  </a:lnTo>
                  <a:lnTo>
                    <a:pt x="65" y="28"/>
                  </a:lnTo>
                  <a:lnTo>
                    <a:pt x="65" y="27"/>
                  </a:lnTo>
                  <a:lnTo>
                    <a:pt x="65" y="26"/>
                  </a:lnTo>
                  <a:lnTo>
                    <a:pt x="65" y="25"/>
                  </a:lnTo>
                  <a:lnTo>
                    <a:pt x="63" y="23"/>
                  </a:lnTo>
                  <a:lnTo>
                    <a:pt x="60" y="20"/>
                  </a:lnTo>
                  <a:lnTo>
                    <a:pt x="58" y="18"/>
                  </a:lnTo>
                  <a:lnTo>
                    <a:pt x="55" y="16"/>
                  </a:lnTo>
                  <a:lnTo>
                    <a:pt x="54" y="16"/>
                  </a:lnTo>
                  <a:lnTo>
                    <a:pt x="52" y="16"/>
                  </a:lnTo>
                  <a:lnTo>
                    <a:pt x="37" y="16"/>
                  </a:lnTo>
                  <a:lnTo>
                    <a:pt x="32" y="17"/>
                  </a:lnTo>
                  <a:lnTo>
                    <a:pt x="27" y="21"/>
                  </a:lnTo>
                  <a:lnTo>
                    <a:pt x="22" y="24"/>
                  </a:lnTo>
                  <a:lnTo>
                    <a:pt x="19" y="27"/>
                  </a:lnTo>
                  <a:lnTo>
                    <a:pt x="19" y="97"/>
                  </a:lnTo>
                  <a:lnTo>
                    <a:pt x="2" y="97"/>
                  </a:lnTo>
                  <a:lnTo>
                    <a:pt x="2" y="19"/>
                  </a:lnTo>
                  <a:lnTo>
                    <a:pt x="0" y="1"/>
                  </a:lnTo>
                  <a:lnTo>
                    <a:pt x="18" y="1"/>
                  </a:lnTo>
                  <a:lnTo>
                    <a:pt x="18" y="8"/>
                  </a:lnTo>
                  <a:lnTo>
                    <a:pt x="24" y="4"/>
                  </a:lnTo>
                  <a:lnTo>
                    <a:pt x="30" y="1"/>
                  </a:lnTo>
                  <a:lnTo>
                    <a:pt x="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50" name="Freeform 49"/>
            <p:cNvSpPr>
              <a:spLocks noEditPoints="1"/>
            </p:cNvSpPr>
            <p:nvPr userDrawn="1"/>
          </p:nvSpPr>
          <p:spPr bwMode="auto">
            <a:xfrm>
              <a:off x="-466725" y="4695825"/>
              <a:ext cx="66675" cy="107950"/>
            </a:xfrm>
            <a:custGeom>
              <a:avLst/>
              <a:gdLst>
                <a:gd name="T0" fmla="*/ 29 w 86"/>
                <a:gd name="T1" fmla="*/ 16 h 135"/>
                <a:gd name="T2" fmla="*/ 25 w 86"/>
                <a:gd name="T3" fmla="*/ 18 h 135"/>
                <a:gd name="T4" fmla="*/ 20 w 86"/>
                <a:gd name="T5" fmla="*/ 23 h 135"/>
                <a:gd name="T6" fmla="*/ 18 w 86"/>
                <a:gd name="T7" fmla="*/ 27 h 135"/>
                <a:gd name="T8" fmla="*/ 18 w 86"/>
                <a:gd name="T9" fmla="*/ 69 h 135"/>
                <a:gd name="T10" fmla="*/ 18 w 86"/>
                <a:gd name="T11" fmla="*/ 72 h 135"/>
                <a:gd name="T12" fmla="*/ 22 w 86"/>
                <a:gd name="T13" fmla="*/ 77 h 135"/>
                <a:gd name="T14" fmla="*/ 28 w 86"/>
                <a:gd name="T15" fmla="*/ 81 h 135"/>
                <a:gd name="T16" fmla="*/ 30 w 86"/>
                <a:gd name="T17" fmla="*/ 82 h 135"/>
                <a:gd name="T18" fmla="*/ 49 w 86"/>
                <a:gd name="T19" fmla="*/ 82 h 135"/>
                <a:gd name="T20" fmla="*/ 55 w 86"/>
                <a:gd name="T21" fmla="*/ 78 h 135"/>
                <a:gd name="T22" fmla="*/ 66 w 86"/>
                <a:gd name="T23" fmla="*/ 69 h 135"/>
                <a:gd name="T24" fmla="*/ 63 w 86"/>
                <a:gd name="T25" fmla="*/ 25 h 135"/>
                <a:gd name="T26" fmla="*/ 52 w 86"/>
                <a:gd name="T27" fmla="*/ 17 h 135"/>
                <a:gd name="T28" fmla="*/ 30 w 86"/>
                <a:gd name="T29" fmla="*/ 16 h 135"/>
                <a:gd name="T30" fmla="*/ 48 w 86"/>
                <a:gd name="T31" fmla="*/ 0 h 135"/>
                <a:gd name="T32" fmla="*/ 67 w 86"/>
                <a:gd name="T33" fmla="*/ 9 h 135"/>
                <a:gd name="T34" fmla="*/ 86 w 86"/>
                <a:gd name="T35" fmla="*/ 1 h 135"/>
                <a:gd name="T36" fmla="*/ 84 w 86"/>
                <a:gd name="T37" fmla="*/ 107 h 135"/>
                <a:gd name="T38" fmla="*/ 83 w 86"/>
                <a:gd name="T39" fmla="*/ 116 h 135"/>
                <a:gd name="T40" fmla="*/ 78 w 86"/>
                <a:gd name="T41" fmla="*/ 122 h 135"/>
                <a:gd name="T42" fmla="*/ 74 w 86"/>
                <a:gd name="T43" fmla="*/ 126 h 135"/>
                <a:gd name="T44" fmla="*/ 69 w 86"/>
                <a:gd name="T45" fmla="*/ 131 h 135"/>
                <a:gd name="T46" fmla="*/ 62 w 86"/>
                <a:gd name="T47" fmla="*/ 134 h 135"/>
                <a:gd name="T48" fmla="*/ 53 w 86"/>
                <a:gd name="T49" fmla="*/ 135 h 135"/>
                <a:gd name="T50" fmla="*/ 27 w 86"/>
                <a:gd name="T51" fmla="*/ 135 h 135"/>
                <a:gd name="T52" fmla="*/ 19 w 86"/>
                <a:gd name="T53" fmla="*/ 133 h 135"/>
                <a:gd name="T54" fmla="*/ 10 w 86"/>
                <a:gd name="T55" fmla="*/ 126 h 135"/>
                <a:gd name="T56" fmla="*/ 1 w 86"/>
                <a:gd name="T57" fmla="*/ 112 h 135"/>
                <a:gd name="T58" fmla="*/ 19 w 86"/>
                <a:gd name="T59" fmla="*/ 109 h 135"/>
                <a:gd name="T60" fmla="*/ 23 w 86"/>
                <a:gd name="T61" fmla="*/ 114 h 135"/>
                <a:gd name="T62" fmla="*/ 28 w 86"/>
                <a:gd name="T63" fmla="*/ 118 h 135"/>
                <a:gd name="T64" fmla="*/ 53 w 86"/>
                <a:gd name="T65" fmla="*/ 119 h 135"/>
                <a:gd name="T66" fmla="*/ 56 w 86"/>
                <a:gd name="T67" fmla="*/ 118 h 135"/>
                <a:gd name="T68" fmla="*/ 59 w 86"/>
                <a:gd name="T69" fmla="*/ 116 h 135"/>
                <a:gd name="T70" fmla="*/ 64 w 86"/>
                <a:gd name="T71" fmla="*/ 112 h 135"/>
                <a:gd name="T72" fmla="*/ 66 w 86"/>
                <a:gd name="T73" fmla="*/ 108 h 135"/>
                <a:gd name="T74" fmla="*/ 58 w 86"/>
                <a:gd name="T75" fmla="*/ 95 h 135"/>
                <a:gd name="T76" fmla="*/ 30 w 86"/>
                <a:gd name="T77" fmla="*/ 98 h 135"/>
                <a:gd name="T78" fmla="*/ 22 w 86"/>
                <a:gd name="T79" fmla="*/ 97 h 135"/>
                <a:gd name="T80" fmla="*/ 15 w 86"/>
                <a:gd name="T81" fmla="*/ 94 h 135"/>
                <a:gd name="T82" fmla="*/ 10 w 86"/>
                <a:gd name="T83" fmla="*/ 89 h 135"/>
                <a:gd name="T84" fmla="*/ 6 w 86"/>
                <a:gd name="T85" fmla="*/ 84 h 135"/>
                <a:gd name="T86" fmla="*/ 2 w 86"/>
                <a:gd name="T87" fmla="*/ 79 h 135"/>
                <a:gd name="T88" fmla="*/ 0 w 86"/>
                <a:gd name="T89" fmla="*/ 70 h 135"/>
                <a:gd name="T90" fmla="*/ 1 w 86"/>
                <a:gd name="T91" fmla="*/ 23 h 135"/>
                <a:gd name="T92" fmla="*/ 4 w 86"/>
                <a:gd name="T93" fmla="*/ 15 h 135"/>
                <a:gd name="T94" fmla="*/ 8 w 86"/>
                <a:gd name="T95" fmla="*/ 11 h 135"/>
                <a:gd name="T96" fmla="*/ 13 w 86"/>
                <a:gd name="T97" fmla="*/ 6 h 135"/>
                <a:gd name="T98" fmla="*/ 18 w 86"/>
                <a:gd name="T99" fmla="*/ 2 h 135"/>
                <a:gd name="T100" fmla="*/ 26 w 86"/>
                <a:gd name="T101"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 h="135">
                  <a:moveTo>
                    <a:pt x="30" y="16"/>
                  </a:moveTo>
                  <a:lnTo>
                    <a:pt x="29" y="16"/>
                  </a:lnTo>
                  <a:lnTo>
                    <a:pt x="28" y="16"/>
                  </a:lnTo>
                  <a:lnTo>
                    <a:pt x="25" y="18"/>
                  </a:lnTo>
                  <a:lnTo>
                    <a:pt x="22" y="21"/>
                  </a:lnTo>
                  <a:lnTo>
                    <a:pt x="20" y="23"/>
                  </a:lnTo>
                  <a:lnTo>
                    <a:pt x="18" y="26"/>
                  </a:lnTo>
                  <a:lnTo>
                    <a:pt x="18" y="27"/>
                  </a:lnTo>
                  <a:lnTo>
                    <a:pt x="18" y="28"/>
                  </a:lnTo>
                  <a:lnTo>
                    <a:pt x="18" y="69"/>
                  </a:lnTo>
                  <a:lnTo>
                    <a:pt x="18" y="71"/>
                  </a:lnTo>
                  <a:lnTo>
                    <a:pt x="18" y="72"/>
                  </a:lnTo>
                  <a:lnTo>
                    <a:pt x="20" y="74"/>
                  </a:lnTo>
                  <a:lnTo>
                    <a:pt x="22" y="77"/>
                  </a:lnTo>
                  <a:lnTo>
                    <a:pt x="25" y="79"/>
                  </a:lnTo>
                  <a:lnTo>
                    <a:pt x="28" y="81"/>
                  </a:lnTo>
                  <a:lnTo>
                    <a:pt x="29" y="82"/>
                  </a:lnTo>
                  <a:lnTo>
                    <a:pt x="30" y="82"/>
                  </a:lnTo>
                  <a:lnTo>
                    <a:pt x="48" y="82"/>
                  </a:lnTo>
                  <a:lnTo>
                    <a:pt x="49" y="82"/>
                  </a:lnTo>
                  <a:lnTo>
                    <a:pt x="50" y="81"/>
                  </a:lnTo>
                  <a:lnTo>
                    <a:pt x="55" y="78"/>
                  </a:lnTo>
                  <a:lnTo>
                    <a:pt x="61" y="73"/>
                  </a:lnTo>
                  <a:lnTo>
                    <a:pt x="66" y="69"/>
                  </a:lnTo>
                  <a:lnTo>
                    <a:pt x="66" y="29"/>
                  </a:lnTo>
                  <a:lnTo>
                    <a:pt x="63" y="25"/>
                  </a:lnTo>
                  <a:lnTo>
                    <a:pt x="58" y="21"/>
                  </a:lnTo>
                  <a:lnTo>
                    <a:pt x="52" y="17"/>
                  </a:lnTo>
                  <a:lnTo>
                    <a:pt x="48" y="16"/>
                  </a:lnTo>
                  <a:lnTo>
                    <a:pt x="30" y="16"/>
                  </a:lnTo>
                  <a:close/>
                  <a:moveTo>
                    <a:pt x="30" y="0"/>
                  </a:moveTo>
                  <a:lnTo>
                    <a:pt x="48" y="0"/>
                  </a:lnTo>
                  <a:lnTo>
                    <a:pt x="58" y="3"/>
                  </a:lnTo>
                  <a:lnTo>
                    <a:pt x="67" y="9"/>
                  </a:lnTo>
                  <a:lnTo>
                    <a:pt x="67" y="1"/>
                  </a:lnTo>
                  <a:lnTo>
                    <a:pt x="86" y="1"/>
                  </a:lnTo>
                  <a:lnTo>
                    <a:pt x="84" y="19"/>
                  </a:lnTo>
                  <a:lnTo>
                    <a:pt x="84" y="107"/>
                  </a:lnTo>
                  <a:lnTo>
                    <a:pt x="84" y="112"/>
                  </a:lnTo>
                  <a:lnTo>
                    <a:pt x="83" y="116"/>
                  </a:lnTo>
                  <a:lnTo>
                    <a:pt x="81" y="120"/>
                  </a:lnTo>
                  <a:lnTo>
                    <a:pt x="78" y="122"/>
                  </a:lnTo>
                  <a:lnTo>
                    <a:pt x="76" y="124"/>
                  </a:lnTo>
                  <a:lnTo>
                    <a:pt x="74" y="126"/>
                  </a:lnTo>
                  <a:lnTo>
                    <a:pt x="71" y="129"/>
                  </a:lnTo>
                  <a:lnTo>
                    <a:pt x="69" y="131"/>
                  </a:lnTo>
                  <a:lnTo>
                    <a:pt x="65" y="133"/>
                  </a:lnTo>
                  <a:lnTo>
                    <a:pt x="62" y="134"/>
                  </a:lnTo>
                  <a:lnTo>
                    <a:pt x="57" y="135"/>
                  </a:lnTo>
                  <a:lnTo>
                    <a:pt x="53" y="135"/>
                  </a:lnTo>
                  <a:lnTo>
                    <a:pt x="31" y="135"/>
                  </a:lnTo>
                  <a:lnTo>
                    <a:pt x="27" y="135"/>
                  </a:lnTo>
                  <a:lnTo>
                    <a:pt x="23" y="134"/>
                  </a:lnTo>
                  <a:lnTo>
                    <a:pt x="19" y="133"/>
                  </a:lnTo>
                  <a:lnTo>
                    <a:pt x="16" y="131"/>
                  </a:lnTo>
                  <a:lnTo>
                    <a:pt x="10" y="126"/>
                  </a:lnTo>
                  <a:lnTo>
                    <a:pt x="5" y="119"/>
                  </a:lnTo>
                  <a:lnTo>
                    <a:pt x="1" y="112"/>
                  </a:lnTo>
                  <a:lnTo>
                    <a:pt x="17" y="106"/>
                  </a:lnTo>
                  <a:lnTo>
                    <a:pt x="19" y="109"/>
                  </a:lnTo>
                  <a:lnTo>
                    <a:pt x="21" y="112"/>
                  </a:lnTo>
                  <a:lnTo>
                    <a:pt x="23" y="114"/>
                  </a:lnTo>
                  <a:lnTo>
                    <a:pt x="25" y="117"/>
                  </a:lnTo>
                  <a:lnTo>
                    <a:pt x="28" y="118"/>
                  </a:lnTo>
                  <a:lnTo>
                    <a:pt x="30" y="119"/>
                  </a:lnTo>
                  <a:lnTo>
                    <a:pt x="53" y="119"/>
                  </a:lnTo>
                  <a:lnTo>
                    <a:pt x="55" y="119"/>
                  </a:lnTo>
                  <a:lnTo>
                    <a:pt x="56" y="118"/>
                  </a:lnTo>
                  <a:lnTo>
                    <a:pt x="57" y="117"/>
                  </a:lnTo>
                  <a:lnTo>
                    <a:pt x="59" y="116"/>
                  </a:lnTo>
                  <a:lnTo>
                    <a:pt x="62" y="114"/>
                  </a:lnTo>
                  <a:lnTo>
                    <a:pt x="64" y="112"/>
                  </a:lnTo>
                  <a:lnTo>
                    <a:pt x="65" y="110"/>
                  </a:lnTo>
                  <a:lnTo>
                    <a:pt x="66" y="108"/>
                  </a:lnTo>
                  <a:lnTo>
                    <a:pt x="66" y="90"/>
                  </a:lnTo>
                  <a:lnTo>
                    <a:pt x="58" y="95"/>
                  </a:lnTo>
                  <a:lnTo>
                    <a:pt x="48" y="98"/>
                  </a:lnTo>
                  <a:lnTo>
                    <a:pt x="30" y="98"/>
                  </a:lnTo>
                  <a:lnTo>
                    <a:pt x="26" y="98"/>
                  </a:lnTo>
                  <a:lnTo>
                    <a:pt x="22" y="97"/>
                  </a:lnTo>
                  <a:lnTo>
                    <a:pt x="18" y="95"/>
                  </a:lnTo>
                  <a:lnTo>
                    <a:pt x="15" y="94"/>
                  </a:lnTo>
                  <a:lnTo>
                    <a:pt x="13" y="92"/>
                  </a:lnTo>
                  <a:lnTo>
                    <a:pt x="10" y="89"/>
                  </a:lnTo>
                  <a:lnTo>
                    <a:pt x="8" y="87"/>
                  </a:lnTo>
                  <a:lnTo>
                    <a:pt x="6" y="84"/>
                  </a:lnTo>
                  <a:lnTo>
                    <a:pt x="4" y="83"/>
                  </a:lnTo>
                  <a:lnTo>
                    <a:pt x="2" y="79"/>
                  </a:lnTo>
                  <a:lnTo>
                    <a:pt x="1" y="74"/>
                  </a:lnTo>
                  <a:lnTo>
                    <a:pt x="0" y="70"/>
                  </a:lnTo>
                  <a:lnTo>
                    <a:pt x="0" y="28"/>
                  </a:lnTo>
                  <a:lnTo>
                    <a:pt x="1" y="23"/>
                  </a:lnTo>
                  <a:lnTo>
                    <a:pt x="2" y="19"/>
                  </a:lnTo>
                  <a:lnTo>
                    <a:pt x="4" y="15"/>
                  </a:lnTo>
                  <a:lnTo>
                    <a:pt x="6" y="13"/>
                  </a:lnTo>
                  <a:lnTo>
                    <a:pt x="8" y="11"/>
                  </a:lnTo>
                  <a:lnTo>
                    <a:pt x="10" y="8"/>
                  </a:lnTo>
                  <a:lnTo>
                    <a:pt x="13" y="6"/>
                  </a:lnTo>
                  <a:lnTo>
                    <a:pt x="15" y="4"/>
                  </a:lnTo>
                  <a:lnTo>
                    <a:pt x="18" y="2"/>
                  </a:lnTo>
                  <a:lnTo>
                    <a:pt x="22" y="1"/>
                  </a:lnTo>
                  <a:lnTo>
                    <a:pt x="26" y="0"/>
                  </a:ln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51" name="Freeform 50"/>
            <p:cNvSpPr>
              <a:spLocks noEditPoints="1"/>
            </p:cNvSpPr>
            <p:nvPr userDrawn="1"/>
          </p:nvSpPr>
          <p:spPr bwMode="auto">
            <a:xfrm>
              <a:off x="-377825" y="4695825"/>
              <a:ext cx="66675" cy="77788"/>
            </a:xfrm>
            <a:custGeom>
              <a:avLst/>
              <a:gdLst>
                <a:gd name="T0" fmla="*/ 28 w 83"/>
                <a:gd name="T1" fmla="*/ 17 h 98"/>
                <a:gd name="T2" fmla="*/ 22 w 83"/>
                <a:gd name="T3" fmla="*/ 21 h 98"/>
                <a:gd name="T4" fmla="*/ 18 w 83"/>
                <a:gd name="T5" fmla="*/ 25 h 98"/>
                <a:gd name="T6" fmla="*/ 18 w 83"/>
                <a:gd name="T7" fmla="*/ 28 h 98"/>
                <a:gd name="T8" fmla="*/ 65 w 83"/>
                <a:gd name="T9" fmla="*/ 40 h 98"/>
                <a:gd name="T10" fmla="*/ 65 w 83"/>
                <a:gd name="T11" fmla="*/ 27 h 98"/>
                <a:gd name="T12" fmla="*/ 63 w 83"/>
                <a:gd name="T13" fmla="*/ 23 h 98"/>
                <a:gd name="T14" fmla="*/ 58 w 83"/>
                <a:gd name="T15" fmla="*/ 18 h 98"/>
                <a:gd name="T16" fmla="*/ 54 w 83"/>
                <a:gd name="T17" fmla="*/ 16 h 98"/>
                <a:gd name="T18" fmla="*/ 30 w 83"/>
                <a:gd name="T19" fmla="*/ 16 h 98"/>
                <a:gd name="T20" fmla="*/ 53 w 83"/>
                <a:gd name="T21" fmla="*/ 0 h 98"/>
                <a:gd name="T22" fmla="*/ 61 w 83"/>
                <a:gd name="T23" fmla="*/ 1 h 98"/>
                <a:gd name="T24" fmla="*/ 68 w 83"/>
                <a:gd name="T25" fmla="*/ 4 h 98"/>
                <a:gd name="T26" fmla="*/ 73 w 83"/>
                <a:gd name="T27" fmla="*/ 8 h 98"/>
                <a:gd name="T28" fmla="*/ 77 w 83"/>
                <a:gd name="T29" fmla="*/ 13 h 98"/>
                <a:gd name="T30" fmla="*/ 81 w 83"/>
                <a:gd name="T31" fmla="*/ 19 h 98"/>
                <a:gd name="T32" fmla="*/ 82 w 83"/>
                <a:gd name="T33" fmla="*/ 27 h 98"/>
                <a:gd name="T34" fmla="*/ 18 w 83"/>
                <a:gd name="T35" fmla="*/ 56 h 98"/>
                <a:gd name="T36" fmla="*/ 18 w 83"/>
                <a:gd name="T37" fmla="*/ 71 h 98"/>
                <a:gd name="T38" fmla="*/ 20 w 83"/>
                <a:gd name="T39" fmla="*/ 74 h 98"/>
                <a:gd name="T40" fmla="*/ 25 w 83"/>
                <a:gd name="T41" fmla="*/ 79 h 98"/>
                <a:gd name="T42" fmla="*/ 30 w 83"/>
                <a:gd name="T43" fmla="*/ 82 h 98"/>
                <a:gd name="T44" fmla="*/ 55 w 83"/>
                <a:gd name="T45" fmla="*/ 81 h 98"/>
                <a:gd name="T46" fmla="*/ 59 w 83"/>
                <a:gd name="T47" fmla="*/ 79 h 98"/>
                <a:gd name="T48" fmla="*/ 64 w 83"/>
                <a:gd name="T49" fmla="*/ 74 h 98"/>
                <a:gd name="T50" fmla="*/ 67 w 83"/>
                <a:gd name="T51" fmla="*/ 70 h 98"/>
                <a:gd name="T52" fmla="*/ 77 w 83"/>
                <a:gd name="T53" fmla="*/ 85 h 98"/>
                <a:gd name="T54" fmla="*/ 65 w 83"/>
                <a:gd name="T55" fmla="*/ 95 h 98"/>
                <a:gd name="T56" fmla="*/ 57 w 83"/>
                <a:gd name="T57" fmla="*/ 98 h 98"/>
                <a:gd name="T58" fmla="*/ 30 w 83"/>
                <a:gd name="T59" fmla="*/ 98 h 98"/>
                <a:gd name="T60" fmla="*/ 22 w 83"/>
                <a:gd name="T61" fmla="*/ 97 h 98"/>
                <a:gd name="T62" fmla="*/ 15 w 83"/>
                <a:gd name="T63" fmla="*/ 94 h 98"/>
                <a:gd name="T64" fmla="*/ 10 w 83"/>
                <a:gd name="T65" fmla="*/ 89 h 98"/>
                <a:gd name="T66" fmla="*/ 6 w 83"/>
                <a:gd name="T67" fmla="*/ 85 h 98"/>
                <a:gd name="T68" fmla="*/ 2 w 83"/>
                <a:gd name="T69" fmla="*/ 79 h 98"/>
                <a:gd name="T70" fmla="*/ 0 w 83"/>
                <a:gd name="T71" fmla="*/ 70 h 98"/>
                <a:gd name="T72" fmla="*/ 1 w 83"/>
                <a:gd name="T73" fmla="*/ 23 h 98"/>
                <a:gd name="T74" fmla="*/ 4 w 83"/>
                <a:gd name="T75" fmla="*/ 15 h 98"/>
                <a:gd name="T76" fmla="*/ 8 w 83"/>
                <a:gd name="T77" fmla="*/ 11 h 98"/>
                <a:gd name="T78" fmla="*/ 13 w 83"/>
                <a:gd name="T79" fmla="*/ 6 h 98"/>
                <a:gd name="T80" fmla="*/ 18 w 83"/>
                <a:gd name="T81" fmla="*/ 2 h 98"/>
                <a:gd name="T82" fmla="*/ 26 w 83"/>
                <a:gd name="T83"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3" h="98">
                  <a:moveTo>
                    <a:pt x="30" y="16"/>
                  </a:moveTo>
                  <a:lnTo>
                    <a:pt x="28" y="17"/>
                  </a:lnTo>
                  <a:lnTo>
                    <a:pt x="25" y="18"/>
                  </a:lnTo>
                  <a:lnTo>
                    <a:pt x="22" y="21"/>
                  </a:lnTo>
                  <a:lnTo>
                    <a:pt x="20" y="23"/>
                  </a:lnTo>
                  <a:lnTo>
                    <a:pt x="18" y="25"/>
                  </a:lnTo>
                  <a:lnTo>
                    <a:pt x="18" y="26"/>
                  </a:lnTo>
                  <a:lnTo>
                    <a:pt x="18" y="28"/>
                  </a:lnTo>
                  <a:lnTo>
                    <a:pt x="18" y="40"/>
                  </a:lnTo>
                  <a:lnTo>
                    <a:pt x="65" y="40"/>
                  </a:lnTo>
                  <a:lnTo>
                    <a:pt x="65" y="28"/>
                  </a:lnTo>
                  <a:lnTo>
                    <a:pt x="65" y="27"/>
                  </a:lnTo>
                  <a:lnTo>
                    <a:pt x="65" y="25"/>
                  </a:lnTo>
                  <a:lnTo>
                    <a:pt x="63" y="23"/>
                  </a:lnTo>
                  <a:lnTo>
                    <a:pt x="60" y="20"/>
                  </a:lnTo>
                  <a:lnTo>
                    <a:pt x="58" y="18"/>
                  </a:lnTo>
                  <a:lnTo>
                    <a:pt x="55" y="16"/>
                  </a:lnTo>
                  <a:lnTo>
                    <a:pt x="54" y="16"/>
                  </a:lnTo>
                  <a:lnTo>
                    <a:pt x="52" y="16"/>
                  </a:lnTo>
                  <a:lnTo>
                    <a:pt x="30" y="16"/>
                  </a:lnTo>
                  <a:close/>
                  <a:moveTo>
                    <a:pt x="30" y="0"/>
                  </a:moveTo>
                  <a:lnTo>
                    <a:pt x="53" y="0"/>
                  </a:lnTo>
                  <a:lnTo>
                    <a:pt x="57" y="0"/>
                  </a:lnTo>
                  <a:lnTo>
                    <a:pt x="61" y="1"/>
                  </a:lnTo>
                  <a:lnTo>
                    <a:pt x="65" y="2"/>
                  </a:lnTo>
                  <a:lnTo>
                    <a:pt x="68" y="4"/>
                  </a:lnTo>
                  <a:lnTo>
                    <a:pt x="70" y="6"/>
                  </a:lnTo>
                  <a:lnTo>
                    <a:pt x="73" y="8"/>
                  </a:lnTo>
                  <a:lnTo>
                    <a:pt x="75" y="11"/>
                  </a:lnTo>
                  <a:lnTo>
                    <a:pt x="77" y="13"/>
                  </a:lnTo>
                  <a:lnTo>
                    <a:pt x="79" y="15"/>
                  </a:lnTo>
                  <a:lnTo>
                    <a:pt x="81" y="19"/>
                  </a:lnTo>
                  <a:lnTo>
                    <a:pt x="82" y="23"/>
                  </a:lnTo>
                  <a:lnTo>
                    <a:pt x="82" y="27"/>
                  </a:lnTo>
                  <a:lnTo>
                    <a:pt x="82" y="56"/>
                  </a:lnTo>
                  <a:lnTo>
                    <a:pt x="18" y="56"/>
                  </a:lnTo>
                  <a:lnTo>
                    <a:pt x="18" y="70"/>
                  </a:lnTo>
                  <a:lnTo>
                    <a:pt x="18" y="71"/>
                  </a:lnTo>
                  <a:lnTo>
                    <a:pt x="18" y="72"/>
                  </a:lnTo>
                  <a:lnTo>
                    <a:pt x="20" y="74"/>
                  </a:lnTo>
                  <a:lnTo>
                    <a:pt x="22" y="77"/>
                  </a:lnTo>
                  <a:lnTo>
                    <a:pt x="25" y="79"/>
                  </a:lnTo>
                  <a:lnTo>
                    <a:pt x="28" y="81"/>
                  </a:lnTo>
                  <a:lnTo>
                    <a:pt x="30" y="82"/>
                  </a:lnTo>
                  <a:lnTo>
                    <a:pt x="54" y="82"/>
                  </a:lnTo>
                  <a:lnTo>
                    <a:pt x="55" y="81"/>
                  </a:lnTo>
                  <a:lnTo>
                    <a:pt x="56" y="81"/>
                  </a:lnTo>
                  <a:lnTo>
                    <a:pt x="59" y="79"/>
                  </a:lnTo>
                  <a:lnTo>
                    <a:pt x="61" y="77"/>
                  </a:lnTo>
                  <a:lnTo>
                    <a:pt x="64" y="74"/>
                  </a:lnTo>
                  <a:lnTo>
                    <a:pt x="65" y="72"/>
                  </a:lnTo>
                  <a:lnTo>
                    <a:pt x="67" y="70"/>
                  </a:lnTo>
                  <a:lnTo>
                    <a:pt x="83" y="75"/>
                  </a:lnTo>
                  <a:lnTo>
                    <a:pt x="77" y="85"/>
                  </a:lnTo>
                  <a:lnTo>
                    <a:pt x="68" y="94"/>
                  </a:lnTo>
                  <a:lnTo>
                    <a:pt x="65" y="95"/>
                  </a:lnTo>
                  <a:lnTo>
                    <a:pt x="61" y="97"/>
                  </a:lnTo>
                  <a:lnTo>
                    <a:pt x="57" y="98"/>
                  </a:lnTo>
                  <a:lnTo>
                    <a:pt x="53" y="98"/>
                  </a:lnTo>
                  <a:lnTo>
                    <a:pt x="30" y="98"/>
                  </a:lnTo>
                  <a:lnTo>
                    <a:pt x="26" y="98"/>
                  </a:lnTo>
                  <a:lnTo>
                    <a:pt x="22" y="97"/>
                  </a:lnTo>
                  <a:lnTo>
                    <a:pt x="18" y="95"/>
                  </a:lnTo>
                  <a:lnTo>
                    <a:pt x="15" y="94"/>
                  </a:lnTo>
                  <a:lnTo>
                    <a:pt x="13" y="92"/>
                  </a:lnTo>
                  <a:lnTo>
                    <a:pt x="10" y="89"/>
                  </a:lnTo>
                  <a:lnTo>
                    <a:pt x="8" y="87"/>
                  </a:lnTo>
                  <a:lnTo>
                    <a:pt x="6" y="85"/>
                  </a:lnTo>
                  <a:lnTo>
                    <a:pt x="4" y="83"/>
                  </a:lnTo>
                  <a:lnTo>
                    <a:pt x="2" y="79"/>
                  </a:lnTo>
                  <a:lnTo>
                    <a:pt x="1" y="75"/>
                  </a:lnTo>
                  <a:lnTo>
                    <a:pt x="0" y="70"/>
                  </a:lnTo>
                  <a:lnTo>
                    <a:pt x="0" y="27"/>
                  </a:lnTo>
                  <a:lnTo>
                    <a:pt x="1" y="23"/>
                  </a:lnTo>
                  <a:lnTo>
                    <a:pt x="2" y="19"/>
                  </a:lnTo>
                  <a:lnTo>
                    <a:pt x="4" y="15"/>
                  </a:lnTo>
                  <a:lnTo>
                    <a:pt x="6" y="13"/>
                  </a:lnTo>
                  <a:lnTo>
                    <a:pt x="8" y="11"/>
                  </a:lnTo>
                  <a:lnTo>
                    <a:pt x="10" y="8"/>
                  </a:lnTo>
                  <a:lnTo>
                    <a:pt x="13" y="6"/>
                  </a:lnTo>
                  <a:lnTo>
                    <a:pt x="15" y="4"/>
                  </a:lnTo>
                  <a:lnTo>
                    <a:pt x="18" y="2"/>
                  </a:lnTo>
                  <a:lnTo>
                    <a:pt x="22" y="1"/>
                  </a:lnTo>
                  <a:lnTo>
                    <a:pt x="26" y="0"/>
                  </a:ln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52" name="Freeform 51"/>
            <p:cNvSpPr>
              <a:spLocks/>
            </p:cNvSpPr>
            <p:nvPr userDrawn="1"/>
          </p:nvSpPr>
          <p:spPr bwMode="auto">
            <a:xfrm>
              <a:off x="-288925" y="4695825"/>
              <a:ext cx="65088" cy="77788"/>
            </a:xfrm>
            <a:custGeom>
              <a:avLst/>
              <a:gdLst>
                <a:gd name="T0" fmla="*/ 36 w 82"/>
                <a:gd name="T1" fmla="*/ 0 h 97"/>
                <a:gd name="T2" fmla="*/ 52 w 82"/>
                <a:gd name="T3" fmla="*/ 0 h 97"/>
                <a:gd name="T4" fmla="*/ 56 w 82"/>
                <a:gd name="T5" fmla="*/ 0 h 97"/>
                <a:gd name="T6" fmla="*/ 61 w 82"/>
                <a:gd name="T7" fmla="*/ 1 h 97"/>
                <a:gd name="T8" fmla="*/ 64 w 82"/>
                <a:gd name="T9" fmla="*/ 2 h 97"/>
                <a:gd name="T10" fmla="*/ 68 w 82"/>
                <a:gd name="T11" fmla="*/ 4 h 97"/>
                <a:gd name="T12" fmla="*/ 70 w 82"/>
                <a:gd name="T13" fmla="*/ 6 h 97"/>
                <a:gd name="T14" fmla="*/ 72 w 82"/>
                <a:gd name="T15" fmla="*/ 8 h 97"/>
                <a:gd name="T16" fmla="*/ 75 w 82"/>
                <a:gd name="T17" fmla="*/ 11 h 97"/>
                <a:gd name="T18" fmla="*/ 77 w 82"/>
                <a:gd name="T19" fmla="*/ 13 h 97"/>
                <a:gd name="T20" fmla="*/ 78 w 82"/>
                <a:gd name="T21" fmla="*/ 15 h 97"/>
                <a:gd name="T22" fmla="*/ 81 w 82"/>
                <a:gd name="T23" fmla="*/ 19 h 97"/>
                <a:gd name="T24" fmla="*/ 82 w 82"/>
                <a:gd name="T25" fmla="*/ 23 h 97"/>
                <a:gd name="T26" fmla="*/ 82 w 82"/>
                <a:gd name="T27" fmla="*/ 27 h 97"/>
                <a:gd name="T28" fmla="*/ 82 w 82"/>
                <a:gd name="T29" fmla="*/ 97 h 97"/>
                <a:gd name="T30" fmla="*/ 65 w 82"/>
                <a:gd name="T31" fmla="*/ 97 h 97"/>
                <a:gd name="T32" fmla="*/ 65 w 82"/>
                <a:gd name="T33" fmla="*/ 28 h 97"/>
                <a:gd name="T34" fmla="*/ 65 w 82"/>
                <a:gd name="T35" fmla="*/ 27 h 97"/>
                <a:gd name="T36" fmla="*/ 65 w 82"/>
                <a:gd name="T37" fmla="*/ 26 h 97"/>
                <a:gd name="T38" fmla="*/ 64 w 82"/>
                <a:gd name="T39" fmla="*/ 25 h 97"/>
                <a:gd name="T40" fmla="*/ 63 w 82"/>
                <a:gd name="T41" fmla="*/ 23 h 97"/>
                <a:gd name="T42" fmla="*/ 60 w 82"/>
                <a:gd name="T43" fmla="*/ 20 h 97"/>
                <a:gd name="T44" fmla="*/ 57 w 82"/>
                <a:gd name="T45" fmla="*/ 18 h 97"/>
                <a:gd name="T46" fmla="*/ 55 w 82"/>
                <a:gd name="T47" fmla="*/ 16 h 97"/>
                <a:gd name="T48" fmla="*/ 54 w 82"/>
                <a:gd name="T49" fmla="*/ 16 h 97"/>
                <a:gd name="T50" fmla="*/ 52 w 82"/>
                <a:gd name="T51" fmla="*/ 16 h 97"/>
                <a:gd name="T52" fmla="*/ 36 w 82"/>
                <a:gd name="T53" fmla="*/ 16 h 97"/>
                <a:gd name="T54" fmla="*/ 32 w 82"/>
                <a:gd name="T55" fmla="*/ 17 h 97"/>
                <a:gd name="T56" fmla="*/ 27 w 82"/>
                <a:gd name="T57" fmla="*/ 21 h 97"/>
                <a:gd name="T58" fmla="*/ 22 w 82"/>
                <a:gd name="T59" fmla="*/ 24 h 97"/>
                <a:gd name="T60" fmla="*/ 19 w 82"/>
                <a:gd name="T61" fmla="*/ 27 h 97"/>
                <a:gd name="T62" fmla="*/ 19 w 82"/>
                <a:gd name="T63" fmla="*/ 97 h 97"/>
                <a:gd name="T64" fmla="*/ 2 w 82"/>
                <a:gd name="T65" fmla="*/ 97 h 97"/>
                <a:gd name="T66" fmla="*/ 2 w 82"/>
                <a:gd name="T67" fmla="*/ 19 h 97"/>
                <a:gd name="T68" fmla="*/ 0 w 82"/>
                <a:gd name="T69" fmla="*/ 1 h 97"/>
                <a:gd name="T70" fmla="*/ 17 w 82"/>
                <a:gd name="T71" fmla="*/ 1 h 97"/>
                <a:gd name="T72" fmla="*/ 18 w 82"/>
                <a:gd name="T73" fmla="*/ 8 h 97"/>
                <a:gd name="T74" fmla="*/ 23 w 82"/>
                <a:gd name="T75" fmla="*/ 4 h 97"/>
                <a:gd name="T76" fmla="*/ 29 w 82"/>
                <a:gd name="T77" fmla="*/ 1 h 97"/>
                <a:gd name="T78" fmla="*/ 36 w 82"/>
                <a:gd name="T79"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2" h="97">
                  <a:moveTo>
                    <a:pt x="36" y="0"/>
                  </a:moveTo>
                  <a:lnTo>
                    <a:pt x="52" y="0"/>
                  </a:lnTo>
                  <a:lnTo>
                    <a:pt x="56" y="0"/>
                  </a:lnTo>
                  <a:lnTo>
                    <a:pt x="61" y="1"/>
                  </a:lnTo>
                  <a:lnTo>
                    <a:pt x="64" y="2"/>
                  </a:lnTo>
                  <a:lnTo>
                    <a:pt x="68" y="4"/>
                  </a:lnTo>
                  <a:lnTo>
                    <a:pt x="70" y="6"/>
                  </a:lnTo>
                  <a:lnTo>
                    <a:pt x="72" y="8"/>
                  </a:lnTo>
                  <a:lnTo>
                    <a:pt x="75" y="11"/>
                  </a:lnTo>
                  <a:lnTo>
                    <a:pt x="77" y="13"/>
                  </a:lnTo>
                  <a:lnTo>
                    <a:pt x="78" y="15"/>
                  </a:lnTo>
                  <a:lnTo>
                    <a:pt x="81" y="19"/>
                  </a:lnTo>
                  <a:lnTo>
                    <a:pt x="82" y="23"/>
                  </a:lnTo>
                  <a:lnTo>
                    <a:pt x="82" y="27"/>
                  </a:lnTo>
                  <a:lnTo>
                    <a:pt x="82" y="97"/>
                  </a:lnTo>
                  <a:lnTo>
                    <a:pt x="65" y="97"/>
                  </a:lnTo>
                  <a:lnTo>
                    <a:pt x="65" y="28"/>
                  </a:lnTo>
                  <a:lnTo>
                    <a:pt x="65" y="27"/>
                  </a:lnTo>
                  <a:lnTo>
                    <a:pt x="65" y="26"/>
                  </a:lnTo>
                  <a:lnTo>
                    <a:pt x="64" y="25"/>
                  </a:lnTo>
                  <a:lnTo>
                    <a:pt x="63" y="23"/>
                  </a:lnTo>
                  <a:lnTo>
                    <a:pt x="60" y="20"/>
                  </a:lnTo>
                  <a:lnTo>
                    <a:pt x="57" y="18"/>
                  </a:lnTo>
                  <a:lnTo>
                    <a:pt x="55" y="16"/>
                  </a:lnTo>
                  <a:lnTo>
                    <a:pt x="54" y="16"/>
                  </a:lnTo>
                  <a:lnTo>
                    <a:pt x="52" y="16"/>
                  </a:lnTo>
                  <a:lnTo>
                    <a:pt x="36" y="16"/>
                  </a:lnTo>
                  <a:lnTo>
                    <a:pt x="32" y="17"/>
                  </a:lnTo>
                  <a:lnTo>
                    <a:pt x="27" y="21"/>
                  </a:lnTo>
                  <a:lnTo>
                    <a:pt x="22" y="24"/>
                  </a:lnTo>
                  <a:lnTo>
                    <a:pt x="19" y="27"/>
                  </a:lnTo>
                  <a:lnTo>
                    <a:pt x="19" y="97"/>
                  </a:lnTo>
                  <a:lnTo>
                    <a:pt x="2" y="97"/>
                  </a:lnTo>
                  <a:lnTo>
                    <a:pt x="2" y="19"/>
                  </a:lnTo>
                  <a:lnTo>
                    <a:pt x="0" y="1"/>
                  </a:lnTo>
                  <a:lnTo>
                    <a:pt x="17" y="1"/>
                  </a:lnTo>
                  <a:lnTo>
                    <a:pt x="18" y="8"/>
                  </a:lnTo>
                  <a:lnTo>
                    <a:pt x="23" y="4"/>
                  </a:lnTo>
                  <a:lnTo>
                    <a:pt x="29" y="1"/>
                  </a:lnTo>
                  <a:lnTo>
                    <a:pt x="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53" name="Freeform 52"/>
            <p:cNvSpPr>
              <a:spLocks/>
            </p:cNvSpPr>
            <p:nvPr userDrawn="1"/>
          </p:nvSpPr>
          <p:spPr bwMode="auto">
            <a:xfrm>
              <a:off x="-155575" y="4667250"/>
              <a:ext cx="74613" cy="106363"/>
            </a:xfrm>
            <a:custGeom>
              <a:avLst/>
              <a:gdLst>
                <a:gd name="T0" fmla="*/ 0 w 94"/>
                <a:gd name="T1" fmla="*/ 0 h 136"/>
                <a:gd name="T2" fmla="*/ 18 w 94"/>
                <a:gd name="T3" fmla="*/ 0 h 136"/>
                <a:gd name="T4" fmla="*/ 18 w 94"/>
                <a:gd name="T5" fmla="*/ 105 h 136"/>
                <a:gd name="T6" fmla="*/ 19 w 94"/>
                <a:gd name="T7" fmla="*/ 106 h 136"/>
                <a:gd name="T8" fmla="*/ 20 w 94"/>
                <a:gd name="T9" fmla="*/ 108 h 136"/>
                <a:gd name="T10" fmla="*/ 23 w 94"/>
                <a:gd name="T11" fmla="*/ 111 h 136"/>
                <a:gd name="T12" fmla="*/ 25 w 94"/>
                <a:gd name="T13" fmla="*/ 113 h 136"/>
                <a:gd name="T14" fmla="*/ 28 w 94"/>
                <a:gd name="T15" fmla="*/ 116 h 136"/>
                <a:gd name="T16" fmla="*/ 30 w 94"/>
                <a:gd name="T17" fmla="*/ 117 h 136"/>
                <a:gd name="T18" fmla="*/ 32 w 94"/>
                <a:gd name="T19" fmla="*/ 118 h 136"/>
                <a:gd name="T20" fmla="*/ 32 w 94"/>
                <a:gd name="T21" fmla="*/ 118 h 136"/>
                <a:gd name="T22" fmla="*/ 33 w 94"/>
                <a:gd name="T23" fmla="*/ 119 h 136"/>
                <a:gd name="T24" fmla="*/ 61 w 94"/>
                <a:gd name="T25" fmla="*/ 119 h 136"/>
                <a:gd name="T26" fmla="*/ 62 w 94"/>
                <a:gd name="T27" fmla="*/ 118 h 136"/>
                <a:gd name="T28" fmla="*/ 63 w 94"/>
                <a:gd name="T29" fmla="*/ 118 h 136"/>
                <a:gd name="T30" fmla="*/ 64 w 94"/>
                <a:gd name="T31" fmla="*/ 117 h 136"/>
                <a:gd name="T32" fmla="*/ 67 w 94"/>
                <a:gd name="T33" fmla="*/ 115 h 136"/>
                <a:gd name="T34" fmla="*/ 69 w 94"/>
                <a:gd name="T35" fmla="*/ 113 h 136"/>
                <a:gd name="T36" fmla="*/ 72 w 94"/>
                <a:gd name="T37" fmla="*/ 111 h 136"/>
                <a:gd name="T38" fmla="*/ 74 w 94"/>
                <a:gd name="T39" fmla="*/ 108 h 136"/>
                <a:gd name="T40" fmla="*/ 75 w 94"/>
                <a:gd name="T41" fmla="*/ 106 h 136"/>
                <a:gd name="T42" fmla="*/ 76 w 94"/>
                <a:gd name="T43" fmla="*/ 105 h 136"/>
                <a:gd name="T44" fmla="*/ 76 w 94"/>
                <a:gd name="T45" fmla="*/ 0 h 136"/>
                <a:gd name="T46" fmla="*/ 94 w 94"/>
                <a:gd name="T47" fmla="*/ 0 h 136"/>
                <a:gd name="T48" fmla="*/ 94 w 94"/>
                <a:gd name="T49" fmla="*/ 105 h 136"/>
                <a:gd name="T50" fmla="*/ 94 w 94"/>
                <a:gd name="T51" fmla="*/ 109 h 136"/>
                <a:gd name="T52" fmla="*/ 93 w 94"/>
                <a:gd name="T53" fmla="*/ 113 h 136"/>
                <a:gd name="T54" fmla="*/ 91 w 94"/>
                <a:gd name="T55" fmla="*/ 117 h 136"/>
                <a:gd name="T56" fmla="*/ 87 w 94"/>
                <a:gd name="T57" fmla="*/ 122 h 136"/>
                <a:gd name="T58" fmla="*/ 81 w 94"/>
                <a:gd name="T59" fmla="*/ 128 h 136"/>
                <a:gd name="T60" fmla="*/ 75 w 94"/>
                <a:gd name="T61" fmla="*/ 132 h 136"/>
                <a:gd name="T62" fmla="*/ 71 w 94"/>
                <a:gd name="T63" fmla="*/ 134 h 136"/>
                <a:gd name="T64" fmla="*/ 67 w 94"/>
                <a:gd name="T65" fmla="*/ 135 h 136"/>
                <a:gd name="T66" fmla="*/ 62 w 94"/>
                <a:gd name="T67" fmla="*/ 136 h 136"/>
                <a:gd name="T68" fmla="*/ 32 w 94"/>
                <a:gd name="T69" fmla="*/ 136 h 136"/>
                <a:gd name="T70" fmla="*/ 28 w 94"/>
                <a:gd name="T71" fmla="*/ 135 h 136"/>
                <a:gd name="T72" fmla="*/ 23 w 94"/>
                <a:gd name="T73" fmla="*/ 134 h 136"/>
                <a:gd name="T74" fmla="*/ 19 w 94"/>
                <a:gd name="T75" fmla="*/ 132 h 136"/>
                <a:gd name="T76" fmla="*/ 14 w 94"/>
                <a:gd name="T77" fmla="*/ 128 h 136"/>
                <a:gd name="T78" fmla="*/ 8 w 94"/>
                <a:gd name="T79" fmla="*/ 122 h 136"/>
                <a:gd name="T80" fmla="*/ 3 w 94"/>
                <a:gd name="T81" fmla="*/ 117 h 136"/>
                <a:gd name="T82" fmla="*/ 1 w 94"/>
                <a:gd name="T83" fmla="*/ 113 h 136"/>
                <a:gd name="T84" fmla="*/ 0 w 94"/>
                <a:gd name="T85" fmla="*/ 109 h 136"/>
                <a:gd name="T86" fmla="*/ 0 w 94"/>
                <a:gd name="T87" fmla="*/ 105 h 136"/>
                <a:gd name="T88" fmla="*/ 0 w 94"/>
                <a:gd name="T89"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4" h="136">
                  <a:moveTo>
                    <a:pt x="0" y="0"/>
                  </a:moveTo>
                  <a:lnTo>
                    <a:pt x="18" y="0"/>
                  </a:lnTo>
                  <a:lnTo>
                    <a:pt x="18" y="105"/>
                  </a:lnTo>
                  <a:lnTo>
                    <a:pt x="19" y="106"/>
                  </a:lnTo>
                  <a:lnTo>
                    <a:pt x="20" y="108"/>
                  </a:lnTo>
                  <a:lnTo>
                    <a:pt x="23" y="111"/>
                  </a:lnTo>
                  <a:lnTo>
                    <a:pt x="25" y="113"/>
                  </a:lnTo>
                  <a:lnTo>
                    <a:pt x="28" y="116"/>
                  </a:lnTo>
                  <a:lnTo>
                    <a:pt x="30" y="117"/>
                  </a:lnTo>
                  <a:lnTo>
                    <a:pt x="32" y="118"/>
                  </a:lnTo>
                  <a:lnTo>
                    <a:pt x="32" y="118"/>
                  </a:lnTo>
                  <a:lnTo>
                    <a:pt x="33" y="119"/>
                  </a:lnTo>
                  <a:lnTo>
                    <a:pt x="61" y="119"/>
                  </a:lnTo>
                  <a:lnTo>
                    <a:pt x="62" y="118"/>
                  </a:lnTo>
                  <a:lnTo>
                    <a:pt x="63" y="118"/>
                  </a:lnTo>
                  <a:lnTo>
                    <a:pt x="64" y="117"/>
                  </a:lnTo>
                  <a:lnTo>
                    <a:pt x="67" y="115"/>
                  </a:lnTo>
                  <a:lnTo>
                    <a:pt x="69" y="113"/>
                  </a:lnTo>
                  <a:lnTo>
                    <a:pt x="72" y="111"/>
                  </a:lnTo>
                  <a:lnTo>
                    <a:pt x="74" y="108"/>
                  </a:lnTo>
                  <a:lnTo>
                    <a:pt x="75" y="106"/>
                  </a:lnTo>
                  <a:lnTo>
                    <a:pt x="76" y="105"/>
                  </a:lnTo>
                  <a:lnTo>
                    <a:pt x="76" y="0"/>
                  </a:lnTo>
                  <a:lnTo>
                    <a:pt x="94" y="0"/>
                  </a:lnTo>
                  <a:lnTo>
                    <a:pt x="94" y="105"/>
                  </a:lnTo>
                  <a:lnTo>
                    <a:pt x="94" y="109"/>
                  </a:lnTo>
                  <a:lnTo>
                    <a:pt x="93" y="113"/>
                  </a:lnTo>
                  <a:lnTo>
                    <a:pt x="91" y="117"/>
                  </a:lnTo>
                  <a:lnTo>
                    <a:pt x="87" y="122"/>
                  </a:lnTo>
                  <a:lnTo>
                    <a:pt x="81" y="128"/>
                  </a:lnTo>
                  <a:lnTo>
                    <a:pt x="75" y="132"/>
                  </a:lnTo>
                  <a:lnTo>
                    <a:pt x="71" y="134"/>
                  </a:lnTo>
                  <a:lnTo>
                    <a:pt x="67" y="135"/>
                  </a:lnTo>
                  <a:lnTo>
                    <a:pt x="62" y="136"/>
                  </a:lnTo>
                  <a:lnTo>
                    <a:pt x="32" y="136"/>
                  </a:lnTo>
                  <a:lnTo>
                    <a:pt x="28" y="135"/>
                  </a:lnTo>
                  <a:lnTo>
                    <a:pt x="23" y="134"/>
                  </a:lnTo>
                  <a:lnTo>
                    <a:pt x="19" y="132"/>
                  </a:lnTo>
                  <a:lnTo>
                    <a:pt x="14" y="128"/>
                  </a:lnTo>
                  <a:lnTo>
                    <a:pt x="8" y="122"/>
                  </a:lnTo>
                  <a:lnTo>
                    <a:pt x="3" y="117"/>
                  </a:lnTo>
                  <a:lnTo>
                    <a:pt x="1" y="113"/>
                  </a:lnTo>
                  <a:lnTo>
                    <a:pt x="0" y="109"/>
                  </a:lnTo>
                  <a:lnTo>
                    <a:pt x="0" y="10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54" name="Freeform 53"/>
            <p:cNvSpPr>
              <a:spLocks/>
            </p:cNvSpPr>
            <p:nvPr userDrawn="1"/>
          </p:nvSpPr>
          <p:spPr bwMode="auto">
            <a:xfrm>
              <a:off x="-57150" y="4695825"/>
              <a:ext cx="65088" cy="77788"/>
            </a:xfrm>
            <a:custGeom>
              <a:avLst/>
              <a:gdLst>
                <a:gd name="T0" fmla="*/ 35 w 82"/>
                <a:gd name="T1" fmla="*/ 0 h 97"/>
                <a:gd name="T2" fmla="*/ 52 w 82"/>
                <a:gd name="T3" fmla="*/ 0 h 97"/>
                <a:gd name="T4" fmla="*/ 56 w 82"/>
                <a:gd name="T5" fmla="*/ 0 h 97"/>
                <a:gd name="T6" fmla="*/ 60 w 82"/>
                <a:gd name="T7" fmla="*/ 1 h 97"/>
                <a:gd name="T8" fmla="*/ 64 w 82"/>
                <a:gd name="T9" fmla="*/ 2 h 97"/>
                <a:gd name="T10" fmla="*/ 68 w 82"/>
                <a:gd name="T11" fmla="*/ 4 h 97"/>
                <a:gd name="T12" fmla="*/ 70 w 82"/>
                <a:gd name="T13" fmla="*/ 6 h 97"/>
                <a:gd name="T14" fmla="*/ 72 w 82"/>
                <a:gd name="T15" fmla="*/ 8 h 97"/>
                <a:gd name="T16" fmla="*/ 75 w 82"/>
                <a:gd name="T17" fmla="*/ 11 h 97"/>
                <a:gd name="T18" fmla="*/ 77 w 82"/>
                <a:gd name="T19" fmla="*/ 13 h 97"/>
                <a:gd name="T20" fmla="*/ 78 w 82"/>
                <a:gd name="T21" fmla="*/ 15 h 97"/>
                <a:gd name="T22" fmla="*/ 80 w 82"/>
                <a:gd name="T23" fmla="*/ 19 h 97"/>
                <a:gd name="T24" fmla="*/ 82 w 82"/>
                <a:gd name="T25" fmla="*/ 23 h 97"/>
                <a:gd name="T26" fmla="*/ 82 w 82"/>
                <a:gd name="T27" fmla="*/ 27 h 97"/>
                <a:gd name="T28" fmla="*/ 82 w 82"/>
                <a:gd name="T29" fmla="*/ 97 h 97"/>
                <a:gd name="T30" fmla="*/ 64 w 82"/>
                <a:gd name="T31" fmla="*/ 97 h 97"/>
                <a:gd name="T32" fmla="*/ 64 w 82"/>
                <a:gd name="T33" fmla="*/ 28 h 97"/>
                <a:gd name="T34" fmla="*/ 64 w 82"/>
                <a:gd name="T35" fmla="*/ 27 h 97"/>
                <a:gd name="T36" fmla="*/ 64 w 82"/>
                <a:gd name="T37" fmla="*/ 25 h 97"/>
                <a:gd name="T38" fmla="*/ 62 w 82"/>
                <a:gd name="T39" fmla="*/ 23 h 97"/>
                <a:gd name="T40" fmla="*/ 60 w 82"/>
                <a:gd name="T41" fmla="*/ 20 h 97"/>
                <a:gd name="T42" fmla="*/ 57 w 82"/>
                <a:gd name="T43" fmla="*/ 18 h 97"/>
                <a:gd name="T44" fmla="*/ 55 w 82"/>
                <a:gd name="T45" fmla="*/ 16 h 97"/>
                <a:gd name="T46" fmla="*/ 54 w 82"/>
                <a:gd name="T47" fmla="*/ 16 h 97"/>
                <a:gd name="T48" fmla="*/ 52 w 82"/>
                <a:gd name="T49" fmla="*/ 16 h 97"/>
                <a:gd name="T50" fmla="*/ 36 w 82"/>
                <a:gd name="T51" fmla="*/ 16 h 97"/>
                <a:gd name="T52" fmla="*/ 32 w 82"/>
                <a:gd name="T53" fmla="*/ 17 h 97"/>
                <a:gd name="T54" fmla="*/ 27 w 82"/>
                <a:gd name="T55" fmla="*/ 21 h 97"/>
                <a:gd name="T56" fmla="*/ 22 w 82"/>
                <a:gd name="T57" fmla="*/ 24 h 97"/>
                <a:gd name="T58" fmla="*/ 19 w 82"/>
                <a:gd name="T59" fmla="*/ 27 h 97"/>
                <a:gd name="T60" fmla="*/ 19 w 82"/>
                <a:gd name="T61" fmla="*/ 97 h 97"/>
                <a:gd name="T62" fmla="*/ 1 w 82"/>
                <a:gd name="T63" fmla="*/ 97 h 97"/>
                <a:gd name="T64" fmla="*/ 1 w 82"/>
                <a:gd name="T65" fmla="*/ 19 h 97"/>
                <a:gd name="T66" fmla="*/ 0 w 82"/>
                <a:gd name="T67" fmla="*/ 1 h 97"/>
                <a:gd name="T68" fmla="*/ 17 w 82"/>
                <a:gd name="T69" fmla="*/ 1 h 97"/>
                <a:gd name="T70" fmla="*/ 18 w 82"/>
                <a:gd name="T71" fmla="*/ 8 h 97"/>
                <a:gd name="T72" fmla="*/ 23 w 82"/>
                <a:gd name="T73" fmla="*/ 4 h 97"/>
                <a:gd name="T74" fmla="*/ 29 w 82"/>
                <a:gd name="T75" fmla="*/ 1 h 97"/>
                <a:gd name="T76" fmla="*/ 35 w 82"/>
                <a:gd name="T77"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2" h="97">
                  <a:moveTo>
                    <a:pt x="35" y="0"/>
                  </a:moveTo>
                  <a:lnTo>
                    <a:pt x="52" y="0"/>
                  </a:lnTo>
                  <a:lnTo>
                    <a:pt x="56" y="0"/>
                  </a:lnTo>
                  <a:lnTo>
                    <a:pt x="60" y="1"/>
                  </a:lnTo>
                  <a:lnTo>
                    <a:pt x="64" y="2"/>
                  </a:lnTo>
                  <a:lnTo>
                    <a:pt x="68" y="4"/>
                  </a:lnTo>
                  <a:lnTo>
                    <a:pt x="70" y="6"/>
                  </a:lnTo>
                  <a:lnTo>
                    <a:pt x="72" y="8"/>
                  </a:lnTo>
                  <a:lnTo>
                    <a:pt x="75" y="11"/>
                  </a:lnTo>
                  <a:lnTo>
                    <a:pt x="77" y="13"/>
                  </a:lnTo>
                  <a:lnTo>
                    <a:pt x="78" y="15"/>
                  </a:lnTo>
                  <a:lnTo>
                    <a:pt x="80" y="19"/>
                  </a:lnTo>
                  <a:lnTo>
                    <a:pt x="82" y="23"/>
                  </a:lnTo>
                  <a:lnTo>
                    <a:pt x="82" y="27"/>
                  </a:lnTo>
                  <a:lnTo>
                    <a:pt x="82" y="97"/>
                  </a:lnTo>
                  <a:lnTo>
                    <a:pt x="64" y="97"/>
                  </a:lnTo>
                  <a:lnTo>
                    <a:pt x="64" y="28"/>
                  </a:lnTo>
                  <a:lnTo>
                    <a:pt x="64" y="27"/>
                  </a:lnTo>
                  <a:lnTo>
                    <a:pt x="64" y="25"/>
                  </a:lnTo>
                  <a:lnTo>
                    <a:pt x="62" y="23"/>
                  </a:lnTo>
                  <a:lnTo>
                    <a:pt x="60" y="20"/>
                  </a:lnTo>
                  <a:lnTo>
                    <a:pt x="57" y="18"/>
                  </a:lnTo>
                  <a:lnTo>
                    <a:pt x="55" y="16"/>
                  </a:lnTo>
                  <a:lnTo>
                    <a:pt x="54" y="16"/>
                  </a:lnTo>
                  <a:lnTo>
                    <a:pt x="52" y="16"/>
                  </a:lnTo>
                  <a:lnTo>
                    <a:pt x="36" y="16"/>
                  </a:lnTo>
                  <a:lnTo>
                    <a:pt x="32" y="17"/>
                  </a:lnTo>
                  <a:lnTo>
                    <a:pt x="27" y="21"/>
                  </a:lnTo>
                  <a:lnTo>
                    <a:pt x="22" y="24"/>
                  </a:lnTo>
                  <a:lnTo>
                    <a:pt x="19" y="27"/>
                  </a:lnTo>
                  <a:lnTo>
                    <a:pt x="19" y="97"/>
                  </a:lnTo>
                  <a:lnTo>
                    <a:pt x="1" y="97"/>
                  </a:lnTo>
                  <a:lnTo>
                    <a:pt x="1" y="19"/>
                  </a:lnTo>
                  <a:lnTo>
                    <a:pt x="0" y="1"/>
                  </a:lnTo>
                  <a:lnTo>
                    <a:pt x="17" y="1"/>
                  </a:lnTo>
                  <a:lnTo>
                    <a:pt x="18" y="8"/>
                  </a:lnTo>
                  <a:lnTo>
                    <a:pt x="23" y="4"/>
                  </a:lnTo>
                  <a:lnTo>
                    <a:pt x="29" y="1"/>
                  </a:lnTo>
                  <a:lnTo>
                    <a:pt x="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55" name="Freeform 54"/>
            <p:cNvSpPr>
              <a:spLocks noEditPoints="1"/>
            </p:cNvSpPr>
            <p:nvPr userDrawn="1"/>
          </p:nvSpPr>
          <p:spPr bwMode="auto">
            <a:xfrm>
              <a:off x="34925" y="4665663"/>
              <a:ext cx="15875" cy="107950"/>
            </a:xfrm>
            <a:custGeom>
              <a:avLst/>
              <a:gdLst>
                <a:gd name="T0" fmla="*/ 1 w 19"/>
                <a:gd name="T1" fmla="*/ 40 h 136"/>
                <a:gd name="T2" fmla="*/ 18 w 19"/>
                <a:gd name="T3" fmla="*/ 40 h 136"/>
                <a:gd name="T4" fmla="*/ 18 w 19"/>
                <a:gd name="T5" fmla="*/ 136 h 136"/>
                <a:gd name="T6" fmla="*/ 1 w 19"/>
                <a:gd name="T7" fmla="*/ 136 h 136"/>
                <a:gd name="T8" fmla="*/ 1 w 19"/>
                <a:gd name="T9" fmla="*/ 40 h 136"/>
                <a:gd name="T10" fmla="*/ 0 w 19"/>
                <a:gd name="T11" fmla="*/ 0 h 136"/>
                <a:gd name="T12" fmla="*/ 19 w 19"/>
                <a:gd name="T13" fmla="*/ 0 h 136"/>
                <a:gd name="T14" fmla="*/ 19 w 19"/>
                <a:gd name="T15" fmla="*/ 20 h 136"/>
                <a:gd name="T16" fmla="*/ 0 w 19"/>
                <a:gd name="T17" fmla="*/ 20 h 136"/>
                <a:gd name="T18" fmla="*/ 0 w 19"/>
                <a:gd name="T19"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136">
                  <a:moveTo>
                    <a:pt x="1" y="40"/>
                  </a:moveTo>
                  <a:lnTo>
                    <a:pt x="18" y="40"/>
                  </a:lnTo>
                  <a:lnTo>
                    <a:pt x="18" y="136"/>
                  </a:lnTo>
                  <a:lnTo>
                    <a:pt x="1" y="136"/>
                  </a:lnTo>
                  <a:lnTo>
                    <a:pt x="1" y="40"/>
                  </a:lnTo>
                  <a:close/>
                  <a:moveTo>
                    <a:pt x="0" y="0"/>
                  </a:moveTo>
                  <a:lnTo>
                    <a:pt x="19" y="0"/>
                  </a:lnTo>
                  <a:lnTo>
                    <a:pt x="19" y="20"/>
                  </a:lnTo>
                  <a:lnTo>
                    <a:pt x="0" y="2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56" name="Freeform 55"/>
            <p:cNvSpPr>
              <a:spLocks/>
            </p:cNvSpPr>
            <p:nvPr userDrawn="1"/>
          </p:nvSpPr>
          <p:spPr bwMode="auto">
            <a:xfrm>
              <a:off x="69850" y="4697413"/>
              <a:ext cx="69850" cy="76200"/>
            </a:xfrm>
            <a:custGeom>
              <a:avLst/>
              <a:gdLst>
                <a:gd name="T0" fmla="*/ 0 w 87"/>
                <a:gd name="T1" fmla="*/ 0 h 96"/>
                <a:gd name="T2" fmla="*/ 18 w 87"/>
                <a:gd name="T3" fmla="*/ 0 h 96"/>
                <a:gd name="T4" fmla="*/ 43 w 87"/>
                <a:gd name="T5" fmla="*/ 75 h 96"/>
                <a:gd name="T6" fmla="*/ 68 w 87"/>
                <a:gd name="T7" fmla="*/ 0 h 96"/>
                <a:gd name="T8" fmla="*/ 87 w 87"/>
                <a:gd name="T9" fmla="*/ 0 h 96"/>
                <a:gd name="T10" fmla="*/ 54 w 87"/>
                <a:gd name="T11" fmla="*/ 96 h 96"/>
                <a:gd name="T12" fmla="*/ 33 w 87"/>
                <a:gd name="T13" fmla="*/ 96 h 96"/>
                <a:gd name="T14" fmla="*/ 0 w 87"/>
                <a:gd name="T15" fmla="*/ 0 h 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7" h="96">
                  <a:moveTo>
                    <a:pt x="0" y="0"/>
                  </a:moveTo>
                  <a:lnTo>
                    <a:pt x="18" y="0"/>
                  </a:lnTo>
                  <a:lnTo>
                    <a:pt x="43" y="75"/>
                  </a:lnTo>
                  <a:lnTo>
                    <a:pt x="68" y="0"/>
                  </a:lnTo>
                  <a:lnTo>
                    <a:pt x="87" y="0"/>
                  </a:lnTo>
                  <a:lnTo>
                    <a:pt x="54" y="96"/>
                  </a:lnTo>
                  <a:lnTo>
                    <a:pt x="33" y="9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57" name="Freeform 56"/>
            <p:cNvSpPr>
              <a:spLocks noEditPoints="1"/>
            </p:cNvSpPr>
            <p:nvPr userDrawn="1"/>
          </p:nvSpPr>
          <p:spPr bwMode="auto">
            <a:xfrm>
              <a:off x="157163" y="4695825"/>
              <a:ext cx="65088" cy="77788"/>
            </a:xfrm>
            <a:custGeom>
              <a:avLst/>
              <a:gdLst>
                <a:gd name="T0" fmla="*/ 27 w 83"/>
                <a:gd name="T1" fmla="*/ 17 h 98"/>
                <a:gd name="T2" fmla="*/ 22 w 83"/>
                <a:gd name="T3" fmla="*/ 21 h 98"/>
                <a:gd name="T4" fmla="*/ 18 w 83"/>
                <a:gd name="T5" fmla="*/ 25 h 98"/>
                <a:gd name="T6" fmla="*/ 18 w 83"/>
                <a:gd name="T7" fmla="*/ 28 h 98"/>
                <a:gd name="T8" fmla="*/ 65 w 83"/>
                <a:gd name="T9" fmla="*/ 40 h 98"/>
                <a:gd name="T10" fmla="*/ 65 w 83"/>
                <a:gd name="T11" fmla="*/ 27 h 98"/>
                <a:gd name="T12" fmla="*/ 63 w 83"/>
                <a:gd name="T13" fmla="*/ 23 h 98"/>
                <a:gd name="T14" fmla="*/ 57 w 83"/>
                <a:gd name="T15" fmla="*/ 18 h 98"/>
                <a:gd name="T16" fmla="*/ 54 w 83"/>
                <a:gd name="T17" fmla="*/ 16 h 98"/>
                <a:gd name="T18" fmla="*/ 30 w 83"/>
                <a:gd name="T19" fmla="*/ 16 h 98"/>
                <a:gd name="T20" fmla="*/ 52 w 83"/>
                <a:gd name="T21" fmla="*/ 0 h 98"/>
                <a:gd name="T22" fmla="*/ 61 w 83"/>
                <a:gd name="T23" fmla="*/ 1 h 98"/>
                <a:gd name="T24" fmla="*/ 68 w 83"/>
                <a:gd name="T25" fmla="*/ 4 h 98"/>
                <a:gd name="T26" fmla="*/ 73 w 83"/>
                <a:gd name="T27" fmla="*/ 8 h 98"/>
                <a:gd name="T28" fmla="*/ 77 w 83"/>
                <a:gd name="T29" fmla="*/ 13 h 98"/>
                <a:gd name="T30" fmla="*/ 81 w 83"/>
                <a:gd name="T31" fmla="*/ 19 h 98"/>
                <a:gd name="T32" fmla="*/ 82 w 83"/>
                <a:gd name="T33" fmla="*/ 27 h 98"/>
                <a:gd name="T34" fmla="*/ 18 w 83"/>
                <a:gd name="T35" fmla="*/ 56 h 98"/>
                <a:gd name="T36" fmla="*/ 18 w 83"/>
                <a:gd name="T37" fmla="*/ 71 h 98"/>
                <a:gd name="T38" fmla="*/ 20 w 83"/>
                <a:gd name="T39" fmla="*/ 74 h 98"/>
                <a:gd name="T40" fmla="*/ 25 w 83"/>
                <a:gd name="T41" fmla="*/ 79 h 98"/>
                <a:gd name="T42" fmla="*/ 30 w 83"/>
                <a:gd name="T43" fmla="*/ 82 h 98"/>
                <a:gd name="T44" fmla="*/ 55 w 83"/>
                <a:gd name="T45" fmla="*/ 81 h 98"/>
                <a:gd name="T46" fmla="*/ 59 w 83"/>
                <a:gd name="T47" fmla="*/ 79 h 98"/>
                <a:gd name="T48" fmla="*/ 64 w 83"/>
                <a:gd name="T49" fmla="*/ 74 h 98"/>
                <a:gd name="T50" fmla="*/ 67 w 83"/>
                <a:gd name="T51" fmla="*/ 70 h 98"/>
                <a:gd name="T52" fmla="*/ 76 w 83"/>
                <a:gd name="T53" fmla="*/ 85 h 98"/>
                <a:gd name="T54" fmla="*/ 65 w 83"/>
                <a:gd name="T55" fmla="*/ 95 h 98"/>
                <a:gd name="T56" fmla="*/ 57 w 83"/>
                <a:gd name="T57" fmla="*/ 98 h 98"/>
                <a:gd name="T58" fmla="*/ 30 w 83"/>
                <a:gd name="T59" fmla="*/ 98 h 98"/>
                <a:gd name="T60" fmla="*/ 22 w 83"/>
                <a:gd name="T61" fmla="*/ 97 h 98"/>
                <a:gd name="T62" fmla="*/ 15 w 83"/>
                <a:gd name="T63" fmla="*/ 94 h 98"/>
                <a:gd name="T64" fmla="*/ 10 w 83"/>
                <a:gd name="T65" fmla="*/ 89 h 98"/>
                <a:gd name="T66" fmla="*/ 5 w 83"/>
                <a:gd name="T67" fmla="*/ 85 h 98"/>
                <a:gd name="T68" fmla="*/ 2 w 83"/>
                <a:gd name="T69" fmla="*/ 79 h 98"/>
                <a:gd name="T70" fmla="*/ 0 w 83"/>
                <a:gd name="T71" fmla="*/ 70 h 98"/>
                <a:gd name="T72" fmla="*/ 1 w 83"/>
                <a:gd name="T73" fmla="*/ 23 h 98"/>
                <a:gd name="T74" fmla="*/ 4 w 83"/>
                <a:gd name="T75" fmla="*/ 15 h 98"/>
                <a:gd name="T76" fmla="*/ 8 w 83"/>
                <a:gd name="T77" fmla="*/ 11 h 98"/>
                <a:gd name="T78" fmla="*/ 13 w 83"/>
                <a:gd name="T79" fmla="*/ 6 h 98"/>
                <a:gd name="T80" fmla="*/ 18 w 83"/>
                <a:gd name="T81" fmla="*/ 2 h 98"/>
                <a:gd name="T82" fmla="*/ 26 w 83"/>
                <a:gd name="T83"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3" h="98">
                  <a:moveTo>
                    <a:pt x="30" y="16"/>
                  </a:moveTo>
                  <a:lnTo>
                    <a:pt x="27" y="17"/>
                  </a:lnTo>
                  <a:lnTo>
                    <a:pt x="25" y="18"/>
                  </a:lnTo>
                  <a:lnTo>
                    <a:pt x="22" y="21"/>
                  </a:lnTo>
                  <a:lnTo>
                    <a:pt x="20" y="23"/>
                  </a:lnTo>
                  <a:lnTo>
                    <a:pt x="18" y="25"/>
                  </a:lnTo>
                  <a:lnTo>
                    <a:pt x="18" y="26"/>
                  </a:lnTo>
                  <a:lnTo>
                    <a:pt x="18" y="28"/>
                  </a:lnTo>
                  <a:lnTo>
                    <a:pt x="18" y="40"/>
                  </a:lnTo>
                  <a:lnTo>
                    <a:pt x="65" y="40"/>
                  </a:lnTo>
                  <a:lnTo>
                    <a:pt x="65" y="28"/>
                  </a:lnTo>
                  <a:lnTo>
                    <a:pt x="65" y="27"/>
                  </a:lnTo>
                  <a:lnTo>
                    <a:pt x="65" y="25"/>
                  </a:lnTo>
                  <a:lnTo>
                    <a:pt x="63" y="23"/>
                  </a:lnTo>
                  <a:lnTo>
                    <a:pt x="60" y="20"/>
                  </a:lnTo>
                  <a:lnTo>
                    <a:pt x="57" y="18"/>
                  </a:lnTo>
                  <a:lnTo>
                    <a:pt x="55" y="16"/>
                  </a:lnTo>
                  <a:lnTo>
                    <a:pt x="54" y="16"/>
                  </a:lnTo>
                  <a:lnTo>
                    <a:pt x="52" y="16"/>
                  </a:lnTo>
                  <a:lnTo>
                    <a:pt x="30" y="16"/>
                  </a:lnTo>
                  <a:close/>
                  <a:moveTo>
                    <a:pt x="30" y="0"/>
                  </a:moveTo>
                  <a:lnTo>
                    <a:pt x="52" y="0"/>
                  </a:lnTo>
                  <a:lnTo>
                    <a:pt x="57" y="0"/>
                  </a:lnTo>
                  <a:lnTo>
                    <a:pt x="61" y="1"/>
                  </a:lnTo>
                  <a:lnTo>
                    <a:pt x="65" y="2"/>
                  </a:lnTo>
                  <a:lnTo>
                    <a:pt x="68" y="4"/>
                  </a:lnTo>
                  <a:lnTo>
                    <a:pt x="70" y="6"/>
                  </a:lnTo>
                  <a:lnTo>
                    <a:pt x="73" y="8"/>
                  </a:lnTo>
                  <a:lnTo>
                    <a:pt x="75" y="11"/>
                  </a:lnTo>
                  <a:lnTo>
                    <a:pt x="77" y="13"/>
                  </a:lnTo>
                  <a:lnTo>
                    <a:pt x="79" y="15"/>
                  </a:lnTo>
                  <a:lnTo>
                    <a:pt x="81" y="19"/>
                  </a:lnTo>
                  <a:lnTo>
                    <a:pt x="82" y="23"/>
                  </a:lnTo>
                  <a:lnTo>
                    <a:pt x="82" y="27"/>
                  </a:lnTo>
                  <a:lnTo>
                    <a:pt x="82" y="56"/>
                  </a:lnTo>
                  <a:lnTo>
                    <a:pt x="18" y="56"/>
                  </a:lnTo>
                  <a:lnTo>
                    <a:pt x="18" y="70"/>
                  </a:lnTo>
                  <a:lnTo>
                    <a:pt x="18" y="71"/>
                  </a:lnTo>
                  <a:lnTo>
                    <a:pt x="18" y="72"/>
                  </a:lnTo>
                  <a:lnTo>
                    <a:pt x="20" y="74"/>
                  </a:lnTo>
                  <a:lnTo>
                    <a:pt x="22" y="77"/>
                  </a:lnTo>
                  <a:lnTo>
                    <a:pt x="25" y="79"/>
                  </a:lnTo>
                  <a:lnTo>
                    <a:pt x="27" y="81"/>
                  </a:lnTo>
                  <a:lnTo>
                    <a:pt x="30" y="82"/>
                  </a:lnTo>
                  <a:lnTo>
                    <a:pt x="53" y="82"/>
                  </a:lnTo>
                  <a:lnTo>
                    <a:pt x="55" y="81"/>
                  </a:lnTo>
                  <a:lnTo>
                    <a:pt x="56" y="81"/>
                  </a:lnTo>
                  <a:lnTo>
                    <a:pt x="59" y="79"/>
                  </a:lnTo>
                  <a:lnTo>
                    <a:pt x="61" y="77"/>
                  </a:lnTo>
                  <a:lnTo>
                    <a:pt x="64" y="74"/>
                  </a:lnTo>
                  <a:lnTo>
                    <a:pt x="65" y="72"/>
                  </a:lnTo>
                  <a:lnTo>
                    <a:pt x="67" y="70"/>
                  </a:lnTo>
                  <a:lnTo>
                    <a:pt x="83" y="75"/>
                  </a:lnTo>
                  <a:lnTo>
                    <a:pt x="76" y="85"/>
                  </a:lnTo>
                  <a:lnTo>
                    <a:pt x="68" y="94"/>
                  </a:lnTo>
                  <a:lnTo>
                    <a:pt x="65" y="95"/>
                  </a:lnTo>
                  <a:lnTo>
                    <a:pt x="61" y="97"/>
                  </a:lnTo>
                  <a:lnTo>
                    <a:pt x="57" y="98"/>
                  </a:lnTo>
                  <a:lnTo>
                    <a:pt x="53" y="98"/>
                  </a:lnTo>
                  <a:lnTo>
                    <a:pt x="30" y="98"/>
                  </a:lnTo>
                  <a:lnTo>
                    <a:pt x="26" y="98"/>
                  </a:lnTo>
                  <a:lnTo>
                    <a:pt x="22" y="97"/>
                  </a:lnTo>
                  <a:lnTo>
                    <a:pt x="18" y="95"/>
                  </a:lnTo>
                  <a:lnTo>
                    <a:pt x="15" y="94"/>
                  </a:lnTo>
                  <a:lnTo>
                    <a:pt x="13" y="92"/>
                  </a:lnTo>
                  <a:lnTo>
                    <a:pt x="10" y="89"/>
                  </a:lnTo>
                  <a:lnTo>
                    <a:pt x="8" y="87"/>
                  </a:lnTo>
                  <a:lnTo>
                    <a:pt x="5" y="85"/>
                  </a:lnTo>
                  <a:lnTo>
                    <a:pt x="4" y="83"/>
                  </a:lnTo>
                  <a:lnTo>
                    <a:pt x="2" y="79"/>
                  </a:lnTo>
                  <a:lnTo>
                    <a:pt x="1" y="75"/>
                  </a:lnTo>
                  <a:lnTo>
                    <a:pt x="0" y="70"/>
                  </a:lnTo>
                  <a:lnTo>
                    <a:pt x="0" y="27"/>
                  </a:lnTo>
                  <a:lnTo>
                    <a:pt x="1" y="23"/>
                  </a:lnTo>
                  <a:lnTo>
                    <a:pt x="2" y="19"/>
                  </a:lnTo>
                  <a:lnTo>
                    <a:pt x="4" y="15"/>
                  </a:lnTo>
                  <a:lnTo>
                    <a:pt x="5" y="13"/>
                  </a:lnTo>
                  <a:lnTo>
                    <a:pt x="8" y="11"/>
                  </a:lnTo>
                  <a:lnTo>
                    <a:pt x="10" y="8"/>
                  </a:lnTo>
                  <a:lnTo>
                    <a:pt x="13" y="6"/>
                  </a:lnTo>
                  <a:lnTo>
                    <a:pt x="15" y="4"/>
                  </a:lnTo>
                  <a:lnTo>
                    <a:pt x="18" y="2"/>
                  </a:lnTo>
                  <a:lnTo>
                    <a:pt x="22" y="1"/>
                  </a:lnTo>
                  <a:lnTo>
                    <a:pt x="26" y="0"/>
                  </a:ln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58" name="Freeform 57"/>
            <p:cNvSpPr>
              <a:spLocks/>
            </p:cNvSpPr>
            <p:nvPr userDrawn="1"/>
          </p:nvSpPr>
          <p:spPr bwMode="auto">
            <a:xfrm>
              <a:off x="247650" y="4695825"/>
              <a:ext cx="61913" cy="77788"/>
            </a:xfrm>
            <a:custGeom>
              <a:avLst/>
              <a:gdLst>
                <a:gd name="T0" fmla="*/ 37 w 80"/>
                <a:gd name="T1" fmla="*/ 0 h 97"/>
                <a:gd name="T2" fmla="*/ 50 w 80"/>
                <a:gd name="T3" fmla="*/ 0 h 97"/>
                <a:gd name="T4" fmla="*/ 54 w 80"/>
                <a:gd name="T5" fmla="*/ 0 h 97"/>
                <a:gd name="T6" fmla="*/ 58 w 80"/>
                <a:gd name="T7" fmla="*/ 1 h 97"/>
                <a:gd name="T8" fmla="*/ 61 w 80"/>
                <a:gd name="T9" fmla="*/ 2 h 97"/>
                <a:gd name="T10" fmla="*/ 65 w 80"/>
                <a:gd name="T11" fmla="*/ 4 h 97"/>
                <a:gd name="T12" fmla="*/ 70 w 80"/>
                <a:gd name="T13" fmla="*/ 9 h 97"/>
                <a:gd name="T14" fmla="*/ 76 w 80"/>
                <a:gd name="T15" fmla="*/ 16 h 97"/>
                <a:gd name="T16" fmla="*/ 80 w 80"/>
                <a:gd name="T17" fmla="*/ 23 h 97"/>
                <a:gd name="T18" fmla="*/ 63 w 80"/>
                <a:gd name="T19" fmla="*/ 28 h 97"/>
                <a:gd name="T20" fmla="*/ 62 w 80"/>
                <a:gd name="T21" fmla="*/ 25 h 97"/>
                <a:gd name="T22" fmla="*/ 59 w 80"/>
                <a:gd name="T23" fmla="*/ 22 h 97"/>
                <a:gd name="T24" fmla="*/ 56 w 80"/>
                <a:gd name="T25" fmla="*/ 19 h 97"/>
                <a:gd name="T26" fmla="*/ 53 w 80"/>
                <a:gd name="T27" fmla="*/ 17 h 97"/>
                <a:gd name="T28" fmla="*/ 50 w 80"/>
                <a:gd name="T29" fmla="*/ 16 h 97"/>
                <a:gd name="T30" fmla="*/ 38 w 80"/>
                <a:gd name="T31" fmla="*/ 16 h 97"/>
                <a:gd name="T32" fmla="*/ 33 w 80"/>
                <a:gd name="T33" fmla="*/ 17 h 97"/>
                <a:gd name="T34" fmla="*/ 28 w 80"/>
                <a:gd name="T35" fmla="*/ 21 h 97"/>
                <a:gd name="T36" fmla="*/ 23 w 80"/>
                <a:gd name="T37" fmla="*/ 25 h 97"/>
                <a:gd name="T38" fmla="*/ 20 w 80"/>
                <a:gd name="T39" fmla="*/ 28 h 97"/>
                <a:gd name="T40" fmla="*/ 20 w 80"/>
                <a:gd name="T41" fmla="*/ 97 h 97"/>
                <a:gd name="T42" fmla="*/ 2 w 80"/>
                <a:gd name="T43" fmla="*/ 97 h 97"/>
                <a:gd name="T44" fmla="*/ 2 w 80"/>
                <a:gd name="T45" fmla="*/ 19 h 97"/>
                <a:gd name="T46" fmla="*/ 0 w 80"/>
                <a:gd name="T47" fmla="*/ 1 h 97"/>
                <a:gd name="T48" fmla="*/ 19 w 80"/>
                <a:gd name="T49" fmla="*/ 1 h 97"/>
                <a:gd name="T50" fmla="*/ 20 w 80"/>
                <a:gd name="T51" fmla="*/ 8 h 97"/>
                <a:gd name="T52" fmla="*/ 28 w 80"/>
                <a:gd name="T53" fmla="*/ 2 h 97"/>
                <a:gd name="T54" fmla="*/ 37 w 80"/>
                <a:gd name="T55"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0" h="97">
                  <a:moveTo>
                    <a:pt x="37" y="0"/>
                  </a:moveTo>
                  <a:lnTo>
                    <a:pt x="50" y="0"/>
                  </a:lnTo>
                  <a:lnTo>
                    <a:pt x="54" y="0"/>
                  </a:lnTo>
                  <a:lnTo>
                    <a:pt x="58" y="1"/>
                  </a:lnTo>
                  <a:lnTo>
                    <a:pt x="61" y="2"/>
                  </a:lnTo>
                  <a:lnTo>
                    <a:pt x="65" y="4"/>
                  </a:lnTo>
                  <a:lnTo>
                    <a:pt x="70" y="9"/>
                  </a:lnTo>
                  <a:lnTo>
                    <a:pt x="76" y="16"/>
                  </a:lnTo>
                  <a:lnTo>
                    <a:pt x="80" y="23"/>
                  </a:lnTo>
                  <a:lnTo>
                    <a:pt x="63" y="28"/>
                  </a:lnTo>
                  <a:lnTo>
                    <a:pt x="62" y="25"/>
                  </a:lnTo>
                  <a:lnTo>
                    <a:pt x="59" y="22"/>
                  </a:lnTo>
                  <a:lnTo>
                    <a:pt x="56" y="19"/>
                  </a:lnTo>
                  <a:lnTo>
                    <a:pt x="53" y="17"/>
                  </a:lnTo>
                  <a:lnTo>
                    <a:pt x="50" y="16"/>
                  </a:lnTo>
                  <a:lnTo>
                    <a:pt x="38" y="16"/>
                  </a:lnTo>
                  <a:lnTo>
                    <a:pt x="33" y="17"/>
                  </a:lnTo>
                  <a:lnTo>
                    <a:pt x="28" y="21"/>
                  </a:lnTo>
                  <a:lnTo>
                    <a:pt x="23" y="25"/>
                  </a:lnTo>
                  <a:lnTo>
                    <a:pt x="20" y="28"/>
                  </a:lnTo>
                  <a:lnTo>
                    <a:pt x="20" y="97"/>
                  </a:lnTo>
                  <a:lnTo>
                    <a:pt x="2" y="97"/>
                  </a:lnTo>
                  <a:lnTo>
                    <a:pt x="2" y="19"/>
                  </a:lnTo>
                  <a:lnTo>
                    <a:pt x="0" y="1"/>
                  </a:lnTo>
                  <a:lnTo>
                    <a:pt x="19" y="1"/>
                  </a:lnTo>
                  <a:lnTo>
                    <a:pt x="20" y="8"/>
                  </a:lnTo>
                  <a:lnTo>
                    <a:pt x="28" y="2"/>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59" name="Freeform 58"/>
            <p:cNvSpPr>
              <a:spLocks/>
            </p:cNvSpPr>
            <p:nvPr userDrawn="1"/>
          </p:nvSpPr>
          <p:spPr bwMode="auto">
            <a:xfrm>
              <a:off x="315913" y="4695825"/>
              <a:ext cx="69850" cy="77788"/>
            </a:xfrm>
            <a:custGeom>
              <a:avLst/>
              <a:gdLst>
                <a:gd name="T0" fmla="*/ 56 w 87"/>
                <a:gd name="T1" fmla="*/ 0 h 98"/>
                <a:gd name="T2" fmla="*/ 67 w 87"/>
                <a:gd name="T3" fmla="*/ 2 h 98"/>
                <a:gd name="T4" fmla="*/ 80 w 87"/>
                <a:gd name="T5" fmla="*/ 12 h 98"/>
                <a:gd name="T6" fmla="*/ 70 w 87"/>
                <a:gd name="T7" fmla="*/ 28 h 98"/>
                <a:gd name="T8" fmla="*/ 66 w 87"/>
                <a:gd name="T9" fmla="*/ 23 h 98"/>
                <a:gd name="T10" fmla="*/ 62 w 87"/>
                <a:gd name="T11" fmla="*/ 18 h 98"/>
                <a:gd name="T12" fmla="*/ 57 w 87"/>
                <a:gd name="T13" fmla="*/ 16 h 98"/>
                <a:gd name="T14" fmla="*/ 31 w 87"/>
                <a:gd name="T15" fmla="*/ 16 h 98"/>
                <a:gd name="T16" fmla="*/ 27 w 87"/>
                <a:gd name="T17" fmla="*/ 18 h 98"/>
                <a:gd name="T18" fmla="*/ 22 w 87"/>
                <a:gd name="T19" fmla="*/ 25 h 98"/>
                <a:gd name="T20" fmla="*/ 21 w 87"/>
                <a:gd name="T21" fmla="*/ 27 h 98"/>
                <a:gd name="T22" fmla="*/ 22 w 87"/>
                <a:gd name="T23" fmla="*/ 35 h 98"/>
                <a:gd name="T24" fmla="*/ 25 w 87"/>
                <a:gd name="T25" fmla="*/ 38 h 98"/>
                <a:gd name="T26" fmla="*/ 64 w 87"/>
                <a:gd name="T27" fmla="*/ 41 h 98"/>
                <a:gd name="T28" fmla="*/ 80 w 87"/>
                <a:gd name="T29" fmla="*/ 48 h 98"/>
                <a:gd name="T30" fmla="*/ 86 w 87"/>
                <a:gd name="T31" fmla="*/ 63 h 98"/>
                <a:gd name="T32" fmla="*/ 86 w 87"/>
                <a:gd name="T33" fmla="*/ 75 h 98"/>
                <a:gd name="T34" fmla="*/ 82 w 87"/>
                <a:gd name="T35" fmla="*/ 83 h 98"/>
                <a:gd name="T36" fmla="*/ 78 w 87"/>
                <a:gd name="T37" fmla="*/ 89 h 98"/>
                <a:gd name="T38" fmla="*/ 73 w 87"/>
                <a:gd name="T39" fmla="*/ 94 h 98"/>
                <a:gd name="T40" fmla="*/ 63 w 87"/>
                <a:gd name="T41" fmla="*/ 97 h 98"/>
                <a:gd name="T42" fmla="*/ 31 w 87"/>
                <a:gd name="T43" fmla="*/ 98 h 98"/>
                <a:gd name="T44" fmla="*/ 20 w 87"/>
                <a:gd name="T45" fmla="*/ 96 h 98"/>
                <a:gd name="T46" fmla="*/ 10 w 87"/>
                <a:gd name="T47" fmla="*/ 89 h 98"/>
                <a:gd name="T48" fmla="*/ 0 w 87"/>
                <a:gd name="T49" fmla="*/ 75 h 98"/>
                <a:gd name="T50" fmla="*/ 20 w 87"/>
                <a:gd name="T51" fmla="*/ 74 h 98"/>
                <a:gd name="T52" fmla="*/ 27 w 87"/>
                <a:gd name="T53" fmla="*/ 81 h 98"/>
                <a:gd name="T54" fmla="*/ 30 w 87"/>
                <a:gd name="T55" fmla="*/ 82 h 98"/>
                <a:gd name="T56" fmla="*/ 60 w 87"/>
                <a:gd name="T57" fmla="*/ 81 h 98"/>
                <a:gd name="T58" fmla="*/ 65 w 87"/>
                <a:gd name="T59" fmla="*/ 77 h 98"/>
                <a:gd name="T60" fmla="*/ 69 w 87"/>
                <a:gd name="T61" fmla="*/ 73 h 98"/>
                <a:gd name="T62" fmla="*/ 69 w 87"/>
                <a:gd name="T63" fmla="*/ 70 h 98"/>
                <a:gd name="T64" fmla="*/ 69 w 87"/>
                <a:gd name="T65" fmla="*/ 61 h 98"/>
                <a:gd name="T66" fmla="*/ 65 w 87"/>
                <a:gd name="T67" fmla="*/ 58 h 98"/>
                <a:gd name="T68" fmla="*/ 26 w 87"/>
                <a:gd name="T69" fmla="*/ 55 h 98"/>
                <a:gd name="T70" fmla="*/ 10 w 87"/>
                <a:gd name="T71" fmla="*/ 48 h 98"/>
                <a:gd name="T72" fmla="*/ 4 w 87"/>
                <a:gd name="T73" fmla="*/ 33 h 98"/>
                <a:gd name="T74" fmla="*/ 4 w 87"/>
                <a:gd name="T75" fmla="*/ 22 h 98"/>
                <a:gd name="T76" fmla="*/ 8 w 87"/>
                <a:gd name="T77" fmla="*/ 14 h 98"/>
                <a:gd name="T78" fmla="*/ 12 w 87"/>
                <a:gd name="T79" fmla="*/ 9 h 98"/>
                <a:gd name="T80" fmla="*/ 18 w 87"/>
                <a:gd name="T81" fmla="*/ 4 h 98"/>
                <a:gd name="T82" fmla="*/ 27 w 87"/>
                <a:gd name="T83" fmla="*/ 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7" h="98">
                  <a:moveTo>
                    <a:pt x="33" y="0"/>
                  </a:moveTo>
                  <a:lnTo>
                    <a:pt x="56" y="0"/>
                  </a:lnTo>
                  <a:lnTo>
                    <a:pt x="61" y="0"/>
                  </a:lnTo>
                  <a:lnTo>
                    <a:pt x="67" y="2"/>
                  </a:lnTo>
                  <a:lnTo>
                    <a:pt x="71" y="4"/>
                  </a:lnTo>
                  <a:lnTo>
                    <a:pt x="80" y="12"/>
                  </a:lnTo>
                  <a:lnTo>
                    <a:pt x="87" y="23"/>
                  </a:lnTo>
                  <a:lnTo>
                    <a:pt x="70" y="28"/>
                  </a:lnTo>
                  <a:lnTo>
                    <a:pt x="68" y="25"/>
                  </a:lnTo>
                  <a:lnTo>
                    <a:pt x="66" y="23"/>
                  </a:lnTo>
                  <a:lnTo>
                    <a:pt x="64" y="20"/>
                  </a:lnTo>
                  <a:lnTo>
                    <a:pt x="62" y="18"/>
                  </a:lnTo>
                  <a:lnTo>
                    <a:pt x="59" y="16"/>
                  </a:lnTo>
                  <a:lnTo>
                    <a:pt x="57" y="16"/>
                  </a:lnTo>
                  <a:lnTo>
                    <a:pt x="33" y="16"/>
                  </a:lnTo>
                  <a:lnTo>
                    <a:pt x="31" y="16"/>
                  </a:lnTo>
                  <a:lnTo>
                    <a:pt x="30" y="16"/>
                  </a:lnTo>
                  <a:lnTo>
                    <a:pt x="27" y="18"/>
                  </a:lnTo>
                  <a:lnTo>
                    <a:pt x="24" y="22"/>
                  </a:lnTo>
                  <a:lnTo>
                    <a:pt x="22" y="25"/>
                  </a:lnTo>
                  <a:lnTo>
                    <a:pt x="21" y="26"/>
                  </a:lnTo>
                  <a:lnTo>
                    <a:pt x="21" y="27"/>
                  </a:lnTo>
                  <a:lnTo>
                    <a:pt x="21" y="33"/>
                  </a:lnTo>
                  <a:lnTo>
                    <a:pt x="22" y="35"/>
                  </a:lnTo>
                  <a:lnTo>
                    <a:pt x="23" y="37"/>
                  </a:lnTo>
                  <a:lnTo>
                    <a:pt x="25" y="38"/>
                  </a:lnTo>
                  <a:lnTo>
                    <a:pt x="27" y="39"/>
                  </a:lnTo>
                  <a:lnTo>
                    <a:pt x="64" y="41"/>
                  </a:lnTo>
                  <a:lnTo>
                    <a:pt x="73" y="43"/>
                  </a:lnTo>
                  <a:lnTo>
                    <a:pt x="80" y="48"/>
                  </a:lnTo>
                  <a:lnTo>
                    <a:pt x="85" y="55"/>
                  </a:lnTo>
                  <a:lnTo>
                    <a:pt x="86" y="63"/>
                  </a:lnTo>
                  <a:lnTo>
                    <a:pt x="86" y="71"/>
                  </a:lnTo>
                  <a:lnTo>
                    <a:pt x="86" y="75"/>
                  </a:lnTo>
                  <a:lnTo>
                    <a:pt x="85" y="80"/>
                  </a:lnTo>
                  <a:lnTo>
                    <a:pt x="82" y="83"/>
                  </a:lnTo>
                  <a:lnTo>
                    <a:pt x="81" y="86"/>
                  </a:lnTo>
                  <a:lnTo>
                    <a:pt x="78" y="89"/>
                  </a:lnTo>
                  <a:lnTo>
                    <a:pt x="75" y="91"/>
                  </a:lnTo>
                  <a:lnTo>
                    <a:pt x="73" y="94"/>
                  </a:lnTo>
                  <a:lnTo>
                    <a:pt x="68" y="96"/>
                  </a:lnTo>
                  <a:lnTo>
                    <a:pt x="63" y="97"/>
                  </a:lnTo>
                  <a:lnTo>
                    <a:pt x="57" y="98"/>
                  </a:lnTo>
                  <a:lnTo>
                    <a:pt x="31" y="98"/>
                  </a:lnTo>
                  <a:lnTo>
                    <a:pt x="25" y="97"/>
                  </a:lnTo>
                  <a:lnTo>
                    <a:pt x="20" y="96"/>
                  </a:lnTo>
                  <a:lnTo>
                    <a:pt x="15" y="94"/>
                  </a:lnTo>
                  <a:lnTo>
                    <a:pt x="10" y="89"/>
                  </a:lnTo>
                  <a:lnTo>
                    <a:pt x="5" y="82"/>
                  </a:lnTo>
                  <a:lnTo>
                    <a:pt x="0" y="75"/>
                  </a:lnTo>
                  <a:lnTo>
                    <a:pt x="17" y="69"/>
                  </a:lnTo>
                  <a:lnTo>
                    <a:pt x="20" y="74"/>
                  </a:lnTo>
                  <a:lnTo>
                    <a:pt x="23" y="78"/>
                  </a:lnTo>
                  <a:lnTo>
                    <a:pt x="27" y="81"/>
                  </a:lnTo>
                  <a:lnTo>
                    <a:pt x="29" y="82"/>
                  </a:lnTo>
                  <a:lnTo>
                    <a:pt x="30" y="82"/>
                  </a:lnTo>
                  <a:lnTo>
                    <a:pt x="57" y="82"/>
                  </a:lnTo>
                  <a:lnTo>
                    <a:pt x="60" y="81"/>
                  </a:lnTo>
                  <a:lnTo>
                    <a:pt x="62" y="80"/>
                  </a:lnTo>
                  <a:lnTo>
                    <a:pt x="65" y="77"/>
                  </a:lnTo>
                  <a:lnTo>
                    <a:pt x="67" y="75"/>
                  </a:lnTo>
                  <a:lnTo>
                    <a:pt x="69" y="73"/>
                  </a:lnTo>
                  <a:lnTo>
                    <a:pt x="69" y="72"/>
                  </a:lnTo>
                  <a:lnTo>
                    <a:pt x="69" y="70"/>
                  </a:lnTo>
                  <a:lnTo>
                    <a:pt x="69" y="63"/>
                  </a:lnTo>
                  <a:lnTo>
                    <a:pt x="69" y="61"/>
                  </a:lnTo>
                  <a:lnTo>
                    <a:pt x="67" y="59"/>
                  </a:lnTo>
                  <a:lnTo>
                    <a:pt x="65" y="58"/>
                  </a:lnTo>
                  <a:lnTo>
                    <a:pt x="63" y="58"/>
                  </a:lnTo>
                  <a:lnTo>
                    <a:pt x="26" y="55"/>
                  </a:lnTo>
                  <a:lnTo>
                    <a:pt x="17" y="53"/>
                  </a:lnTo>
                  <a:lnTo>
                    <a:pt x="10" y="48"/>
                  </a:lnTo>
                  <a:lnTo>
                    <a:pt x="6" y="42"/>
                  </a:lnTo>
                  <a:lnTo>
                    <a:pt x="4" y="33"/>
                  </a:lnTo>
                  <a:lnTo>
                    <a:pt x="4" y="27"/>
                  </a:lnTo>
                  <a:lnTo>
                    <a:pt x="4" y="22"/>
                  </a:lnTo>
                  <a:lnTo>
                    <a:pt x="6" y="18"/>
                  </a:lnTo>
                  <a:lnTo>
                    <a:pt x="8" y="14"/>
                  </a:lnTo>
                  <a:lnTo>
                    <a:pt x="10" y="12"/>
                  </a:lnTo>
                  <a:lnTo>
                    <a:pt x="12" y="9"/>
                  </a:lnTo>
                  <a:lnTo>
                    <a:pt x="15" y="6"/>
                  </a:lnTo>
                  <a:lnTo>
                    <a:pt x="18" y="4"/>
                  </a:lnTo>
                  <a:lnTo>
                    <a:pt x="22" y="2"/>
                  </a:lnTo>
                  <a:lnTo>
                    <a:pt x="27" y="0"/>
                  </a:lnTo>
                  <a:lnTo>
                    <a:pt x="3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60" name="Freeform 59"/>
            <p:cNvSpPr>
              <a:spLocks noEditPoints="1"/>
            </p:cNvSpPr>
            <p:nvPr userDrawn="1"/>
          </p:nvSpPr>
          <p:spPr bwMode="auto">
            <a:xfrm>
              <a:off x="409575" y="4665663"/>
              <a:ext cx="15875" cy="107950"/>
            </a:xfrm>
            <a:custGeom>
              <a:avLst/>
              <a:gdLst>
                <a:gd name="T0" fmla="*/ 1 w 19"/>
                <a:gd name="T1" fmla="*/ 40 h 136"/>
                <a:gd name="T2" fmla="*/ 18 w 19"/>
                <a:gd name="T3" fmla="*/ 40 h 136"/>
                <a:gd name="T4" fmla="*/ 18 w 19"/>
                <a:gd name="T5" fmla="*/ 136 h 136"/>
                <a:gd name="T6" fmla="*/ 1 w 19"/>
                <a:gd name="T7" fmla="*/ 136 h 136"/>
                <a:gd name="T8" fmla="*/ 1 w 19"/>
                <a:gd name="T9" fmla="*/ 40 h 136"/>
                <a:gd name="T10" fmla="*/ 0 w 19"/>
                <a:gd name="T11" fmla="*/ 0 h 136"/>
                <a:gd name="T12" fmla="*/ 19 w 19"/>
                <a:gd name="T13" fmla="*/ 0 h 136"/>
                <a:gd name="T14" fmla="*/ 19 w 19"/>
                <a:gd name="T15" fmla="*/ 20 h 136"/>
                <a:gd name="T16" fmla="*/ 0 w 19"/>
                <a:gd name="T17" fmla="*/ 20 h 136"/>
                <a:gd name="T18" fmla="*/ 0 w 19"/>
                <a:gd name="T19" fmla="*/ 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136">
                  <a:moveTo>
                    <a:pt x="1" y="40"/>
                  </a:moveTo>
                  <a:lnTo>
                    <a:pt x="18" y="40"/>
                  </a:lnTo>
                  <a:lnTo>
                    <a:pt x="18" y="136"/>
                  </a:lnTo>
                  <a:lnTo>
                    <a:pt x="1" y="136"/>
                  </a:lnTo>
                  <a:lnTo>
                    <a:pt x="1" y="40"/>
                  </a:lnTo>
                  <a:close/>
                  <a:moveTo>
                    <a:pt x="0" y="0"/>
                  </a:moveTo>
                  <a:lnTo>
                    <a:pt x="19" y="0"/>
                  </a:lnTo>
                  <a:lnTo>
                    <a:pt x="19" y="20"/>
                  </a:lnTo>
                  <a:lnTo>
                    <a:pt x="0" y="2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61" name="Freeform 60"/>
            <p:cNvSpPr>
              <a:spLocks/>
            </p:cNvSpPr>
            <p:nvPr userDrawn="1"/>
          </p:nvSpPr>
          <p:spPr bwMode="auto">
            <a:xfrm>
              <a:off x="444500" y="4667250"/>
              <a:ext cx="50800" cy="106363"/>
            </a:xfrm>
            <a:custGeom>
              <a:avLst/>
              <a:gdLst>
                <a:gd name="T0" fmla="*/ 16 w 64"/>
                <a:gd name="T1" fmla="*/ 0 h 135"/>
                <a:gd name="T2" fmla="*/ 33 w 64"/>
                <a:gd name="T3" fmla="*/ 0 h 135"/>
                <a:gd name="T4" fmla="*/ 33 w 64"/>
                <a:gd name="T5" fmla="*/ 39 h 135"/>
                <a:gd name="T6" fmla="*/ 64 w 64"/>
                <a:gd name="T7" fmla="*/ 39 h 135"/>
                <a:gd name="T8" fmla="*/ 64 w 64"/>
                <a:gd name="T9" fmla="*/ 55 h 135"/>
                <a:gd name="T10" fmla="*/ 33 w 64"/>
                <a:gd name="T11" fmla="*/ 55 h 135"/>
                <a:gd name="T12" fmla="*/ 33 w 64"/>
                <a:gd name="T13" fmla="*/ 106 h 135"/>
                <a:gd name="T14" fmla="*/ 33 w 64"/>
                <a:gd name="T15" fmla="*/ 108 h 135"/>
                <a:gd name="T16" fmla="*/ 35 w 64"/>
                <a:gd name="T17" fmla="*/ 109 h 135"/>
                <a:gd name="T18" fmla="*/ 36 w 64"/>
                <a:gd name="T19" fmla="*/ 111 h 135"/>
                <a:gd name="T20" fmla="*/ 39 w 64"/>
                <a:gd name="T21" fmla="*/ 114 h 135"/>
                <a:gd name="T22" fmla="*/ 41 w 64"/>
                <a:gd name="T23" fmla="*/ 116 h 135"/>
                <a:gd name="T24" fmla="*/ 44 w 64"/>
                <a:gd name="T25" fmla="*/ 118 h 135"/>
                <a:gd name="T26" fmla="*/ 45 w 64"/>
                <a:gd name="T27" fmla="*/ 118 h 135"/>
                <a:gd name="T28" fmla="*/ 47 w 64"/>
                <a:gd name="T29" fmla="*/ 119 h 135"/>
                <a:gd name="T30" fmla="*/ 63 w 64"/>
                <a:gd name="T31" fmla="*/ 119 h 135"/>
                <a:gd name="T32" fmla="*/ 63 w 64"/>
                <a:gd name="T33" fmla="*/ 135 h 135"/>
                <a:gd name="T34" fmla="*/ 47 w 64"/>
                <a:gd name="T35" fmla="*/ 135 h 135"/>
                <a:gd name="T36" fmla="*/ 42 w 64"/>
                <a:gd name="T37" fmla="*/ 135 h 135"/>
                <a:gd name="T38" fmla="*/ 38 w 64"/>
                <a:gd name="T39" fmla="*/ 134 h 135"/>
                <a:gd name="T40" fmla="*/ 35 w 64"/>
                <a:gd name="T41" fmla="*/ 132 h 135"/>
                <a:gd name="T42" fmla="*/ 30 w 64"/>
                <a:gd name="T43" fmla="*/ 130 h 135"/>
                <a:gd name="T44" fmla="*/ 28 w 64"/>
                <a:gd name="T45" fmla="*/ 129 h 135"/>
                <a:gd name="T46" fmla="*/ 26 w 64"/>
                <a:gd name="T47" fmla="*/ 126 h 135"/>
                <a:gd name="T48" fmla="*/ 23 w 64"/>
                <a:gd name="T49" fmla="*/ 124 h 135"/>
                <a:gd name="T50" fmla="*/ 21 w 64"/>
                <a:gd name="T51" fmla="*/ 121 h 135"/>
                <a:gd name="T52" fmla="*/ 20 w 64"/>
                <a:gd name="T53" fmla="*/ 119 h 135"/>
                <a:gd name="T54" fmla="*/ 17 w 64"/>
                <a:gd name="T55" fmla="*/ 115 h 135"/>
                <a:gd name="T56" fmla="*/ 16 w 64"/>
                <a:gd name="T57" fmla="*/ 111 h 135"/>
                <a:gd name="T58" fmla="*/ 16 w 64"/>
                <a:gd name="T59" fmla="*/ 107 h 135"/>
                <a:gd name="T60" fmla="*/ 16 w 64"/>
                <a:gd name="T61" fmla="*/ 55 h 135"/>
                <a:gd name="T62" fmla="*/ 0 w 64"/>
                <a:gd name="T63" fmla="*/ 55 h 135"/>
                <a:gd name="T64" fmla="*/ 0 w 64"/>
                <a:gd name="T65" fmla="*/ 39 h 135"/>
                <a:gd name="T66" fmla="*/ 16 w 64"/>
                <a:gd name="T67" fmla="*/ 39 h 135"/>
                <a:gd name="T68" fmla="*/ 16 w 64"/>
                <a:gd name="T69"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135">
                  <a:moveTo>
                    <a:pt x="16" y="0"/>
                  </a:moveTo>
                  <a:lnTo>
                    <a:pt x="33" y="0"/>
                  </a:lnTo>
                  <a:lnTo>
                    <a:pt x="33" y="39"/>
                  </a:lnTo>
                  <a:lnTo>
                    <a:pt x="64" y="39"/>
                  </a:lnTo>
                  <a:lnTo>
                    <a:pt x="64" y="55"/>
                  </a:lnTo>
                  <a:lnTo>
                    <a:pt x="33" y="55"/>
                  </a:lnTo>
                  <a:lnTo>
                    <a:pt x="33" y="106"/>
                  </a:lnTo>
                  <a:lnTo>
                    <a:pt x="33" y="108"/>
                  </a:lnTo>
                  <a:lnTo>
                    <a:pt x="35" y="109"/>
                  </a:lnTo>
                  <a:lnTo>
                    <a:pt x="36" y="111"/>
                  </a:lnTo>
                  <a:lnTo>
                    <a:pt x="39" y="114"/>
                  </a:lnTo>
                  <a:lnTo>
                    <a:pt x="41" y="116"/>
                  </a:lnTo>
                  <a:lnTo>
                    <a:pt x="44" y="118"/>
                  </a:lnTo>
                  <a:lnTo>
                    <a:pt x="45" y="118"/>
                  </a:lnTo>
                  <a:lnTo>
                    <a:pt x="47" y="119"/>
                  </a:lnTo>
                  <a:lnTo>
                    <a:pt x="63" y="119"/>
                  </a:lnTo>
                  <a:lnTo>
                    <a:pt x="63" y="135"/>
                  </a:lnTo>
                  <a:lnTo>
                    <a:pt x="47" y="135"/>
                  </a:lnTo>
                  <a:lnTo>
                    <a:pt x="42" y="135"/>
                  </a:lnTo>
                  <a:lnTo>
                    <a:pt x="38" y="134"/>
                  </a:lnTo>
                  <a:lnTo>
                    <a:pt x="35" y="132"/>
                  </a:lnTo>
                  <a:lnTo>
                    <a:pt x="30" y="130"/>
                  </a:lnTo>
                  <a:lnTo>
                    <a:pt x="28" y="129"/>
                  </a:lnTo>
                  <a:lnTo>
                    <a:pt x="26" y="126"/>
                  </a:lnTo>
                  <a:lnTo>
                    <a:pt x="23" y="124"/>
                  </a:lnTo>
                  <a:lnTo>
                    <a:pt x="21" y="121"/>
                  </a:lnTo>
                  <a:lnTo>
                    <a:pt x="20" y="119"/>
                  </a:lnTo>
                  <a:lnTo>
                    <a:pt x="17" y="115"/>
                  </a:lnTo>
                  <a:lnTo>
                    <a:pt x="16" y="111"/>
                  </a:lnTo>
                  <a:lnTo>
                    <a:pt x="16" y="107"/>
                  </a:lnTo>
                  <a:lnTo>
                    <a:pt x="16" y="55"/>
                  </a:lnTo>
                  <a:lnTo>
                    <a:pt x="0" y="55"/>
                  </a:lnTo>
                  <a:lnTo>
                    <a:pt x="0" y="39"/>
                  </a:lnTo>
                  <a:lnTo>
                    <a:pt x="16" y="39"/>
                  </a:lnTo>
                  <a:lnTo>
                    <a:pt x="1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sp>
          <p:nvSpPr>
            <p:cNvPr id="62" name="Freeform 61"/>
            <p:cNvSpPr>
              <a:spLocks/>
            </p:cNvSpPr>
            <p:nvPr userDrawn="1"/>
          </p:nvSpPr>
          <p:spPr bwMode="auto">
            <a:xfrm>
              <a:off x="508000" y="4697413"/>
              <a:ext cx="68263" cy="107950"/>
            </a:xfrm>
            <a:custGeom>
              <a:avLst/>
              <a:gdLst>
                <a:gd name="T0" fmla="*/ 0 w 86"/>
                <a:gd name="T1" fmla="*/ 0 h 135"/>
                <a:gd name="T2" fmla="*/ 18 w 86"/>
                <a:gd name="T3" fmla="*/ 0 h 135"/>
                <a:gd name="T4" fmla="*/ 43 w 86"/>
                <a:gd name="T5" fmla="*/ 74 h 135"/>
                <a:gd name="T6" fmla="*/ 68 w 86"/>
                <a:gd name="T7" fmla="*/ 0 h 135"/>
                <a:gd name="T8" fmla="*/ 86 w 86"/>
                <a:gd name="T9" fmla="*/ 0 h 135"/>
                <a:gd name="T10" fmla="*/ 42 w 86"/>
                <a:gd name="T11" fmla="*/ 135 h 135"/>
                <a:gd name="T12" fmla="*/ 23 w 86"/>
                <a:gd name="T13" fmla="*/ 135 h 135"/>
                <a:gd name="T14" fmla="*/ 36 w 86"/>
                <a:gd name="T15" fmla="*/ 96 h 135"/>
                <a:gd name="T16" fmla="*/ 33 w 86"/>
                <a:gd name="T17" fmla="*/ 96 h 135"/>
                <a:gd name="T18" fmla="*/ 0 w 86"/>
                <a:gd name="T19"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6" h="135">
                  <a:moveTo>
                    <a:pt x="0" y="0"/>
                  </a:moveTo>
                  <a:lnTo>
                    <a:pt x="18" y="0"/>
                  </a:lnTo>
                  <a:lnTo>
                    <a:pt x="43" y="74"/>
                  </a:lnTo>
                  <a:lnTo>
                    <a:pt x="68" y="0"/>
                  </a:lnTo>
                  <a:lnTo>
                    <a:pt x="86" y="0"/>
                  </a:lnTo>
                  <a:lnTo>
                    <a:pt x="42" y="135"/>
                  </a:lnTo>
                  <a:lnTo>
                    <a:pt x="23" y="135"/>
                  </a:lnTo>
                  <a:lnTo>
                    <a:pt x="36" y="96"/>
                  </a:lnTo>
                  <a:lnTo>
                    <a:pt x="33" y="9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de-DE">
                <a:solidFill>
                  <a:prstClr val="black"/>
                </a:solidFill>
                <a:ea typeface="ＭＳ Ｐゴシック" charset="0"/>
              </a:endParaRPr>
            </a:p>
          </p:txBody>
        </p:sp>
      </p:grpSp>
    </p:spTree>
    <p:extLst>
      <p:ext uri="{BB962C8B-B14F-4D97-AF65-F5344CB8AC3E}">
        <p14:creationId xmlns:p14="http://schemas.microsoft.com/office/powerpoint/2010/main" val="228666618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vmlDrawing" Target="../drawings/vmlDrawing1.vml"/><Relationship Id="rId12"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kt 3" hidden="1"/>
          <p:cNvGraphicFramePr>
            <a:graphicFrameLocks noChangeAspect="1"/>
          </p:cNvGraphicFramePr>
          <p:nvPr userDrawn="1">
            <p:custDataLst>
              <p:tags r:id="rId8"/>
            </p:custDataLst>
            <p:extLst>
              <p:ext uri="{D42A27DB-BD31-4B8C-83A1-F6EECF244321}">
                <p14:modId xmlns:p14="http://schemas.microsoft.com/office/powerpoint/2010/main" val="44966671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7547" name="think-cell Folie" r:id="rId9" imgW="360" imgH="360" progId="TCLayout.ActiveDocument.1">
                  <p:embed/>
                </p:oleObj>
              </mc:Choice>
              <mc:Fallback>
                <p:oleObj name="think-cell Folie" r:id="rId9" imgW="360" imgH="360" progId="TCLayout.ActiveDocument.1">
                  <p:embed/>
                  <p:pic>
                    <p:nvPicPr>
                      <p:cNvPr id="0" name="Picture 12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 name="Grafik 6" descr="PPT_Silhouette.png"/>
          <p:cNvPicPr>
            <a:picLocks noChangeAspect="1"/>
          </p:cNvPicPr>
          <p:nvPr/>
        </p:nvPicPr>
        <p:blipFill>
          <a:blip r:embed="rId11" cstate="print"/>
          <a:stretch>
            <a:fillRect/>
          </a:stretch>
        </p:blipFill>
        <p:spPr bwMode="gray">
          <a:xfrm>
            <a:off x="-259" y="6172219"/>
            <a:ext cx="9144259" cy="359464"/>
          </a:xfrm>
          <a:prstGeom prst="rect">
            <a:avLst/>
          </a:prstGeom>
          <a:noFill/>
          <a:ln>
            <a:noFill/>
          </a:ln>
        </p:spPr>
      </p:pic>
      <p:sp>
        <p:nvSpPr>
          <p:cNvPr id="2" name="Titelplatzhalter 1"/>
          <p:cNvSpPr>
            <a:spLocks noGrp="1"/>
          </p:cNvSpPr>
          <p:nvPr>
            <p:ph type="title"/>
          </p:nvPr>
        </p:nvSpPr>
        <p:spPr bwMode="gray">
          <a:xfrm>
            <a:off x="323850" y="256456"/>
            <a:ext cx="6768430" cy="1008000"/>
          </a:xfrm>
          <a:prstGeom prst="rect">
            <a:avLst/>
          </a:prstGeom>
        </p:spPr>
        <p:txBody>
          <a:bodyPr vert="horz" lIns="0" tIns="0" rIns="0" bIns="0" rtlCol="0" anchor="t" anchorCtr="0">
            <a:noAutofit/>
          </a:bodyPr>
          <a:lstStyle/>
          <a:p>
            <a:r>
              <a:rPr lang="de-DE" dirty="0"/>
              <a:t>Titelmasterformat durch Klicken bearbeiten</a:t>
            </a:r>
          </a:p>
        </p:txBody>
      </p:sp>
      <p:sp>
        <p:nvSpPr>
          <p:cNvPr id="3" name="Textplatzhalter 2"/>
          <p:cNvSpPr>
            <a:spLocks noGrp="1"/>
          </p:cNvSpPr>
          <p:nvPr>
            <p:ph type="body" idx="1"/>
          </p:nvPr>
        </p:nvSpPr>
        <p:spPr bwMode="gray">
          <a:xfrm>
            <a:off x="323850" y="1509713"/>
            <a:ext cx="8496300" cy="4440237"/>
          </a:xfrm>
          <a:prstGeom prst="rect">
            <a:avLst/>
          </a:prstGeom>
        </p:spPr>
        <p:txBody>
          <a:bodyPr vert="horz" lIns="0" tIns="0" rIns="0" bIns="0" rtlCol="0" anchor="t" anchorCtr="0">
            <a:no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Textfeld 7"/>
          <p:cNvSpPr txBox="1"/>
          <p:nvPr/>
        </p:nvSpPr>
        <p:spPr>
          <a:xfrm>
            <a:off x="8459788" y="6490800"/>
            <a:ext cx="401334" cy="224348"/>
          </a:xfrm>
          <a:prstGeom prst="rect">
            <a:avLst/>
          </a:prstGeom>
        </p:spPr>
        <p:txBody>
          <a:bodyPr vert="horz" lIns="0" tIns="0" rIns="0" bIns="0" rtlCol="0" anchor="t" anchorCtr="0">
            <a:noAutofit/>
          </a:bodyPr>
          <a:lstStyle/>
          <a:p>
            <a:pPr marL="0" marR="0" lvl="0" indent="0" algn="r" defTabSz="914400" rtl="0" eaLnBrk="1" fontAlgn="auto" latinLnBrk="0" hangingPunct="1">
              <a:lnSpc>
                <a:spcPct val="110000"/>
              </a:lnSpc>
              <a:spcBef>
                <a:spcPts val="0"/>
              </a:spcBef>
              <a:spcAft>
                <a:spcPts val="0"/>
              </a:spcAft>
              <a:buClrTx/>
              <a:buSzTx/>
              <a:buFont typeface="Arial" pitchFamily="34" charset="0"/>
              <a:buNone/>
              <a:tabLst>
                <a:tab pos="180975" algn="l"/>
                <a:tab pos="361950" algn="l"/>
              </a:tabLst>
              <a:defRPr/>
            </a:pPr>
            <a:fld id="{5E2356BA-065A-437E-969F-4FB6661140FF}" type="slidenum">
              <a:rPr lang="de-DE" sz="900" kern="1200" noProof="0" smtClean="0">
                <a:solidFill>
                  <a:schemeClr val="tx1"/>
                </a:solidFill>
                <a:latin typeface="+mn-lt"/>
                <a:ea typeface="+mn-ea"/>
                <a:cs typeface="+mn-cs"/>
              </a:rPr>
              <a:pPr marL="0" marR="0" lvl="0" indent="0" algn="r" defTabSz="914400" rtl="0" eaLnBrk="1" fontAlgn="auto" latinLnBrk="0" hangingPunct="1">
                <a:lnSpc>
                  <a:spcPct val="110000"/>
                </a:lnSpc>
                <a:spcBef>
                  <a:spcPts val="0"/>
                </a:spcBef>
                <a:spcAft>
                  <a:spcPts val="0"/>
                </a:spcAft>
                <a:buClrTx/>
                <a:buSzTx/>
                <a:buFont typeface="Arial" pitchFamily="34" charset="0"/>
                <a:buNone/>
                <a:tabLst>
                  <a:tab pos="180975" algn="l"/>
                  <a:tab pos="361950" algn="l"/>
                </a:tabLst>
                <a:defRPr/>
              </a:pPr>
              <a:t>‹Nr.›</a:t>
            </a:fld>
            <a:endParaRPr lang="de-DE" sz="900" kern="1200" noProof="0" dirty="0">
              <a:solidFill>
                <a:schemeClr val="tx1"/>
              </a:solidFill>
              <a:latin typeface="+mn-lt"/>
              <a:ea typeface="+mn-ea"/>
              <a:cs typeface="+mn-cs"/>
            </a:endParaRPr>
          </a:p>
        </p:txBody>
      </p:sp>
      <p:pic>
        <p:nvPicPr>
          <p:cNvPr id="10" name="Grafik 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7148174" y="332657"/>
            <a:ext cx="1869617" cy="505544"/>
          </a:xfrm>
          <a:prstGeom prst="rect">
            <a:avLst/>
          </a:prstGeom>
        </p:spPr>
      </p:pic>
      <p:sp>
        <p:nvSpPr>
          <p:cNvPr id="9" name="Untertitel 2"/>
          <p:cNvSpPr txBox="1">
            <a:spLocks/>
          </p:cNvSpPr>
          <p:nvPr userDrawn="1"/>
        </p:nvSpPr>
        <p:spPr bwMode="gray">
          <a:xfrm>
            <a:off x="755650" y="6490800"/>
            <a:ext cx="7602564" cy="324000"/>
          </a:xfrm>
          <a:prstGeom prst="rect">
            <a:avLst/>
          </a:prstGeom>
        </p:spPr>
        <p:txBody>
          <a:bodyPr vert="horz" lIns="0" tIns="0" rIns="0" bIns="0" rtlCol="0" anchor="t" anchorCtr="0">
            <a:noAutofit/>
          </a:bodyPr>
          <a:lstStyle/>
          <a:p>
            <a:pPr marL="0" marR="0" lvl="0" indent="0" algn="l" defTabSz="914400" rtl="0" eaLnBrk="1" fontAlgn="auto" latinLnBrk="0" hangingPunct="1">
              <a:lnSpc>
                <a:spcPct val="110000"/>
              </a:lnSpc>
              <a:spcBef>
                <a:spcPts val="0"/>
              </a:spcBef>
              <a:spcAft>
                <a:spcPts val="0"/>
              </a:spcAft>
              <a:buClrTx/>
              <a:buSzTx/>
              <a:buFont typeface="Arial" pitchFamily="34" charset="0"/>
              <a:buNone/>
              <a:tabLst>
                <a:tab pos="180975" algn="l"/>
                <a:tab pos="361950" algn="l"/>
              </a:tabLst>
              <a:defRPr/>
            </a:pPr>
            <a:r>
              <a:rPr lang="de-DE" sz="900" kern="1200" noProof="0" dirty="0" smtClean="0">
                <a:solidFill>
                  <a:schemeClr val="tx1"/>
                </a:solidFill>
                <a:latin typeface="+mn-lt"/>
                <a:ea typeface="+mn-ea"/>
                <a:cs typeface="+mn-cs"/>
              </a:rPr>
              <a:t>André Hackbarth</a:t>
            </a:r>
            <a:r>
              <a:rPr lang="de-DE" sz="900" kern="1200" baseline="0" noProof="0" dirty="0" smtClean="0">
                <a:solidFill>
                  <a:schemeClr val="tx1"/>
                </a:solidFill>
                <a:latin typeface="+mn-lt"/>
                <a:ea typeface="+mn-ea"/>
                <a:cs typeface="+mn-cs"/>
              </a:rPr>
              <a:t> </a:t>
            </a:r>
            <a:r>
              <a:rPr lang="de-DE" sz="900" kern="1200" baseline="0" noProof="0" dirty="0" err="1" smtClean="0">
                <a:solidFill>
                  <a:schemeClr val="tx1"/>
                </a:solidFill>
                <a:latin typeface="+mn-lt"/>
                <a:ea typeface="+mn-ea"/>
                <a:cs typeface="+mn-cs"/>
              </a:rPr>
              <a:t>and</a:t>
            </a:r>
            <a:r>
              <a:rPr lang="de-DE" sz="900" kern="1200" noProof="0" dirty="0" smtClean="0">
                <a:solidFill>
                  <a:schemeClr val="tx1"/>
                </a:solidFill>
                <a:latin typeface="+mn-lt"/>
                <a:ea typeface="+mn-ea"/>
                <a:cs typeface="+mn-cs"/>
              </a:rPr>
              <a:t> Sabine Löbbe,</a:t>
            </a:r>
            <a:r>
              <a:rPr lang="de-DE" sz="900" kern="1200" baseline="0" noProof="0" dirty="0" smtClean="0">
                <a:solidFill>
                  <a:schemeClr val="tx1"/>
                </a:solidFill>
                <a:latin typeface="+mn-lt"/>
                <a:ea typeface="+mn-ea"/>
                <a:cs typeface="+mn-cs"/>
              </a:rPr>
              <a:t> Reutlingen </a:t>
            </a:r>
            <a:r>
              <a:rPr lang="de-DE" sz="900" kern="1200" baseline="0" noProof="0" dirty="0" err="1" smtClean="0">
                <a:solidFill>
                  <a:schemeClr val="tx1"/>
                </a:solidFill>
                <a:latin typeface="+mn-lt"/>
                <a:ea typeface="+mn-ea"/>
                <a:cs typeface="+mn-cs"/>
              </a:rPr>
              <a:t>Energy</a:t>
            </a:r>
            <a:r>
              <a:rPr lang="de-DE" sz="900" kern="1200" baseline="0" noProof="0" dirty="0" smtClean="0">
                <a:solidFill>
                  <a:schemeClr val="tx1"/>
                </a:solidFill>
                <a:latin typeface="+mn-lt"/>
                <a:ea typeface="+mn-ea"/>
                <a:cs typeface="+mn-cs"/>
              </a:rPr>
              <a:t> Center </a:t>
            </a:r>
            <a:r>
              <a:rPr lang="de-DE" sz="900" kern="1200" baseline="0" noProof="0" dirty="0" err="1" smtClean="0">
                <a:solidFill>
                  <a:schemeClr val="tx1"/>
                </a:solidFill>
                <a:latin typeface="+mn-lt"/>
                <a:ea typeface="+mn-ea"/>
                <a:cs typeface="+mn-cs"/>
              </a:rPr>
              <a:t>for</a:t>
            </a:r>
            <a:r>
              <a:rPr lang="de-DE" sz="900" kern="1200" baseline="0" noProof="0" dirty="0" smtClean="0">
                <a:solidFill>
                  <a:schemeClr val="tx1"/>
                </a:solidFill>
                <a:latin typeface="+mn-lt"/>
                <a:ea typeface="+mn-ea"/>
                <a:cs typeface="+mn-cs"/>
              </a:rPr>
              <a:t> Distributed </a:t>
            </a:r>
            <a:r>
              <a:rPr lang="de-DE" sz="900" kern="1200" baseline="0" noProof="0" dirty="0" err="1" smtClean="0">
                <a:solidFill>
                  <a:schemeClr val="tx1"/>
                </a:solidFill>
                <a:latin typeface="+mn-lt"/>
                <a:ea typeface="+mn-ea"/>
                <a:cs typeface="+mn-cs"/>
              </a:rPr>
              <a:t>Energy</a:t>
            </a:r>
            <a:r>
              <a:rPr lang="de-DE" sz="900" kern="1200" baseline="0" noProof="0" dirty="0" smtClean="0">
                <a:solidFill>
                  <a:schemeClr val="tx1"/>
                </a:solidFill>
                <a:latin typeface="+mn-lt"/>
                <a:ea typeface="+mn-ea"/>
                <a:cs typeface="+mn-cs"/>
              </a:rPr>
              <a:t> Systems </a:t>
            </a:r>
            <a:r>
              <a:rPr lang="de-DE" sz="900" kern="1200" baseline="0" noProof="0" dirty="0" err="1" smtClean="0">
                <a:solidFill>
                  <a:schemeClr val="tx1"/>
                </a:solidFill>
                <a:latin typeface="+mn-lt"/>
                <a:ea typeface="+mn-ea"/>
                <a:cs typeface="+mn-cs"/>
              </a:rPr>
              <a:t>and</a:t>
            </a:r>
            <a:r>
              <a:rPr lang="de-DE" sz="900" kern="1200" baseline="0" noProof="0" dirty="0" smtClean="0">
                <a:solidFill>
                  <a:schemeClr val="tx1"/>
                </a:solidFill>
                <a:latin typeface="+mn-lt"/>
                <a:ea typeface="+mn-ea"/>
                <a:cs typeface="+mn-cs"/>
              </a:rPr>
              <a:t> </a:t>
            </a:r>
            <a:r>
              <a:rPr lang="de-DE" sz="900" kern="1200" baseline="0" noProof="0" dirty="0" err="1" smtClean="0">
                <a:solidFill>
                  <a:schemeClr val="tx1"/>
                </a:solidFill>
                <a:latin typeface="+mn-lt"/>
                <a:ea typeface="+mn-ea"/>
                <a:cs typeface="+mn-cs"/>
              </a:rPr>
              <a:t>Energy</a:t>
            </a:r>
            <a:r>
              <a:rPr lang="de-DE" sz="900" kern="1200" baseline="0" noProof="0" dirty="0" smtClean="0">
                <a:solidFill>
                  <a:schemeClr val="tx1"/>
                </a:solidFill>
                <a:latin typeface="+mn-lt"/>
                <a:ea typeface="+mn-ea"/>
                <a:cs typeface="+mn-cs"/>
              </a:rPr>
              <a:t> Efficiency, Reutlingen University</a:t>
            </a:r>
            <a:endParaRPr lang="de-DE" sz="900" kern="1200" baseline="0" noProof="0" dirty="0">
              <a:solidFill>
                <a:schemeClr val="tx1"/>
              </a:solidFill>
              <a:latin typeface="+mn-lt"/>
              <a:ea typeface="+mn-ea"/>
              <a:cs typeface="+mn-cs"/>
            </a:endParaRPr>
          </a:p>
          <a:p>
            <a:pPr marL="0" marR="0" lvl="0" indent="0" algn="l" defTabSz="914400" rtl="0" eaLnBrk="1" fontAlgn="auto" latinLnBrk="0" hangingPunct="1">
              <a:lnSpc>
                <a:spcPct val="110000"/>
              </a:lnSpc>
              <a:spcBef>
                <a:spcPts val="0"/>
              </a:spcBef>
              <a:spcAft>
                <a:spcPts val="0"/>
              </a:spcAft>
              <a:buClrTx/>
              <a:buSzTx/>
              <a:buFont typeface="Arial" pitchFamily="34" charset="0"/>
              <a:buNone/>
              <a:tabLst>
                <a:tab pos="180975" algn="l"/>
                <a:tab pos="361950" algn="l"/>
              </a:tabLst>
              <a:defRPr/>
            </a:pPr>
            <a:r>
              <a:rPr lang="en-US" sz="900" kern="1200" noProof="0" dirty="0" smtClean="0">
                <a:solidFill>
                  <a:schemeClr val="tx1"/>
                </a:solidFill>
                <a:latin typeface="+mn-lt"/>
                <a:ea typeface="+mn-ea"/>
                <a:cs typeface="+mn-cs"/>
              </a:rPr>
              <a:t>BIEE Research Conference, 18 September 2018, Oxford, UK</a:t>
            </a:r>
          </a:p>
          <a:p>
            <a:pPr marL="0" marR="0" lvl="0" indent="0" algn="l" defTabSz="914400" rtl="0" eaLnBrk="1" fontAlgn="auto" latinLnBrk="0" hangingPunct="1">
              <a:lnSpc>
                <a:spcPct val="110000"/>
              </a:lnSpc>
              <a:spcBef>
                <a:spcPts val="0"/>
              </a:spcBef>
              <a:spcAft>
                <a:spcPts val="0"/>
              </a:spcAft>
              <a:buClrTx/>
              <a:buSzTx/>
              <a:buFont typeface="Arial" pitchFamily="34" charset="0"/>
              <a:buNone/>
              <a:tabLst>
                <a:tab pos="180975" algn="l"/>
                <a:tab pos="361950" algn="l"/>
              </a:tabLst>
              <a:defRPr/>
            </a:pPr>
            <a:endParaRPr lang="de-DE" sz="900" kern="1200" noProof="0" dirty="0">
              <a:solidFill>
                <a:schemeClr val="tx1"/>
              </a:solidFill>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4" r:id="rId4"/>
    <p:sldLayoutId id="2147483657" r:id="rId5"/>
  </p:sldLayoutIdLst>
  <p:hf sldNum="0" hdr="0" ftr="0" dt="0"/>
  <p:txStyles>
    <p:titleStyle>
      <a:lvl1pPr algn="l" defTabSz="914400" rtl="0" eaLnBrk="1" latinLnBrk="0" hangingPunct="1">
        <a:spcBef>
          <a:spcPct val="0"/>
        </a:spcBef>
        <a:buNone/>
        <a:defRPr sz="2000" kern="1200">
          <a:solidFill>
            <a:schemeClr val="accent1"/>
          </a:solidFill>
          <a:latin typeface="+mj-lt"/>
          <a:ea typeface="+mj-ea"/>
          <a:cs typeface="+mj-cs"/>
        </a:defRPr>
      </a:lvl1pPr>
    </p:titleStyle>
    <p:bodyStyle>
      <a:lvl1pPr marL="0" indent="0" algn="l" defTabSz="914400" rtl="0" eaLnBrk="1" latinLnBrk="0" hangingPunct="1">
        <a:lnSpc>
          <a:spcPct val="110000"/>
        </a:lnSpc>
        <a:spcBef>
          <a:spcPts val="0"/>
        </a:spcBef>
        <a:spcAft>
          <a:spcPts val="1200"/>
        </a:spcAft>
        <a:buFont typeface="Arial" pitchFamily="34" charset="0"/>
        <a:buNone/>
        <a:tabLst>
          <a:tab pos="180975" algn="l"/>
          <a:tab pos="361950" algn="l"/>
        </a:tabLst>
        <a:defRPr sz="1600" kern="1200">
          <a:solidFill>
            <a:schemeClr val="tx1"/>
          </a:solidFill>
          <a:latin typeface="+mn-lt"/>
          <a:ea typeface="+mn-ea"/>
          <a:cs typeface="+mn-cs"/>
        </a:defRPr>
      </a:lvl1pPr>
      <a:lvl2pPr marL="361950" indent="-180975" algn="l" defTabSz="914400" rtl="0" eaLnBrk="1" latinLnBrk="0" hangingPunct="1">
        <a:spcBef>
          <a:spcPts val="300"/>
        </a:spcBef>
        <a:spcAft>
          <a:spcPts val="0"/>
        </a:spcAft>
        <a:buFont typeface="Wingdings" pitchFamily="2" charset="2"/>
        <a:buChar char="§"/>
        <a:defRPr sz="1400" kern="1200">
          <a:solidFill>
            <a:schemeClr val="tx1"/>
          </a:solidFill>
          <a:latin typeface="+mn-lt"/>
          <a:ea typeface="+mn-ea"/>
          <a:cs typeface="+mn-cs"/>
        </a:defRPr>
      </a:lvl2pPr>
      <a:lvl3pPr marL="542925" indent="-180975" algn="l" defTabSz="914400" rtl="0" eaLnBrk="1" latinLnBrk="0" hangingPunct="1">
        <a:spcBef>
          <a:spcPts val="300"/>
        </a:spcBef>
        <a:spcAft>
          <a:spcPts val="0"/>
        </a:spcAft>
        <a:buFont typeface="Wingdings" pitchFamily="2" charset="2"/>
        <a:buChar char="§"/>
        <a:defRPr sz="1400" kern="1200">
          <a:solidFill>
            <a:schemeClr val="tx1"/>
          </a:solidFill>
          <a:latin typeface="+mn-lt"/>
          <a:ea typeface="+mn-ea"/>
          <a:cs typeface="+mn-cs"/>
        </a:defRPr>
      </a:lvl3pPr>
      <a:lvl4pPr marL="714375" indent="-171450" algn="l" defTabSz="914400" rtl="0" eaLnBrk="1" latinLnBrk="0" hangingPunct="1">
        <a:spcBef>
          <a:spcPts val="300"/>
        </a:spcBef>
        <a:spcAft>
          <a:spcPts val="0"/>
        </a:spcAft>
        <a:buFont typeface="Wingdings" pitchFamily="2" charset="2"/>
        <a:buChar char="§"/>
        <a:defRPr sz="1400" kern="1200">
          <a:solidFill>
            <a:schemeClr val="tx1"/>
          </a:solidFill>
          <a:latin typeface="+mn-lt"/>
          <a:ea typeface="+mn-ea"/>
          <a:cs typeface="+mn-cs"/>
        </a:defRPr>
      </a:lvl4pPr>
      <a:lvl5pPr marL="895350" indent="-180975" algn="l" defTabSz="914400" rtl="0" eaLnBrk="1" latinLnBrk="0" hangingPunct="1">
        <a:spcBef>
          <a:spcPts val="300"/>
        </a:spcBef>
        <a:spcAft>
          <a:spcPts val="0"/>
        </a:spcAft>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0" y="3429000"/>
            <a:ext cx="5508104" cy="1235823"/>
          </a:xfrm>
          <a:solidFill>
            <a:schemeClr val="tx2">
              <a:alpha val="85000"/>
            </a:schemeClr>
          </a:solidFill>
        </p:spPr>
        <p:txBody>
          <a:bodyPr lIns="72000" rIns="72000"/>
          <a:lstStyle/>
          <a:p>
            <a:pPr algn="ctr"/>
            <a:r>
              <a:rPr lang="en-US" sz="2200" b="1" dirty="0">
                <a:latin typeface="+mn-lt"/>
              </a:rPr>
              <a:t>Attitudes, </a:t>
            </a:r>
            <a:r>
              <a:rPr lang="en-US" sz="2200" b="1" dirty="0" smtClean="0">
                <a:latin typeface="+mn-lt"/>
              </a:rPr>
              <a:t>preferences, </a:t>
            </a:r>
            <a:r>
              <a:rPr lang="en-US" sz="2200" b="1" dirty="0">
                <a:latin typeface="+mn-lt"/>
              </a:rPr>
              <a:t>and intentions to participate in peer-to-peer electricity trading: The case of Southwest German households</a:t>
            </a:r>
            <a:endParaRPr lang="de-DE" sz="2200" b="1" dirty="0">
              <a:latin typeface="+mn-lt"/>
            </a:endParaRPr>
          </a:p>
        </p:txBody>
      </p:sp>
      <p:sp>
        <p:nvSpPr>
          <p:cNvPr id="4" name="Textplatzhalter 3"/>
          <p:cNvSpPr>
            <a:spLocks noGrp="1"/>
          </p:cNvSpPr>
          <p:nvPr>
            <p:ph type="body" sz="quarter" idx="12"/>
          </p:nvPr>
        </p:nvSpPr>
        <p:spPr>
          <a:xfrm>
            <a:off x="4017" y="4852215"/>
            <a:ext cx="5504087" cy="786226"/>
          </a:xfrm>
          <a:solidFill>
            <a:schemeClr val="bg1">
              <a:alpha val="85000"/>
            </a:schemeClr>
          </a:solidFill>
        </p:spPr>
        <p:txBody>
          <a:bodyPr/>
          <a:lstStyle/>
          <a:p>
            <a:pPr algn="ctr"/>
            <a:r>
              <a:rPr lang="de-DE" b="1" dirty="0" smtClean="0"/>
              <a:t>André Hackbarth </a:t>
            </a:r>
            <a:r>
              <a:rPr lang="de-DE" b="1" dirty="0" err="1" smtClean="0"/>
              <a:t>and</a:t>
            </a:r>
            <a:r>
              <a:rPr lang="de-DE" b="1" dirty="0" smtClean="0"/>
              <a:t> Sabine Löbbe</a:t>
            </a:r>
          </a:p>
          <a:p>
            <a:pPr algn="ctr"/>
            <a:endParaRPr lang="en-US" sz="1200" dirty="0" smtClean="0"/>
          </a:p>
          <a:p>
            <a:pPr algn="ctr"/>
            <a:r>
              <a:rPr lang="en-US" sz="1200" dirty="0" smtClean="0"/>
              <a:t>Reutlingen </a:t>
            </a:r>
            <a:r>
              <a:rPr lang="en-US" sz="1200" dirty="0"/>
              <a:t>Energy Center for Distributed Energy Systems and Energy </a:t>
            </a:r>
            <a:r>
              <a:rPr lang="en-US" sz="1200" dirty="0" smtClean="0"/>
              <a:t>Efficiency, Reutlingen University</a:t>
            </a:r>
            <a:endParaRPr lang="de-DE" sz="1200" dirty="0" smtClean="0"/>
          </a:p>
          <a:p>
            <a:pPr algn="ctr"/>
            <a:endParaRPr lang="de-DE" dirty="0"/>
          </a:p>
        </p:txBody>
      </p:sp>
      <p:sp>
        <p:nvSpPr>
          <p:cNvPr id="5" name="Textplatzhalter 3"/>
          <p:cNvSpPr txBox="1">
            <a:spLocks/>
          </p:cNvSpPr>
          <p:nvPr/>
        </p:nvSpPr>
        <p:spPr bwMode="gray">
          <a:xfrm>
            <a:off x="0" y="5799239"/>
            <a:ext cx="5508104" cy="206375"/>
          </a:xfrm>
          <a:prstGeom prst="rect">
            <a:avLst/>
          </a:prstGeom>
          <a:solidFill>
            <a:schemeClr val="bg1">
              <a:alpha val="85000"/>
            </a:schemeClr>
          </a:solidFill>
          <a:ln>
            <a:noFill/>
          </a:ln>
          <a:extLs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gn="l" rtl="0" eaLnBrk="1" fontAlgn="base" hangingPunct="1">
              <a:lnSpc>
                <a:spcPct val="100000"/>
              </a:lnSpc>
              <a:spcBef>
                <a:spcPct val="0"/>
              </a:spcBef>
              <a:spcAft>
                <a:spcPts val="0"/>
              </a:spcAft>
              <a:buFont typeface="Arial" charset="0"/>
              <a:tabLst>
                <a:tab pos="180975" algn="l"/>
                <a:tab pos="361950" algn="l"/>
              </a:tabLst>
              <a:defRPr sz="1600" b="0" kern="1200">
                <a:solidFill>
                  <a:schemeClr val="tx2"/>
                </a:solidFill>
                <a:latin typeface="+mn-lt"/>
                <a:ea typeface="ＭＳ Ｐゴシック" charset="0"/>
                <a:cs typeface="ＭＳ Ｐゴシック" charset="0"/>
              </a:defRPr>
            </a:lvl1pPr>
            <a:lvl2pPr marL="361950" indent="-180975" algn="l" rtl="0" eaLnBrk="1" fontAlgn="base" hangingPunct="1">
              <a:spcBef>
                <a:spcPts val="300"/>
              </a:spcBef>
              <a:spcAft>
                <a:spcPct val="0"/>
              </a:spcAft>
              <a:buFont typeface="Wingdings" charset="0"/>
              <a:buChar char="§"/>
              <a:defRPr sz="1400" kern="1200">
                <a:solidFill>
                  <a:schemeClr val="tx2"/>
                </a:solidFill>
                <a:latin typeface="+mn-lt"/>
                <a:ea typeface="ＭＳ Ｐゴシック" charset="0"/>
                <a:cs typeface="+mn-cs"/>
              </a:defRPr>
            </a:lvl2pPr>
            <a:lvl3pPr marL="542925" indent="-180975" algn="l" rtl="0" eaLnBrk="1" fontAlgn="base" hangingPunct="1">
              <a:spcBef>
                <a:spcPts val="300"/>
              </a:spcBef>
              <a:spcAft>
                <a:spcPct val="0"/>
              </a:spcAft>
              <a:buFont typeface="Wingdings" charset="0"/>
              <a:buChar char="§"/>
              <a:defRPr sz="1400" kern="1200">
                <a:solidFill>
                  <a:schemeClr val="tx2"/>
                </a:solidFill>
                <a:latin typeface="+mn-lt"/>
                <a:ea typeface="ＭＳ Ｐゴシック" charset="0"/>
                <a:cs typeface="+mn-cs"/>
              </a:defRPr>
            </a:lvl3pPr>
            <a:lvl4pPr marL="714375" indent="-171450" algn="l" rtl="0" eaLnBrk="1" fontAlgn="base" hangingPunct="1">
              <a:spcBef>
                <a:spcPts val="300"/>
              </a:spcBef>
              <a:spcAft>
                <a:spcPct val="0"/>
              </a:spcAft>
              <a:buFont typeface="Wingdings" charset="0"/>
              <a:buChar char="§"/>
              <a:defRPr sz="1400" kern="1200">
                <a:solidFill>
                  <a:schemeClr val="tx2"/>
                </a:solidFill>
                <a:latin typeface="+mn-lt"/>
                <a:ea typeface="ＭＳ Ｐゴシック" charset="0"/>
                <a:cs typeface="+mn-cs"/>
              </a:defRPr>
            </a:lvl4pPr>
            <a:lvl5pPr marL="895350" indent="-180975" algn="l" rtl="0" eaLnBrk="1" fontAlgn="base" hangingPunct="1">
              <a:spcBef>
                <a:spcPts val="300"/>
              </a:spcBef>
              <a:spcAft>
                <a:spcPct val="0"/>
              </a:spcAft>
              <a:buFont typeface="Wingdings" charset="0"/>
              <a:buChar char="§"/>
              <a:defRPr sz="1400" kern="1200">
                <a:solidFill>
                  <a:schemeClr val="tx2"/>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de-DE" sz="1400" dirty="0" smtClean="0"/>
              <a:t>BIEE Research Conference, 18 September 2018, Oxford, UK</a:t>
            </a:r>
            <a:endParaRPr lang="de-DE" sz="1400" dirty="0"/>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82404" y="1627792"/>
            <a:ext cx="2663020" cy="720080"/>
          </a:xfrm>
          <a:prstGeom prst="rect">
            <a:avLst/>
          </a:prstGeom>
          <a:effectLst>
            <a:glow rad="127000">
              <a:schemeClr val="bg1">
                <a:alpha val="0"/>
              </a:schemeClr>
            </a:glow>
          </a:effectLst>
        </p:spPr>
      </p:pic>
      <p:pic>
        <p:nvPicPr>
          <p:cNvPr id="7" name="Bild 8" descr="KSG_Logo_rgb.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88302" y="3445360"/>
            <a:ext cx="2520280" cy="638262"/>
          </a:xfrm>
          <a:prstGeom prst="rect">
            <a:avLst/>
          </a:prstGeom>
        </p:spPr>
      </p:pic>
      <p:pic>
        <p:nvPicPr>
          <p:cNvPr id="9" name="Picture 1"/>
          <p:cNvPicPr>
            <a:picLocks noChangeAspect="1" noChangeArrowheads="1"/>
          </p:cNvPicPr>
          <p:nvPr/>
        </p:nvPicPr>
        <p:blipFill>
          <a:blip r:embed="rId5" cstate="print"/>
          <a:srcRect/>
          <a:stretch>
            <a:fillRect/>
          </a:stretch>
        </p:blipFill>
        <p:spPr bwMode="auto">
          <a:xfrm>
            <a:off x="5986698" y="2564403"/>
            <a:ext cx="1152128" cy="459836"/>
          </a:xfrm>
          <a:prstGeom prst="rect">
            <a:avLst/>
          </a:prstGeom>
          <a:noFill/>
          <a:ln w="9525">
            <a:noFill/>
            <a:miter lim="800000"/>
            <a:headEnd/>
            <a:tailEnd/>
          </a:ln>
          <a:effectLst/>
        </p:spPr>
      </p:pic>
      <p:sp>
        <p:nvSpPr>
          <p:cNvPr id="10" name="Rechteck 9"/>
          <p:cNvSpPr/>
          <p:nvPr/>
        </p:nvSpPr>
        <p:spPr>
          <a:xfrm>
            <a:off x="5982404" y="3002709"/>
            <a:ext cx="1815562" cy="246221"/>
          </a:xfrm>
          <a:prstGeom prst="rect">
            <a:avLst/>
          </a:prstGeom>
        </p:spPr>
        <p:txBody>
          <a:bodyPr wrap="none" lIns="0">
            <a:spAutoFit/>
          </a:bodyPr>
          <a:lstStyle/>
          <a:p>
            <a:r>
              <a:rPr lang="de-DE" sz="1000" dirty="0">
                <a:solidFill>
                  <a:schemeClr val="bg1">
                    <a:lumMod val="50000"/>
                  </a:schemeClr>
                </a:solidFill>
              </a:rPr>
              <a:t>European University </a:t>
            </a:r>
            <a:r>
              <a:rPr lang="de-DE" sz="1000" dirty="0" err="1">
                <a:solidFill>
                  <a:schemeClr val="bg1">
                    <a:lumMod val="50000"/>
                  </a:schemeClr>
                </a:solidFill>
              </a:rPr>
              <a:t>Association</a:t>
            </a:r>
            <a:endParaRPr lang="de-DE" sz="1000" dirty="0">
              <a:solidFill>
                <a:schemeClr val="bg1">
                  <a:lumMod val="50000"/>
                </a:schemeClr>
              </a:solidFill>
            </a:endParaRPr>
          </a:p>
        </p:txBody>
      </p:sp>
    </p:spTree>
    <p:extLst>
      <p:ext uri="{BB962C8B-B14F-4D97-AF65-F5344CB8AC3E}">
        <p14:creationId xmlns:p14="http://schemas.microsoft.com/office/powerpoint/2010/main" val="22558216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de-DE" dirty="0"/>
          </a:p>
        </p:txBody>
      </p:sp>
      <p:sp>
        <p:nvSpPr>
          <p:cNvPr id="5" name="Inhaltsplatzhalter 2"/>
          <p:cNvSpPr txBox="1">
            <a:spLocks/>
          </p:cNvSpPr>
          <p:nvPr/>
        </p:nvSpPr>
        <p:spPr bwMode="gray">
          <a:xfrm>
            <a:off x="323528" y="1916832"/>
            <a:ext cx="8496622" cy="3312368"/>
          </a:xfrm>
          <a:prstGeom prst="rect">
            <a:avLst/>
          </a:prstGeom>
        </p:spPr>
        <p:txBody>
          <a:bodyPr vert="horz" lIns="0" tIns="0" rIns="0" bIns="0" rtlCol="0" anchor="t" anchorCtr="0">
            <a:noAutofit/>
          </a:bodyPr>
          <a:lstStyle/>
          <a:p>
            <a:pPr>
              <a:lnSpc>
                <a:spcPct val="150000"/>
              </a:lnSpc>
            </a:pPr>
            <a:r>
              <a:rPr lang="de-DE" dirty="0" smtClean="0"/>
              <a:t>Motivation</a:t>
            </a:r>
          </a:p>
          <a:p>
            <a:pPr>
              <a:lnSpc>
                <a:spcPct val="150000"/>
              </a:lnSpc>
            </a:pPr>
            <a:r>
              <a:rPr lang="de-DE" dirty="0" smtClean="0"/>
              <a:t>Research </a:t>
            </a:r>
            <a:r>
              <a:rPr lang="de-DE" dirty="0" err="1" smtClean="0"/>
              <a:t>goals</a:t>
            </a:r>
            <a:endParaRPr lang="de-DE" dirty="0" smtClean="0"/>
          </a:p>
          <a:p>
            <a:pPr>
              <a:lnSpc>
                <a:spcPct val="150000"/>
              </a:lnSpc>
            </a:pPr>
            <a:r>
              <a:rPr lang="de-DE" dirty="0"/>
              <a:t>Prior </a:t>
            </a:r>
            <a:r>
              <a:rPr lang="de-DE" dirty="0" err="1" smtClean="0"/>
              <a:t>research</a:t>
            </a:r>
            <a:endParaRPr lang="de-DE" dirty="0" smtClean="0"/>
          </a:p>
          <a:p>
            <a:pPr>
              <a:lnSpc>
                <a:spcPct val="150000"/>
              </a:lnSpc>
            </a:pPr>
            <a:r>
              <a:rPr lang="de-DE" b="1" dirty="0" smtClean="0">
                <a:solidFill>
                  <a:schemeClr val="accent1"/>
                </a:solidFill>
              </a:rPr>
              <a:t>Data </a:t>
            </a:r>
            <a:r>
              <a:rPr lang="de-DE" b="1" dirty="0" err="1" smtClean="0">
                <a:solidFill>
                  <a:schemeClr val="accent1"/>
                </a:solidFill>
              </a:rPr>
              <a:t>and</a:t>
            </a:r>
            <a:r>
              <a:rPr lang="de-DE" b="1" dirty="0" smtClean="0">
                <a:solidFill>
                  <a:schemeClr val="accent1"/>
                </a:solidFill>
              </a:rPr>
              <a:t> </a:t>
            </a:r>
            <a:r>
              <a:rPr lang="de-DE" b="1" dirty="0" err="1">
                <a:solidFill>
                  <a:schemeClr val="accent1"/>
                </a:solidFill>
              </a:rPr>
              <a:t>methodology</a:t>
            </a:r>
            <a:endParaRPr lang="de-DE" b="1" dirty="0">
              <a:solidFill>
                <a:schemeClr val="accent1"/>
              </a:solidFill>
            </a:endParaRPr>
          </a:p>
          <a:p>
            <a:pPr>
              <a:lnSpc>
                <a:spcPct val="150000"/>
              </a:lnSpc>
            </a:pPr>
            <a:r>
              <a:rPr lang="de-DE" dirty="0" err="1" smtClean="0"/>
              <a:t>Results</a:t>
            </a:r>
            <a:endParaRPr lang="de-DE" dirty="0"/>
          </a:p>
          <a:p>
            <a:pPr>
              <a:lnSpc>
                <a:spcPct val="150000"/>
              </a:lnSpc>
            </a:pPr>
            <a:r>
              <a:rPr lang="de-DE" dirty="0"/>
              <a:t>Summary </a:t>
            </a:r>
            <a:r>
              <a:rPr lang="de-DE" dirty="0" err="1"/>
              <a:t>and</a:t>
            </a:r>
            <a:r>
              <a:rPr lang="de-DE" dirty="0"/>
              <a:t> </a:t>
            </a:r>
            <a:r>
              <a:rPr lang="de-DE" dirty="0" err="1"/>
              <a:t>conclusions</a:t>
            </a:r>
            <a:endParaRPr lang="de-DE" dirty="0"/>
          </a:p>
          <a:p>
            <a:pPr>
              <a:spcBef>
                <a:spcPts val="1200"/>
              </a:spcBef>
              <a:tabLst>
                <a:tab pos="180975" algn="l"/>
                <a:tab pos="361950" algn="l"/>
              </a:tabLst>
              <a:defRPr/>
            </a:pPr>
            <a:endParaRPr lang="de-DE" sz="2000" dirty="0"/>
          </a:p>
        </p:txBody>
      </p:sp>
    </p:spTree>
    <p:extLst>
      <p:ext uri="{BB962C8B-B14F-4D97-AF65-F5344CB8AC3E}">
        <p14:creationId xmlns:p14="http://schemas.microsoft.com/office/powerpoint/2010/main" val="32454982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Data and </a:t>
            </a:r>
            <a:r>
              <a:rPr lang="en-US" dirty="0" smtClean="0"/>
              <a:t>methodology</a:t>
            </a:r>
            <a:endParaRPr lang="en-US" dirty="0"/>
          </a:p>
        </p:txBody>
      </p:sp>
      <p:sp>
        <p:nvSpPr>
          <p:cNvPr id="3" name="Rectangle 20"/>
          <p:cNvSpPr>
            <a:spLocks noChangeArrowheads="1"/>
          </p:cNvSpPr>
          <p:nvPr/>
        </p:nvSpPr>
        <p:spPr bwMode="auto">
          <a:xfrm>
            <a:off x="247679" y="1674725"/>
            <a:ext cx="4506161" cy="4427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Survey </a:t>
            </a:r>
            <a:r>
              <a:rPr lang="en-US" altLang="en-US" sz="1600" dirty="0"/>
              <a:t>carried out in April and May </a:t>
            </a:r>
            <a:r>
              <a:rPr lang="en-US" altLang="en-US" sz="1600" dirty="0" smtClean="0"/>
              <a:t>2017 </a:t>
            </a:r>
            <a:r>
              <a:rPr lang="en-US" altLang="en-US" sz="1600" dirty="0"/>
              <a:t>among 100,756 customers of seven municipal utilities mainly located in Southwest </a:t>
            </a:r>
            <a:r>
              <a:rPr lang="en-US" altLang="en-US" sz="1600" dirty="0" smtClean="0"/>
              <a:t>Germany</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Aimed at assessment of energy-related </a:t>
            </a:r>
            <a:r>
              <a:rPr lang="en-US" altLang="en-US" sz="1600" dirty="0"/>
              <a:t>products: bundle products, smart home, domestic microgeneration, and P2P electricity </a:t>
            </a:r>
            <a:r>
              <a:rPr lang="en-US" altLang="en-US" sz="1600" dirty="0" smtClean="0"/>
              <a:t>trading </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Distributed </a:t>
            </a:r>
            <a:r>
              <a:rPr lang="en-US" altLang="en-US" sz="1600" dirty="0"/>
              <a:t>in </a:t>
            </a:r>
            <a:r>
              <a:rPr lang="en-US" altLang="en-US" sz="1600" dirty="0" smtClean="0"/>
              <a:t>paper-pencil </a:t>
            </a:r>
            <a:r>
              <a:rPr lang="en-US" altLang="en-US" sz="1600" dirty="0"/>
              <a:t>version </a:t>
            </a:r>
            <a:r>
              <a:rPr lang="en-US" altLang="en-US" sz="1600" dirty="0" smtClean="0"/>
              <a:t>and web-based version</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Supplier-specific </a:t>
            </a:r>
            <a:r>
              <a:rPr lang="en-US" altLang="en-US" sz="1600" dirty="0"/>
              <a:t>response rate ranged from 1.3% to 21.2% with an average of about 7</a:t>
            </a:r>
            <a:r>
              <a:rPr lang="en-US" altLang="en-US" sz="1600" dirty="0" smtClean="0"/>
              <a:t>%, </a:t>
            </a:r>
            <a:r>
              <a:rPr lang="en-US" altLang="en-US" sz="1600" dirty="0"/>
              <a:t>depending on </a:t>
            </a:r>
            <a:r>
              <a:rPr lang="en-US" altLang="en-US" sz="1600" dirty="0" smtClean="0"/>
              <a:t>means </a:t>
            </a:r>
            <a:r>
              <a:rPr lang="en-US" altLang="en-US" sz="1600" dirty="0"/>
              <a:t>of </a:t>
            </a:r>
            <a:r>
              <a:rPr lang="en-US" altLang="en-US" sz="1600" dirty="0" smtClean="0"/>
              <a:t>delivery</a:t>
            </a:r>
            <a:endParaRPr lang="en-US" altLang="en-US" sz="1600" dirty="0"/>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7,006 completed questionnaires in total, 4148 </a:t>
            </a:r>
            <a:r>
              <a:rPr lang="en-US" altLang="en-US" sz="1600" dirty="0"/>
              <a:t>completed surveys available for </a:t>
            </a:r>
            <a:r>
              <a:rPr lang="en-US" altLang="en-US" sz="1600" dirty="0" smtClean="0"/>
              <a:t>analysis of P2P electricity trading</a:t>
            </a:r>
          </a:p>
        </p:txBody>
      </p:sp>
      <p:sp>
        <p:nvSpPr>
          <p:cNvPr id="4" name="Rechteck 3"/>
          <p:cNvSpPr/>
          <p:nvPr/>
        </p:nvSpPr>
        <p:spPr bwMode="gray">
          <a:xfrm>
            <a:off x="250825" y="1242008"/>
            <a:ext cx="4503015" cy="360040"/>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DE" b="1" dirty="0" smtClean="0">
                <a:solidFill>
                  <a:schemeClr val="bg1"/>
                </a:solidFill>
              </a:rPr>
              <a:t>Data</a:t>
            </a:r>
          </a:p>
        </p:txBody>
      </p:sp>
      <p:sp>
        <p:nvSpPr>
          <p:cNvPr id="5" name="Rechteck 4"/>
          <p:cNvSpPr/>
          <p:nvPr/>
        </p:nvSpPr>
        <p:spPr bwMode="gray">
          <a:xfrm>
            <a:off x="4897855" y="1242008"/>
            <a:ext cx="3888109" cy="360040"/>
          </a:xfrm>
          <a:prstGeom prst="rect">
            <a:avLst/>
          </a:pr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en-US" b="1" dirty="0" smtClean="0"/>
              <a:t>Methodology</a:t>
            </a:r>
            <a:endParaRPr lang="de-DE" b="1" dirty="0" smtClean="0">
              <a:solidFill>
                <a:schemeClr val="bg1"/>
              </a:solidFill>
            </a:endParaRPr>
          </a:p>
        </p:txBody>
      </p:sp>
      <p:sp>
        <p:nvSpPr>
          <p:cNvPr id="6" name="Rectangle 20"/>
          <p:cNvSpPr>
            <a:spLocks noChangeArrowheads="1"/>
          </p:cNvSpPr>
          <p:nvPr/>
        </p:nvSpPr>
        <p:spPr bwMode="auto">
          <a:xfrm>
            <a:off x="4897856" y="1674725"/>
            <a:ext cx="3888109" cy="44279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Multiple regression analysis to detect variables with significant influence on the dependent variables</a:t>
            </a:r>
            <a:br>
              <a:rPr lang="en-US" altLang="en-US" sz="1600" dirty="0" smtClean="0"/>
            </a:br>
            <a:r>
              <a:rPr lang="en-US" altLang="en-US" sz="1600" dirty="0" smtClean="0">
                <a:solidFill>
                  <a:schemeClr val="accent1"/>
                </a:solidFill>
                <a:sym typeface="Wingdings" panose="05000000000000000000" pitchFamily="2" charset="2"/>
              </a:rPr>
              <a:t></a:t>
            </a:r>
            <a:r>
              <a:rPr lang="en-US" altLang="en-US" sz="1600" dirty="0" smtClean="0"/>
              <a:t> Purchase intention of P2P electricity trading products</a:t>
            </a:r>
            <a:br>
              <a:rPr lang="en-US" altLang="en-US" sz="1600" dirty="0" smtClean="0"/>
            </a:br>
            <a:r>
              <a:rPr lang="en-US" altLang="en-US" sz="1600" dirty="0" smtClean="0">
                <a:solidFill>
                  <a:schemeClr val="accent1"/>
                </a:solidFill>
                <a:sym typeface="Wingdings" panose="05000000000000000000" pitchFamily="2" charset="2"/>
              </a:rPr>
              <a:t></a:t>
            </a:r>
            <a:r>
              <a:rPr lang="en-US" altLang="en-US" sz="1600" dirty="0" smtClean="0">
                <a:sym typeface="Wingdings" panose="05000000000000000000" pitchFamily="2" charset="2"/>
              </a:rPr>
              <a:t> Openness towards P2P electricity trading products</a:t>
            </a:r>
            <a:endParaRPr lang="en-US" altLang="en-US" sz="1600" dirty="0" smtClean="0"/>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Hierarchical </a:t>
            </a:r>
            <a:r>
              <a:rPr lang="en-US" altLang="en-US" sz="1600" dirty="0"/>
              <a:t>multiple regression model to test </a:t>
            </a:r>
            <a:r>
              <a:rPr lang="en-US" altLang="en-US" sz="1600" dirty="0" smtClean="0"/>
              <a:t>incremental </a:t>
            </a:r>
            <a:r>
              <a:rPr lang="en-US" altLang="en-US" sz="1600" dirty="0"/>
              <a:t>power of each </a:t>
            </a:r>
            <a:r>
              <a:rPr lang="en-US" altLang="en-US" sz="1600" dirty="0" smtClean="0"/>
              <a:t>retained significant predictor category</a:t>
            </a:r>
          </a:p>
        </p:txBody>
      </p:sp>
    </p:spTree>
    <p:extLst>
      <p:ext uri="{BB962C8B-B14F-4D97-AF65-F5344CB8AC3E}">
        <p14:creationId xmlns:p14="http://schemas.microsoft.com/office/powerpoint/2010/main" val="10979862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de-DE" dirty="0"/>
          </a:p>
        </p:txBody>
      </p:sp>
      <p:sp>
        <p:nvSpPr>
          <p:cNvPr id="5" name="Inhaltsplatzhalter 2"/>
          <p:cNvSpPr txBox="1">
            <a:spLocks/>
          </p:cNvSpPr>
          <p:nvPr/>
        </p:nvSpPr>
        <p:spPr bwMode="gray">
          <a:xfrm>
            <a:off x="323528" y="1916832"/>
            <a:ext cx="8496622" cy="3312368"/>
          </a:xfrm>
          <a:prstGeom prst="rect">
            <a:avLst/>
          </a:prstGeom>
        </p:spPr>
        <p:txBody>
          <a:bodyPr vert="horz" lIns="0" tIns="0" rIns="0" bIns="0" rtlCol="0" anchor="t" anchorCtr="0">
            <a:noAutofit/>
          </a:bodyPr>
          <a:lstStyle/>
          <a:p>
            <a:pPr>
              <a:lnSpc>
                <a:spcPct val="150000"/>
              </a:lnSpc>
            </a:pPr>
            <a:r>
              <a:rPr lang="de-DE" dirty="0" smtClean="0"/>
              <a:t>Motivation</a:t>
            </a:r>
          </a:p>
          <a:p>
            <a:pPr>
              <a:lnSpc>
                <a:spcPct val="150000"/>
              </a:lnSpc>
            </a:pPr>
            <a:r>
              <a:rPr lang="de-DE" dirty="0" smtClean="0"/>
              <a:t>Research </a:t>
            </a:r>
            <a:r>
              <a:rPr lang="de-DE" dirty="0" err="1" smtClean="0"/>
              <a:t>goals</a:t>
            </a:r>
            <a:endParaRPr lang="de-DE" dirty="0" smtClean="0"/>
          </a:p>
          <a:p>
            <a:pPr>
              <a:lnSpc>
                <a:spcPct val="150000"/>
              </a:lnSpc>
            </a:pPr>
            <a:r>
              <a:rPr lang="de-DE" dirty="0"/>
              <a:t>Prior </a:t>
            </a:r>
            <a:r>
              <a:rPr lang="de-DE" dirty="0" err="1" smtClean="0"/>
              <a:t>research</a:t>
            </a:r>
            <a:endParaRPr lang="de-DE" dirty="0" smtClean="0"/>
          </a:p>
          <a:p>
            <a:pPr>
              <a:lnSpc>
                <a:spcPct val="150000"/>
              </a:lnSpc>
            </a:pPr>
            <a:r>
              <a:rPr lang="de-DE" dirty="0" smtClean="0"/>
              <a:t>Data </a:t>
            </a:r>
            <a:r>
              <a:rPr lang="de-DE" dirty="0" err="1" smtClean="0"/>
              <a:t>and</a:t>
            </a:r>
            <a:r>
              <a:rPr lang="de-DE" dirty="0" smtClean="0"/>
              <a:t> </a:t>
            </a:r>
            <a:r>
              <a:rPr lang="de-DE" dirty="0" err="1"/>
              <a:t>methodology</a:t>
            </a:r>
            <a:endParaRPr lang="de-DE" dirty="0"/>
          </a:p>
          <a:p>
            <a:pPr>
              <a:lnSpc>
                <a:spcPct val="150000"/>
              </a:lnSpc>
            </a:pPr>
            <a:r>
              <a:rPr lang="de-DE" b="1" dirty="0" err="1" smtClean="0">
                <a:solidFill>
                  <a:schemeClr val="accent1"/>
                </a:solidFill>
              </a:rPr>
              <a:t>Results</a:t>
            </a:r>
            <a:endParaRPr lang="de-DE" b="1" dirty="0">
              <a:solidFill>
                <a:schemeClr val="accent1"/>
              </a:solidFill>
            </a:endParaRPr>
          </a:p>
          <a:p>
            <a:pPr>
              <a:lnSpc>
                <a:spcPct val="150000"/>
              </a:lnSpc>
            </a:pPr>
            <a:r>
              <a:rPr lang="de-DE" dirty="0"/>
              <a:t>Summary </a:t>
            </a:r>
            <a:r>
              <a:rPr lang="de-DE" dirty="0" err="1"/>
              <a:t>and</a:t>
            </a:r>
            <a:r>
              <a:rPr lang="de-DE" dirty="0"/>
              <a:t> </a:t>
            </a:r>
            <a:r>
              <a:rPr lang="de-DE" dirty="0" err="1"/>
              <a:t>conclusions</a:t>
            </a:r>
            <a:endParaRPr lang="de-DE" dirty="0"/>
          </a:p>
          <a:p>
            <a:pPr>
              <a:spcBef>
                <a:spcPts val="1200"/>
              </a:spcBef>
              <a:tabLst>
                <a:tab pos="180975" algn="l"/>
                <a:tab pos="361950" algn="l"/>
              </a:tabLst>
              <a:defRPr/>
            </a:pPr>
            <a:endParaRPr lang="de-DE" sz="2000" dirty="0"/>
          </a:p>
        </p:txBody>
      </p:sp>
    </p:spTree>
    <p:extLst>
      <p:ext uri="{BB962C8B-B14F-4D97-AF65-F5344CB8AC3E}">
        <p14:creationId xmlns:p14="http://schemas.microsoft.com/office/powerpoint/2010/main" val="14840284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Results (I) – Hierarchical multiple regression: </a:t>
            </a:r>
            <a:br>
              <a:rPr lang="en-US" dirty="0"/>
            </a:br>
            <a:r>
              <a:rPr lang="en-US" dirty="0"/>
              <a:t>Purchase intention of P2P electricity </a:t>
            </a:r>
            <a:r>
              <a:rPr lang="en-US" dirty="0" smtClean="0"/>
              <a:t>trading</a:t>
            </a:r>
            <a:endParaRPr lang="en-US" dirty="0"/>
          </a:p>
        </p:txBody>
      </p:sp>
      <p:graphicFrame>
        <p:nvGraphicFramePr>
          <p:cNvPr id="3" name="Tabelle 2"/>
          <p:cNvGraphicFramePr>
            <a:graphicFrameLocks noGrp="1"/>
          </p:cNvGraphicFramePr>
          <p:nvPr>
            <p:extLst>
              <p:ext uri="{D42A27DB-BD31-4B8C-83A1-F6EECF244321}">
                <p14:modId xmlns:p14="http://schemas.microsoft.com/office/powerpoint/2010/main" val="1571979155"/>
              </p:ext>
            </p:extLst>
          </p:nvPr>
        </p:nvGraphicFramePr>
        <p:xfrm>
          <a:off x="802414" y="1407312"/>
          <a:ext cx="7560518" cy="3175492"/>
        </p:xfrm>
        <a:graphic>
          <a:graphicData uri="http://schemas.openxmlformats.org/drawingml/2006/table">
            <a:tbl>
              <a:tblPr firstRow="1" firstCol="1" bandRow="1"/>
              <a:tblGrid>
                <a:gridCol w="2833835"/>
                <a:gridCol w="1079767"/>
                <a:gridCol w="732028"/>
                <a:gridCol w="1043785"/>
                <a:gridCol w="692891"/>
                <a:gridCol w="504472"/>
                <a:gridCol w="673740"/>
              </a:tblGrid>
              <a:tr h="393157">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 </a:t>
                      </a:r>
                      <a:endParaRPr lang="en-US" sz="12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a:noFill/>
                    </a:lnB>
                  </a:tcPr>
                </a:tc>
                <a:tc gridSpan="2">
                  <a:txBody>
                    <a:bodyPr/>
                    <a:lstStyle/>
                    <a:p>
                      <a:pPr algn="ctr">
                        <a:lnSpc>
                          <a:spcPct val="100000"/>
                        </a:lnSpc>
                        <a:spcAft>
                          <a:spcPts val="0"/>
                        </a:spcAft>
                      </a:pPr>
                      <a:r>
                        <a:rPr lang="en-US" sz="1200" b="1" dirty="0">
                          <a:effectLst/>
                          <a:latin typeface="+mn-lt"/>
                          <a:ea typeface="Times New Roman" panose="02020603050405020304" pitchFamily="18" charset="0"/>
                          <a:cs typeface="Times New Roman" panose="02020603050405020304" pitchFamily="18" charset="0"/>
                        </a:rPr>
                        <a:t>Unstandardized coefficients</a:t>
                      </a:r>
                      <a:endParaRPr lang="en-US" sz="12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lnSpc>
                          <a:spcPct val="100000"/>
                        </a:lnSpc>
                        <a:spcAft>
                          <a:spcPts val="0"/>
                        </a:spcAft>
                      </a:pPr>
                      <a:r>
                        <a:rPr lang="en-US" sz="1200" b="1" dirty="0">
                          <a:effectLst/>
                          <a:latin typeface="+mn-lt"/>
                          <a:ea typeface="Times New Roman" panose="02020603050405020304" pitchFamily="18" charset="0"/>
                          <a:cs typeface="Times New Roman" panose="02020603050405020304" pitchFamily="18" charset="0"/>
                        </a:rPr>
                        <a:t>Standardized coefficients</a:t>
                      </a:r>
                      <a:endParaRPr lang="en-US" sz="12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b="1" dirty="0">
                          <a:effectLst/>
                          <a:latin typeface="+mn-lt"/>
                          <a:ea typeface="Times New Roman" panose="02020603050405020304" pitchFamily="18" charset="0"/>
                          <a:cs typeface="Times New Roman" panose="02020603050405020304" pitchFamily="18" charset="0"/>
                        </a:rPr>
                        <a:t> </a:t>
                      </a:r>
                      <a:endParaRPr lang="en-US" sz="12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b="1" dirty="0">
                          <a:effectLst/>
                          <a:latin typeface="+mn-lt"/>
                          <a:ea typeface="Times New Roman" panose="02020603050405020304" pitchFamily="18" charset="0"/>
                          <a:cs typeface="Times New Roman" panose="02020603050405020304" pitchFamily="18" charset="0"/>
                        </a:rPr>
                        <a:t> </a:t>
                      </a:r>
                      <a:endParaRPr lang="en-US" sz="12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effectLst/>
                          <a:latin typeface="+mn-lt"/>
                          <a:ea typeface="Times New Roman" panose="02020603050405020304" pitchFamily="18" charset="0"/>
                          <a:cs typeface="Times New Roman" panose="02020603050405020304" pitchFamily="18" charset="0"/>
                        </a:rPr>
                        <a:t>Added in model</a:t>
                      </a:r>
                      <a:r>
                        <a:rPr lang="en-US" sz="1200" b="1" dirty="0">
                          <a:effectLst/>
                          <a:latin typeface="+mn-lt"/>
                          <a:ea typeface="Times New Roman" panose="02020603050405020304" pitchFamily="18" charset="0"/>
                          <a:cs typeface="Times New Roman" panose="02020603050405020304" pitchFamily="18" charset="0"/>
                        </a:rPr>
                        <a:t> </a:t>
                      </a:r>
                      <a:endParaRPr lang="en-US" sz="12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9373">
                <a:tc>
                  <a:txBody>
                    <a:bodyPr/>
                    <a:lstStyle/>
                    <a:p>
                      <a:pPr>
                        <a:lnSpc>
                          <a:spcPct val="100000"/>
                        </a:lnSpc>
                      </a:pPr>
                      <a:endParaRPr lang="en-US" sz="1200" dirty="0">
                        <a:effectLst/>
                        <a:latin typeface="+mn-lt"/>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b="1" dirty="0">
                          <a:effectLst/>
                          <a:latin typeface="+mn-lt"/>
                          <a:ea typeface="Times New Roman" panose="02020603050405020304" pitchFamily="18" charset="0"/>
                          <a:cs typeface="Times New Roman" panose="02020603050405020304" pitchFamily="18" charset="0"/>
                        </a:rPr>
                        <a:t>B</a:t>
                      </a:r>
                      <a:endParaRPr lang="en-US" sz="12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b="1" dirty="0">
                          <a:effectLst/>
                          <a:latin typeface="+mn-lt"/>
                          <a:ea typeface="Times New Roman" panose="02020603050405020304" pitchFamily="18" charset="0"/>
                          <a:cs typeface="Times New Roman" panose="02020603050405020304" pitchFamily="18" charset="0"/>
                        </a:rPr>
                        <a:t>Std. err.</a:t>
                      </a:r>
                      <a:endParaRPr lang="en-US" sz="12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b="1" dirty="0">
                          <a:effectLst/>
                          <a:latin typeface="+mn-lt"/>
                          <a:ea typeface="Times New Roman" panose="02020603050405020304" pitchFamily="18" charset="0"/>
                          <a:cs typeface="Times New Roman" panose="02020603050405020304" pitchFamily="18" charset="0"/>
                        </a:rPr>
                        <a:t>β</a:t>
                      </a:r>
                      <a:endParaRPr lang="en-US" sz="12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b="1" dirty="0">
                          <a:effectLst/>
                          <a:latin typeface="+mn-lt"/>
                          <a:ea typeface="Times New Roman" panose="02020603050405020304" pitchFamily="18" charset="0"/>
                          <a:cs typeface="Times New Roman" panose="02020603050405020304" pitchFamily="18" charset="0"/>
                        </a:rPr>
                        <a:t>T</a:t>
                      </a:r>
                      <a:endParaRPr lang="en-US" sz="12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b="1" dirty="0">
                          <a:effectLst/>
                          <a:latin typeface="+mn-lt"/>
                          <a:ea typeface="Times New Roman" panose="02020603050405020304" pitchFamily="18" charset="0"/>
                          <a:cs typeface="Times New Roman" panose="02020603050405020304" pitchFamily="18" charset="0"/>
                        </a:rPr>
                        <a:t>P</a:t>
                      </a:r>
                      <a:endParaRPr lang="en-US" sz="12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en-US" sz="12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83">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Constant</a:t>
                      </a:r>
                      <a:endParaRPr lang="en-US" sz="12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-0.667</a:t>
                      </a:r>
                      <a:endParaRPr lang="en-US" sz="12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0.100</a:t>
                      </a:r>
                      <a:endParaRPr lang="en-US" sz="12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 </a:t>
                      </a:r>
                      <a:endParaRPr lang="en-US" sz="12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-6.669</a:t>
                      </a:r>
                      <a:endParaRPr lang="en-US" sz="12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0.000</a:t>
                      </a:r>
                      <a:endParaRPr lang="en-US" sz="12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1</a:t>
                      </a:r>
                      <a:endParaRPr lang="en-US" sz="12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r>
              <a:tr h="183783">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Middle age</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0.093</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0.025</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0.043</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3.710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1</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Shared generation and consumption</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0.055</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0.016</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0.052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3.468</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0.001</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Transparency of electricity generation</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0.029</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0.014</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0.028</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2.072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0.038</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Personal service</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-0.069</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0.018</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-0.055</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-3.913</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Energy costs</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-0.091</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0.019</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-0.067</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-4.855</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Independence from energy provider</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-0.056</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0.014</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-0.052</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-3.848</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Easy implementation</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0.060</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0.022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0.039</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2.704</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0.007</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Telecom company</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0.053</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0.012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0.050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4.262</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0.000</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Time-of-use tariff</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0.036</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0.010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0.044</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3.691</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3</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Bundle tariff</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0.090</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0.010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0.106</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8.690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3</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Microgeneration</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0.289</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0.011</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0.327</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26.176</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3</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Knowledge about P2P electricity trading</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0.188</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0.034</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0.065</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5.522</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4</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r>
              <a:tr h="183783">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Openness towards P2P electricity trading</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0.589</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0.021</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0.400</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28.632</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0.000</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4</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r>
            </a:tbl>
          </a:graphicData>
        </a:graphic>
      </p:graphicFrame>
      <p:graphicFrame>
        <p:nvGraphicFramePr>
          <p:cNvPr id="4" name="Tabelle 3"/>
          <p:cNvGraphicFramePr>
            <a:graphicFrameLocks noGrp="1"/>
          </p:cNvGraphicFramePr>
          <p:nvPr>
            <p:extLst>
              <p:ext uri="{D42A27DB-BD31-4B8C-83A1-F6EECF244321}">
                <p14:modId xmlns:p14="http://schemas.microsoft.com/office/powerpoint/2010/main" val="2709881701"/>
              </p:ext>
            </p:extLst>
          </p:nvPr>
        </p:nvGraphicFramePr>
        <p:xfrm>
          <a:off x="2419032" y="4725144"/>
          <a:ext cx="4305081" cy="927948"/>
        </p:xfrm>
        <a:graphic>
          <a:graphicData uri="http://schemas.openxmlformats.org/drawingml/2006/table">
            <a:tbl>
              <a:tblPr firstRow="1" firstCol="1" bandRow="1"/>
              <a:tblGrid>
                <a:gridCol w="1187332"/>
                <a:gridCol w="928691"/>
                <a:gridCol w="829033"/>
                <a:gridCol w="792088"/>
                <a:gridCol w="567937"/>
              </a:tblGrid>
              <a:tr h="93133">
                <a:tc>
                  <a:txBody>
                    <a:bodyPr/>
                    <a:lstStyle/>
                    <a:p>
                      <a:pPr>
                        <a:lnSpc>
                          <a:spcPct val="100000"/>
                        </a:lnSpc>
                      </a:pPr>
                      <a:endParaRPr lang="en-US" sz="12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b="1" dirty="0">
                          <a:effectLst/>
                          <a:latin typeface="+mn-lt"/>
                          <a:ea typeface="Times New Roman" panose="02020603050405020304" pitchFamily="18" charset="0"/>
                          <a:cs typeface="Times New Roman" panose="02020603050405020304" pitchFamily="18" charset="0"/>
                        </a:rPr>
                        <a:t>R</a:t>
                      </a:r>
                      <a:r>
                        <a:rPr lang="en-US" sz="1200" b="1" baseline="30000" dirty="0">
                          <a:effectLst/>
                          <a:latin typeface="+mn-lt"/>
                          <a:ea typeface="Times New Roman" panose="02020603050405020304" pitchFamily="18" charset="0"/>
                          <a:cs typeface="Times New Roman" panose="02020603050405020304" pitchFamily="18" charset="0"/>
                        </a:rPr>
                        <a:t>2</a:t>
                      </a:r>
                      <a:endParaRPr lang="en-US" sz="12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b="1">
                          <a:effectLst/>
                          <a:latin typeface="+mn-lt"/>
                          <a:ea typeface="Times New Roman" panose="02020603050405020304" pitchFamily="18" charset="0"/>
                          <a:cs typeface="Times New Roman" panose="02020603050405020304" pitchFamily="18" charset="0"/>
                        </a:rPr>
                        <a:t>Δ R</a:t>
                      </a:r>
                      <a:r>
                        <a:rPr lang="en-US" sz="1200" b="1" baseline="30000">
                          <a:effectLst/>
                          <a:latin typeface="+mn-lt"/>
                          <a:ea typeface="Times New Roman" panose="02020603050405020304" pitchFamily="18" charset="0"/>
                          <a:cs typeface="Times New Roman" panose="02020603050405020304" pitchFamily="18" charset="0"/>
                        </a:rPr>
                        <a:t>2</a:t>
                      </a:r>
                      <a:endParaRPr lang="en-US" sz="120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b="1">
                          <a:effectLst/>
                          <a:latin typeface="+mn-lt"/>
                          <a:ea typeface="Times New Roman" panose="02020603050405020304" pitchFamily="18" charset="0"/>
                          <a:cs typeface="Times New Roman" panose="02020603050405020304" pitchFamily="18" charset="0"/>
                        </a:rPr>
                        <a:t>F change</a:t>
                      </a:r>
                      <a:endParaRPr lang="en-US" sz="120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b="1">
                          <a:effectLst/>
                          <a:latin typeface="+mn-lt"/>
                          <a:ea typeface="Times New Roman" panose="02020603050405020304" pitchFamily="18" charset="0"/>
                          <a:cs typeface="Times New Roman" panose="02020603050405020304" pitchFamily="18" charset="0"/>
                        </a:rPr>
                        <a:t>P</a:t>
                      </a:r>
                      <a:endParaRPr lang="en-US" sz="120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267">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Model 1</a:t>
                      </a:r>
                      <a:endParaRPr lang="en-US" sz="1200" dirty="0">
                        <a:effectLst/>
                        <a:latin typeface="+mn-lt"/>
                        <a:cs typeface="Times New Roman" panose="02020603050405020304" pitchFamily="18" charset="0"/>
                      </a:endParaRPr>
                    </a:p>
                  </a:txBody>
                  <a:tcPr marL="44450" marR="444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0.012</a:t>
                      </a:r>
                      <a:endParaRPr lang="en-US" sz="12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0.012</a:t>
                      </a:r>
                      <a:endParaRPr lang="en-US" sz="12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51.168</a:t>
                      </a:r>
                      <a:endParaRPr lang="en-US" sz="12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0.000</a:t>
                      </a:r>
                      <a:endParaRPr lang="en-US" sz="12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r>
              <a:tr h="186267">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Model 2</a:t>
                      </a:r>
                      <a:endParaRPr lang="en-US" sz="1200" dirty="0">
                        <a:effectLst/>
                        <a:latin typeface="+mn-lt"/>
                        <a:cs typeface="Times New Roman" panose="02020603050405020304" pitchFamily="18" charset="0"/>
                      </a:endParaRPr>
                    </a:p>
                  </a:txBody>
                  <a:tcPr marL="44450" marR="44450" marT="0" marB="0">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0.117</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0.105</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70.135</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0.000</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r>
              <a:tr h="186267">
                <a:tc>
                  <a:txBody>
                    <a:bodyPr/>
                    <a:lstStyle/>
                    <a:p>
                      <a:pP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Model 3</a:t>
                      </a:r>
                      <a:endParaRPr lang="en-US" sz="1200">
                        <a:effectLst/>
                        <a:latin typeface="+mn-lt"/>
                        <a:cs typeface="Times New Roman" panose="02020603050405020304" pitchFamily="18" charset="0"/>
                      </a:endParaRPr>
                    </a:p>
                  </a:txBody>
                  <a:tcPr marL="44450" marR="44450" marT="0" marB="0">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0.327</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0.210</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a:effectLst/>
                          <a:latin typeface="+mn-lt"/>
                          <a:ea typeface="Times New Roman" panose="02020603050405020304" pitchFamily="18" charset="0"/>
                          <a:cs typeface="Times New Roman" panose="02020603050405020304" pitchFamily="18" charset="0"/>
                        </a:rPr>
                        <a:t>429.307</a:t>
                      </a:r>
                      <a:endParaRPr lang="en-US" sz="12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0.000</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a:noFill/>
                    </a:lnB>
                  </a:tcPr>
                </a:tc>
              </a:tr>
              <a:tr h="186267">
                <a:tc>
                  <a:txBody>
                    <a:bodyPr/>
                    <a:lstStyle/>
                    <a:p>
                      <a:pP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Model 4</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0.445</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0.118</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440.926</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200" dirty="0">
                          <a:effectLst/>
                          <a:latin typeface="+mn-lt"/>
                          <a:ea typeface="Times New Roman" panose="02020603050405020304" pitchFamily="18" charset="0"/>
                          <a:cs typeface="Times New Roman" panose="02020603050405020304" pitchFamily="18" charset="0"/>
                        </a:rPr>
                        <a:t>0.000</a:t>
                      </a:r>
                      <a:endParaRPr lang="en-US" sz="12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
        <p:nvSpPr>
          <p:cNvPr id="5" name="Rectangle 20"/>
          <p:cNvSpPr>
            <a:spLocks noChangeArrowheads="1"/>
          </p:cNvSpPr>
          <p:nvPr/>
        </p:nvSpPr>
        <p:spPr bwMode="auto">
          <a:xfrm>
            <a:off x="250825" y="5856643"/>
            <a:ext cx="748851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1000" b="0" i="1"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Notes:</a:t>
            </a:r>
            <a:r>
              <a:rPr lang="en-US" altLang="en-US" sz="1000" dirty="0">
                <a:ea typeface="Times New Roman" panose="02020603050405020304" pitchFamily="18" charset="0"/>
                <a:cs typeface="Times New Roman" panose="02020603050405020304" pitchFamily="18" charset="0"/>
              </a:rPr>
              <a:t> </a:t>
            </a:r>
            <a:r>
              <a:rPr lang="en-US" altLang="en-US" sz="1000" dirty="0" smtClean="0">
                <a:ea typeface="Times New Roman" panose="02020603050405020304" pitchFamily="18" charset="0"/>
                <a:cs typeface="Times New Roman" panose="02020603050405020304" pitchFamily="18" charset="0"/>
              </a:rPr>
              <a:t>F = 254.983 (</a:t>
            </a:r>
            <a:r>
              <a:rPr lang="en-US" altLang="en-US" sz="1000" dirty="0" err="1" smtClean="0">
                <a:ea typeface="Times New Roman" panose="02020603050405020304" pitchFamily="18" charset="0"/>
                <a:cs typeface="Times New Roman" panose="02020603050405020304" pitchFamily="18" charset="0"/>
              </a:rPr>
              <a:t>dfs</a:t>
            </a:r>
            <a:r>
              <a:rPr lang="en-US" altLang="en-US" sz="1000" dirty="0" smtClean="0">
                <a:ea typeface="Times New Roman" panose="02020603050405020304" pitchFamily="18" charset="0"/>
                <a:cs typeface="Times New Roman" panose="02020603050405020304" pitchFamily="18" charset="0"/>
              </a:rPr>
              <a:t> = 13, 4134; </a:t>
            </a:r>
            <a:r>
              <a:rPr kumimoji="0" lang="en-US" altLang="en-US" sz="1000" b="0"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significant at the p &lt; 0.001 level</a:t>
            </a:r>
            <a:r>
              <a:rPr lang="en-US" altLang="en-US" sz="1000" dirty="0">
                <a:ea typeface="Times New Roman" panose="02020603050405020304" pitchFamily="18" charset="0"/>
                <a:cs typeface="Times New Roman" panose="02020603050405020304" pitchFamily="18" charset="0"/>
              </a:rPr>
              <a:t>); Adjusted </a:t>
            </a:r>
            <a:r>
              <a:rPr lang="en-US" altLang="en-US" sz="1000" dirty="0" smtClean="0">
                <a:ea typeface="Times New Roman" panose="02020603050405020304" pitchFamily="18" charset="0"/>
                <a:cs typeface="Times New Roman" panose="02020603050405020304" pitchFamily="18" charset="0"/>
              </a:rPr>
              <a:t>R</a:t>
            </a:r>
            <a:r>
              <a:rPr lang="en-US" altLang="en-US" sz="1000" baseline="30000" dirty="0" smtClean="0">
                <a:ea typeface="Times New Roman" panose="02020603050405020304" pitchFamily="18" charset="0"/>
                <a:cs typeface="Times New Roman" panose="02020603050405020304" pitchFamily="18" charset="0"/>
              </a:rPr>
              <a:t>2</a:t>
            </a:r>
            <a:r>
              <a:rPr kumimoji="0" lang="en-US" altLang="en-US" sz="1000" b="0"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 = 0.443; N = 4148.</a:t>
            </a:r>
            <a:endParaRPr kumimoji="0" lang="en-US" altLang="en-US" sz="1000" b="0" i="0" u="none" strike="noStrike" cap="none" normalizeH="0" baseline="0" dirty="0" smtClean="0">
              <a:ln>
                <a:noFill/>
              </a:ln>
              <a:solidFill>
                <a:schemeClr val="tx1"/>
              </a:solidFill>
              <a:effectLst/>
            </a:endParaRPr>
          </a:p>
        </p:txBody>
      </p:sp>
      <p:sp>
        <p:nvSpPr>
          <p:cNvPr id="6" name="Rechteck 5"/>
          <p:cNvSpPr/>
          <p:nvPr/>
        </p:nvSpPr>
        <p:spPr bwMode="gray">
          <a:xfrm>
            <a:off x="729390" y="2031571"/>
            <a:ext cx="7633542" cy="35134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7" name="Rechteck 6"/>
          <p:cNvSpPr/>
          <p:nvPr/>
        </p:nvSpPr>
        <p:spPr bwMode="gray">
          <a:xfrm>
            <a:off x="727964" y="2401830"/>
            <a:ext cx="7634968" cy="1267118"/>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8" name="Rechteck 7"/>
          <p:cNvSpPr/>
          <p:nvPr/>
        </p:nvSpPr>
        <p:spPr bwMode="gray">
          <a:xfrm>
            <a:off x="726536" y="3683238"/>
            <a:ext cx="7636396" cy="53418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9" name="Rechteck 8"/>
          <p:cNvSpPr/>
          <p:nvPr/>
        </p:nvSpPr>
        <p:spPr bwMode="gray">
          <a:xfrm>
            <a:off x="725110" y="4235201"/>
            <a:ext cx="7637822" cy="34760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10" name="Rechteck 9"/>
          <p:cNvSpPr/>
          <p:nvPr/>
        </p:nvSpPr>
        <p:spPr bwMode="gray">
          <a:xfrm>
            <a:off x="2416212" y="4935004"/>
            <a:ext cx="4309328" cy="1412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11" name="Rechteck 10"/>
          <p:cNvSpPr/>
          <p:nvPr/>
        </p:nvSpPr>
        <p:spPr bwMode="gray">
          <a:xfrm>
            <a:off x="2414785" y="5113042"/>
            <a:ext cx="4309328" cy="1412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12" name="Rechteck 11"/>
          <p:cNvSpPr/>
          <p:nvPr/>
        </p:nvSpPr>
        <p:spPr bwMode="gray">
          <a:xfrm>
            <a:off x="2421908" y="5291079"/>
            <a:ext cx="4309328" cy="16113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13" name="Rechteck 12"/>
          <p:cNvSpPr/>
          <p:nvPr/>
        </p:nvSpPr>
        <p:spPr bwMode="gray">
          <a:xfrm>
            <a:off x="2420481" y="5486210"/>
            <a:ext cx="4309328" cy="1412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Tree>
    <p:extLst>
      <p:ext uri="{BB962C8B-B14F-4D97-AF65-F5344CB8AC3E}">
        <p14:creationId xmlns:p14="http://schemas.microsoft.com/office/powerpoint/2010/main" val="2195593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grpId="1" nodeType="clickEffect">
                                  <p:stCondLst>
                                    <p:cond delay="0"/>
                                  </p:stCondLst>
                                  <p:childTnLst>
                                    <p:animEffect transition="out" filter="fade">
                                      <p:cBhvr>
                                        <p:cTn id="12" dur="500"/>
                                        <p:tgtEl>
                                          <p:spTgt spid="6"/>
                                        </p:tgtEl>
                                      </p:cBhvr>
                                    </p:animEffect>
                                    <p:set>
                                      <p:cBhvr>
                                        <p:cTn id="13" dur="1" fill="hold">
                                          <p:stCondLst>
                                            <p:cond delay="499"/>
                                          </p:stCondLst>
                                        </p:cTn>
                                        <p:tgtEl>
                                          <p:spTgt spid="6"/>
                                        </p:tgtEl>
                                        <p:attrNameLst>
                                          <p:attrName>style.visibility</p:attrName>
                                        </p:attrNameLst>
                                      </p:cBhvr>
                                      <p:to>
                                        <p:strVal val="hidden"/>
                                      </p:to>
                                    </p:set>
                                  </p:childTnLst>
                                </p:cTn>
                              </p:par>
                              <p:par>
                                <p:cTn id="14" presetID="10" presetClass="exit" presetSubtype="0" fill="hold" grpId="1" nodeType="withEffect">
                                  <p:stCondLst>
                                    <p:cond delay="0"/>
                                  </p:stCondLst>
                                  <p:childTnLst>
                                    <p:animEffect transition="out" filter="fade">
                                      <p:cBhvr>
                                        <p:cTn id="15" dur="500"/>
                                        <p:tgtEl>
                                          <p:spTgt spid="10"/>
                                        </p:tgtEl>
                                      </p:cBhvr>
                                    </p:animEffect>
                                    <p:set>
                                      <p:cBhvr>
                                        <p:cTn id="16" dur="1" fill="hold">
                                          <p:stCondLst>
                                            <p:cond delay="499"/>
                                          </p:stCondLst>
                                        </p:cTn>
                                        <p:tgtEl>
                                          <p:spTgt spid="10"/>
                                        </p:tgtEl>
                                        <p:attrNameLst>
                                          <p:attrName>style.visibility</p:attrName>
                                        </p:attrNameLst>
                                      </p:cBhvr>
                                      <p:to>
                                        <p:strVal val="hidden"/>
                                      </p:to>
                                    </p:set>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7"/>
                                        </p:tgtEl>
                                      </p:cBhvr>
                                    </p:animEffect>
                                    <p:set>
                                      <p:cBhvr>
                                        <p:cTn id="26" dur="1" fill="hold">
                                          <p:stCondLst>
                                            <p:cond delay="499"/>
                                          </p:stCondLst>
                                        </p:cTn>
                                        <p:tgtEl>
                                          <p:spTgt spid="7"/>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1"/>
                                        </p:tgtEl>
                                      </p:cBhvr>
                                    </p:animEffect>
                                    <p:set>
                                      <p:cBhvr>
                                        <p:cTn id="29" dur="1" fill="hold">
                                          <p:stCondLst>
                                            <p:cond delay="499"/>
                                          </p:stCondLst>
                                        </p:cTn>
                                        <p:tgtEl>
                                          <p:spTgt spid="11"/>
                                        </p:tgtEl>
                                        <p:attrNameLst>
                                          <p:attrName>style.visibility</p:attrName>
                                        </p:attrNameLst>
                                      </p:cBhvr>
                                      <p:to>
                                        <p:strVal val="hidden"/>
                                      </p:to>
                                    </p:set>
                                  </p:childTnLst>
                                </p:cTn>
                              </p:par>
                            </p:childTnLst>
                          </p:cTn>
                        </p:par>
                        <p:par>
                          <p:cTn id="30" fill="hold">
                            <p:stCondLst>
                              <p:cond delay="500"/>
                            </p:stCondLst>
                            <p:childTnLst>
                              <p:par>
                                <p:cTn id="31" presetID="1"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1" nodeType="clickEffect">
                                  <p:stCondLst>
                                    <p:cond delay="0"/>
                                  </p:stCondLst>
                                  <p:childTnLst>
                                    <p:animEffect transition="out" filter="fade">
                                      <p:cBhvr>
                                        <p:cTn id="38" dur="500"/>
                                        <p:tgtEl>
                                          <p:spTgt spid="8"/>
                                        </p:tgtEl>
                                      </p:cBhvr>
                                    </p:animEffect>
                                    <p:set>
                                      <p:cBhvr>
                                        <p:cTn id="39" dur="1" fill="hold">
                                          <p:stCondLst>
                                            <p:cond delay="499"/>
                                          </p:stCondLst>
                                        </p:cTn>
                                        <p:tgtEl>
                                          <p:spTgt spid="8"/>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12"/>
                                        </p:tgtEl>
                                      </p:cBhvr>
                                    </p:animEffect>
                                    <p:set>
                                      <p:cBhvr>
                                        <p:cTn id="42" dur="1" fill="hold">
                                          <p:stCondLst>
                                            <p:cond delay="499"/>
                                          </p:stCondLst>
                                        </p:cTn>
                                        <p:tgtEl>
                                          <p:spTgt spid="12"/>
                                        </p:tgtEl>
                                        <p:attrNameLst>
                                          <p:attrName>style.visibility</p:attrName>
                                        </p:attrNameLst>
                                      </p:cBhvr>
                                      <p:to>
                                        <p:strVal val="hidden"/>
                                      </p:to>
                                    </p:set>
                                  </p:childTnLst>
                                </p:cTn>
                              </p:par>
                            </p:childTnLst>
                          </p:cTn>
                        </p:par>
                        <p:par>
                          <p:cTn id="43" fill="hold">
                            <p:stCondLst>
                              <p:cond delay="500"/>
                            </p:stCondLst>
                            <p:childTnLst>
                              <p:par>
                                <p:cTn id="44" presetID="1" presetClass="entr" presetSubtype="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10" grpId="0" animBg="1"/>
      <p:bldP spid="10" grpId="1" animBg="1"/>
      <p:bldP spid="11" grpId="0" animBg="1"/>
      <p:bldP spid="11" grpId="1" animBg="1"/>
      <p:bldP spid="12" grpId="0" animBg="1"/>
      <p:bldP spid="12" grpId="1"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Results (II) – Hierarchical multiple regression: </a:t>
            </a:r>
            <a:br>
              <a:rPr lang="en-US" dirty="0"/>
            </a:br>
            <a:r>
              <a:rPr lang="en-US" dirty="0"/>
              <a:t>Purchase intention of P2P electricity trading</a:t>
            </a:r>
            <a:br>
              <a:rPr lang="en-US" dirty="0"/>
            </a:br>
            <a:endParaRPr lang="en-US" dirty="0"/>
          </a:p>
        </p:txBody>
      </p:sp>
      <p:sp>
        <p:nvSpPr>
          <p:cNvPr id="3" name="Rectangle 20"/>
          <p:cNvSpPr>
            <a:spLocks noChangeArrowheads="1"/>
          </p:cNvSpPr>
          <p:nvPr/>
        </p:nvSpPr>
        <p:spPr bwMode="auto">
          <a:xfrm>
            <a:off x="267026" y="1412776"/>
            <a:ext cx="8496944" cy="432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lvl="0" eaLnBrk="0" fontAlgn="base" hangingPunct="0">
              <a:spcBef>
                <a:spcPct val="0"/>
              </a:spcBef>
              <a:spcAft>
                <a:spcPct val="0"/>
              </a:spcAft>
              <a:buClr>
                <a:srgbClr val="0076BD"/>
              </a:buClr>
            </a:pPr>
            <a:r>
              <a:rPr lang="en-US" altLang="en-US" sz="1600" b="1" dirty="0" smtClean="0">
                <a:ea typeface="Times New Roman" panose="02020603050405020304" pitchFamily="18" charset="0"/>
                <a:cs typeface="Times New Roman" panose="02020603050405020304" pitchFamily="18" charset="0"/>
              </a:rPr>
              <a:t>Impact on purchase intention – standardized coefficients (descending order):</a:t>
            </a:r>
            <a:r>
              <a:rPr lang="de-DE" altLang="en-US" sz="1600" b="1" dirty="0" smtClean="0">
                <a:cs typeface="Times New Roman" panose="02020603050405020304" pitchFamily="18" charset="0"/>
              </a:rPr>
              <a:t> </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O</a:t>
            </a:r>
            <a:r>
              <a:rPr lang="en-US" altLang="en-US" sz="1600" dirty="0" smtClean="0"/>
              <a:t>penness </a:t>
            </a:r>
            <a:r>
              <a:rPr lang="en-US" altLang="en-US" sz="1600" dirty="0"/>
              <a:t>towards P2P electricity trading (0.400), </a:t>
            </a:r>
            <a:endParaRPr lang="en-US" altLang="en-US" sz="1600" dirty="0" smtClean="0"/>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Purchase </a:t>
            </a:r>
            <a:r>
              <a:rPr lang="en-US" altLang="en-US" sz="1600" dirty="0"/>
              <a:t>intention of microgeneration (0.327</a:t>
            </a:r>
            <a:r>
              <a:rPr lang="en-US" altLang="en-US" sz="1600" dirty="0" smtClean="0"/>
              <a:t>)</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Purchase </a:t>
            </a:r>
            <a:r>
              <a:rPr lang="en-US" altLang="en-US" sz="1600" dirty="0"/>
              <a:t>intention of a bundle tariff (0.106</a:t>
            </a:r>
            <a:r>
              <a:rPr lang="en-US" altLang="en-US" sz="1600" dirty="0" smtClean="0"/>
              <a:t>)</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Importance </a:t>
            </a:r>
            <a:r>
              <a:rPr lang="en-US" altLang="en-US" sz="1600" dirty="0"/>
              <a:t>of energy costs (-0.067</a:t>
            </a:r>
            <a:r>
              <a:rPr lang="en-US" altLang="en-US" sz="1600" dirty="0" smtClean="0"/>
              <a:t>)</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Knowledge </a:t>
            </a:r>
            <a:r>
              <a:rPr lang="en-US" altLang="en-US" sz="1600" dirty="0"/>
              <a:t>about P2P electricity trading (0.065</a:t>
            </a:r>
            <a:r>
              <a:rPr lang="en-US" altLang="en-US" sz="1600" dirty="0" smtClean="0"/>
              <a:t>)</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Importance </a:t>
            </a:r>
            <a:r>
              <a:rPr lang="en-US" altLang="en-US" sz="1600" dirty="0"/>
              <a:t>of personal service (-0.055</a:t>
            </a:r>
            <a:r>
              <a:rPr lang="en-US" altLang="en-US" sz="1600" dirty="0" smtClean="0"/>
              <a:t>)</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Importance </a:t>
            </a:r>
            <a:r>
              <a:rPr lang="en-US" altLang="en-US" sz="1600" dirty="0"/>
              <a:t>of shared generation and consumption (0.052</a:t>
            </a:r>
            <a:r>
              <a:rPr lang="en-US" altLang="en-US" sz="1600" dirty="0" smtClean="0"/>
              <a:t>)</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Importance </a:t>
            </a:r>
            <a:r>
              <a:rPr lang="en-US" altLang="en-US" sz="1600" dirty="0"/>
              <a:t>of independence from energy supplier (-0.052</a:t>
            </a:r>
            <a:r>
              <a:rPr lang="en-US" altLang="en-US" sz="1600" dirty="0" smtClean="0"/>
              <a:t>)</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Telecom </a:t>
            </a:r>
            <a:r>
              <a:rPr lang="en-US" altLang="en-US" sz="1600" dirty="0"/>
              <a:t>company (0.050</a:t>
            </a:r>
            <a:r>
              <a:rPr lang="en-US" altLang="en-US" sz="1600" dirty="0" smtClean="0"/>
              <a:t>)</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Time-of-use </a:t>
            </a:r>
            <a:r>
              <a:rPr lang="en-US" altLang="en-US" sz="1600" dirty="0"/>
              <a:t>tariff (0.044</a:t>
            </a:r>
            <a:r>
              <a:rPr lang="en-US" altLang="en-US" sz="1600" dirty="0" smtClean="0"/>
              <a:t>)</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Middle </a:t>
            </a:r>
            <a:r>
              <a:rPr lang="en-US" altLang="en-US" sz="1600" dirty="0"/>
              <a:t>age (0.043</a:t>
            </a:r>
            <a:r>
              <a:rPr lang="en-US" altLang="en-US" sz="1600" dirty="0" smtClean="0"/>
              <a:t>)</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Importance </a:t>
            </a:r>
            <a:r>
              <a:rPr lang="en-US" altLang="en-US" sz="1600" dirty="0"/>
              <a:t>of easy implementation (0.039</a:t>
            </a:r>
            <a:r>
              <a:rPr lang="en-US" altLang="en-US" sz="1600" dirty="0" smtClean="0"/>
              <a:t>)</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smtClean="0"/>
              <a:t>Importance </a:t>
            </a:r>
            <a:r>
              <a:rPr lang="en-US" altLang="en-US" sz="1600" dirty="0"/>
              <a:t>of transparency of electricity generation (0.028</a:t>
            </a:r>
            <a:r>
              <a:rPr lang="en-US" altLang="en-US" sz="1600" dirty="0" smtClean="0"/>
              <a:t>) </a:t>
            </a:r>
            <a:endParaRPr kumimoji="0" lang="en-US" altLang="en-US" sz="1600" b="0" i="0" u="none" strike="noStrike" cap="none" normalizeH="0" baseline="0" dirty="0" smtClean="0">
              <a:ln>
                <a:noFill/>
              </a:ln>
              <a:solidFill>
                <a:schemeClr val="tx1"/>
              </a:solidFill>
              <a:effectLst/>
            </a:endParaRPr>
          </a:p>
        </p:txBody>
      </p:sp>
      <p:sp>
        <p:nvSpPr>
          <p:cNvPr id="4" name="Gleichschenkliges Dreieck 3"/>
          <p:cNvSpPr/>
          <p:nvPr/>
        </p:nvSpPr>
        <p:spPr bwMode="gray">
          <a:xfrm rot="10800000">
            <a:off x="7801436" y="1824059"/>
            <a:ext cx="370964" cy="3319706"/>
          </a:xfrm>
          <a:prstGeom prst="triangle">
            <a:avLst/>
          </a:prstGeom>
          <a:solidFill>
            <a:schemeClr val="accent1"/>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Tree>
    <p:extLst>
      <p:ext uri="{BB962C8B-B14F-4D97-AF65-F5344CB8AC3E}">
        <p14:creationId xmlns:p14="http://schemas.microsoft.com/office/powerpoint/2010/main" val="1443347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Results (III) – Hierarchical multiple regression: </a:t>
            </a:r>
            <a:br>
              <a:rPr lang="en-US" dirty="0"/>
            </a:br>
            <a:r>
              <a:rPr lang="en-US" dirty="0" smtClean="0"/>
              <a:t>Openness towards P2P </a:t>
            </a:r>
            <a:r>
              <a:rPr lang="en-US" dirty="0"/>
              <a:t>electricity trading</a:t>
            </a:r>
            <a:br>
              <a:rPr lang="en-US" dirty="0"/>
            </a:br>
            <a:endParaRPr lang="en-US" dirty="0"/>
          </a:p>
        </p:txBody>
      </p:sp>
      <p:graphicFrame>
        <p:nvGraphicFramePr>
          <p:cNvPr id="3" name="Tabelle 2"/>
          <p:cNvGraphicFramePr>
            <a:graphicFrameLocks noGrp="1"/>
          </p:cNvGraphicFramePr>
          <p:nvPr>
            <p:extLst>
              <p:ext uri="{D42A27DB-BD31-4B8C-83A1-F6EECF244321}">
                <p14:modId xmlns:p14="http://schemas.microsoft.com/office/powerpoint/2010/main" val="1097865049"/>
              </p:ext>
            </p:extLst>
          </p:nvPr>
        </p:nvGraphicFramePr>
        <p:xfrm>
          <a:off x="691321" y="1009093"/>
          <a:ext cx="7760211" cy="3855720"/>
        </p:xfrm>
        <a:graphic>
          <a:graphicData uri="http://schemas.openxmlformats.org/drawingml/2006/table">
            <a:tbl>
              <a:tblPr firstRow="1" firstCol="1" bandRow="1"/>
              <a:tblGrid>
                <a:gridCol w="2668674"/>
                <a:gridCol w="1110824"/>
                <a:gridCol w="537691"/>
                <a:gridCol w="1259748"/>
                <a:gridCol w="648241"/>
                <a:gridCol w="612978"/>
                <a:gridCol w="922055"/>
              </a:tblGrid>
              <a:tr h="239955">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 </a:t>
                      </a:r>
                      <a:endParaRPr lang="en-US" sz="11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a:noFill/>
                    </a:lnB>
                  </a:tcPr>
                </a:tc>
                <a:tc gridSpan="2">
                  <a:txBody>
                    <a:bodyPr/>
                    <a:lstStyle/>
                    <a:p>
                      <a:pPr algn="ctr">
                        <a:lnSpc>
                          <a:spcPct val="100000"/>
                        </a:lnSpc>
                        <a:spcAft>
                          <a:spcPts val="0"/>
                        </a:spcAft>
                      </a:pPr>
                      <a:r>
                        <a:rPr lang="en-US" sz="1100" b="1" dirty="0">
                          <a:effectLst/>
                          <a:latin typeface="+mn-lt"/>
                          <a:ea typeface="Times New Roman" panose="02020603050405020304" pitchFamily="18" charset="0"/>
                          <a:cs typeface="Times New Roman" panose="02020603050405020304" pitchFamily="18" charset="0"/>
                        </a:rPr>
                        <a:t>Unstandardized coefficients</a:t>
                      </a:r>
                      <a:endParaRPr lang="en-US" sz="11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lnSpc>
                          <a:spcPct val="100000"/>
                        </a:lnSpc>
                        <a:spcAft>
                          <a:spcPts val="0"/>
                        </a:spcAft>
                      </a:pPr>
                      <a:r>
                        <a:rPr lang="en-US" sz="1100" b="1">
                          <a:effectLst/>
                          <a:latin typeface="+mn-lt"/>
                          <a:ea typeface="Times New Roman" panose="02020603050405020304" pitchFamily="18" charset="0"/>
                          <a:cs typeface="Times New Roman" panose="02020603050405020304" pitchFamily="18" charset="0"/>
                        </a:rPr>
                        <a:t>Standardized coefficients</a:t>
                      </a:r>
                      <a:endParaRPr lang="en-US" sz="110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b="1">
                          <a:effectLst/>
                          <a:latin typeface="+mn-lt"/>
                          <a:ea typeface="Times New Roman" panose="02020603050405020304" pitchFamily="18" charset="0"/>
                          <a:cs typeface="Times New Roman" panose="02020603050405020304" pitchFamily="18" charset="0"/>
                        </a:rPr>
                        <a:t> </a:t>
                      </a:r>
                      <a:endParaRPr lang="en-US" sz="110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b="1">
                          <a:effectLst/>
                          <a:latin typeface="+mn-lt"/>
                          <a:ea typeface="Times New Roman" panose="02020603050405020304" pitchFamily="18" charset="0"/>
                          <a:cs typeface="Times New Roman" panose="02020603050405020304" pitchFamily="18" charset="0"/>
                        </a:rPr>
                        <a:t> </a:t>
                      </a:r>
                      <a:endParaRPr lang="en-US" sz="110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smtClean="0">
                          <a:effectLst/>
                          <a:latin typeface="+mn-lt"/>
                          <a:ea typeface="Times New Roman" panose="02020603050405020304" pitchFamily="18" charset="0"/>
                          <a:cs typeface="Times New Roman" panose="02020603050405020304" pitchFamily="18" charset="0"/>
                        </a:rPr>
                        <a:t>Added in model</a:t>
                      </a:r>
                      <a:r>
                        <a:rPr lang="en-US" sz="1100" b="1" dirty="0">
                          <a:effectLst/>
                          <a:latin typeface="+mn-lt"/>
                          <a:ea typeface="Times New Roman" panose="02020603050405020304" pitchFamily="18" charset="0"/>
                          <a:cs typeface="Times New Roman" panose="02020603050405020304" pitchFamily="18" charset="0"/>
                        </a:rPr>
                        <a:t> </a:t>
                      </a:r>
                      <a:endParaRPr lang="en-US" sz="11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955">
                <a:tc>
                  <a:txBody>
                    <a:bodyPr/>
                    <a:lstStyle/>
                    <a:p>
                      <a:pPr>
                        <a:lnSpc>
                          <a:spcPct val="100000"/>
                        </a:lnSpc>
                      </a:pPr>
                      <a:endParaRPr lang="en-US" sz="1100" dirty="0">
                        <a:effectLst/>
                        <a:latin typeface="+mn-lt"/>
                        <a:cs typeface="Times New Roman" panose="02020603050405020304" pitchFamily="18" charset="0"/>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b="1">
                          <a:effectLst/>
                          <a:latin typeface="+mn-lt"/>
                          <a:ea typeface="Times New Roman" panose="02020603050405020304" pitchFamily="18" charset="0"/>
                          <a:cs typeface="Times New Roman" panose="02020603050405020304" pitchFamily="18" charset="0"/>
                        </a:rPr>
                        <a:t>B</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b="1">
                          <a:effectLst/>
                          <a:latin typeface="+mn-lt"/>
                          <a:ea typeface="Times New Roman" panose="02020603050405020304" pitchFamily="18" charset="0"/>
                          <a:cs typeface="Times New Roman" panose="02020603050405020304" pitchFamily="18" charset="0"/>
                        </a:rPr>
                        <a:t>Std. err.</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b="1">
                          <a:effectLst/>
                          <a:latin typeface="+mn-lt"/>
                          <a:ea typeface="Times New Roman" panose="02020603050405020304" pitchFamily="18" charset="0"/>
                          <a:cs typeface="Times New Roman" panose="02020603050405020304" pitchFamily="18" charset="0"/>
                        </a:rPr>
                        <a:t>β</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b="1">
                          <a:effectLst/>
                          <a:latin typeface="+mn-lt"/>
                          <a:ea typeface="Times New Roman" panose="02020603050405020304" pitchFamily="18" charset="0"/>
                          <a:cs typeface="Times New Roman" panose="02020603050405020304" pitchFamily="18" charset="0"/>
                        </a:rPr>
                        <a:t>T</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b="1">
                          <a:effectLst/>
                          <a:latin typeface="+mn-lt"/>
                          <a:ea typeface="Times New Roman" panose="02020603050405020304" pitchFamily="18" charset="0"/>
                          <a:cs typeface="Times New Roman" panose="02020603050405020304" pitchFamily="18" charset="0"/>
                        </a:rPr>
                        <a:t>P</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en-US" sz="11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978">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Constant</a:t>
                      </a:r>
                      <a:endParaRPr lang="en-US" sz="11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0.382</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0.102</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 </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3.746</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0.000</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1</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r>
              <a:tr h="119978">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Middle age</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0.079</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0.021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0.054</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3.719</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1</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Higher education</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0.072</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0.021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0.051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3.456</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Lower Income</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0.064</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0.021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0.045</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3.055</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0.002</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Prosumer</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0.130</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0.030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0.064</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4.318</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Rented accommodation</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0.131</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0.024</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0.084</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5.528</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Residential location</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-0.030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0.012</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-0.036</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-2.426</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0.015</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Information: Family and friends</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0.061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0.021</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0.042</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2.921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0.004</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2</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Communication: Social media</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0.041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0.009</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0.068</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4.711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2</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Utility evaluation</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0.134</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0.018</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0.116</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7.325</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2</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Knowledge about P2P electricity</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0.130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0.029</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0.066</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4.457</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3</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Decision control</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0.039</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0.010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0.058</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4.089</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0.000</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3</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P2P participants among acquaintances</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0.141</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0.012</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0.169</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11.326</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0.000</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3</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257676">
                <a:tc>
                  <a:txBody>
                    <a:bodyPr/>
                    <a:lstStyle/>
                    <a:p>
                      <a:pP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Attitude towards environment, regional production and transparency</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0.315</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0.018</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0.275</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17.119</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4</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Attitude change</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0.033</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0.009</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0.053</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3.554</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4</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Price consciousness</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0.029</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0.009</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0.047</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3.051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0.002</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4</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r>
              <a:tr h="119978">
                <a:tc>
                  <a:txBody>
                    <a:bodyPr/>
                    <a:lstStyle/>
                    <a:p>
                      <a:pP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Regular provider change</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0.023</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0.011</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0.033</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2.116</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0.034</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4</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r>
              <a:tr h="145823">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Independence from energy provider</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0.056</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0.011</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0.080</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5.228</a:t>
                      </a:r>
                      <a:endParaRPr lang="en-US" sz="110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0.000</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4</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chemeClr val="tx1"/>
                      </a:solidFill>
                      <a:prstDash val="solid"/>
                      <a:round/>
                      <a:headEnd type="none" w="med" len="med"/>
                      <a:tailEnd type="none" w="med" len="med"/>
                    </a:lnB>
                  </a:tcPr>
                </a:tc>
              </a:tr>
            </a:tbl>
          </a:graphicData>
        </a:graphic>
      </p:graphicFrame>
      <p:graphicFrame>
        <p:nvGraphicFramePr>
          <p:cNvPr id="4" name="Tabelle 3"/>
          <p:cNvGraphicFramePr>
            <a:graphicFrameLocks noGrp="1"/>
          </p:cNvGraphicFramePr>
          <p:nvPr>
            <p:extLst>
              <p:ext uri="{D42A27DB-BD31-4B8C-83A1-F6EECF244321}">
                <p14:modId xmlns:p14="http://schemas.microsoft.com/office/powerpoint/2010/main" val="517242321"/>
              </p:ext>
            </p:extLst>
          </p:nvPr>
        </p:nvGraphicFramePr>
        <p:xfrm>
          <a:off x="2419032" y="4970034"/>
          <a:ext cx="4305935" cy="838200"/>
        </p:xfrm>
        <a:graphic>
          <a:graphicData uri="http://schemas.openxmlformats.org/drawingml/2006/table">
            <a:tbl>
              <a:tblPr firstRow="1" firstCol="1" bandRow="1"/>
              <a:tblGrid>
                <a:gridCol w="1288872"/>
                <a:gridCol w="720080"/>
                <a:gridCol w="864096"/>
                <a:gridCol w="792088"/>
                <a:gridCol w="640799"/>
              </a:tblGrid>
              <a:tr h="72280">
                <a:tc>
                  <a:txBody>
                    <a:bodyPr/>
                    <a:lstStyle/>
                    <a:p>
                      <a:pPr>
                        <a:lnSpc>
                          <a:spcPct val="100000"/>
                        </a:lnSpc>
                      </a:pPr>
                      <a:endParaRPr lang="en-US" sz="11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b="1" dirty="0">
                          <a:effectLst/>
                          <a:latin typeface="+mn-lt"/>
                          <a:ea typeface="Times New Roman" panose="02020603050405020304" pitchFamily="18" charset="0"/>
                          <a:cs typeface="Times New Roman" panose="02020603050405020304" pitchFamily="18" charset="0"/>
                        </a:rPr>
                        <a:t>R</a:t>
                      </a:r>
                      <a:r>
                        <a:rPr lang="en-US" sz="1100" b="1" baseline="30000" dirty="0">
                          <a:effectLst/>
                          <a:latin typeface="+mn-lt"/>
                          <a:ea typeface="Times New Roman" panose="02020603050405020304" pitchFamily="18" charset="0"/>
                          <a:cs typeface="Times New Roman" panose="02020603050405020304" pitchFamily="18" charset="0"/>
                        </a:rPr>
                        <a:t>2</a:t>
                      </a:r>
                      <a:endParaRPr lang="en-US" sz="1100" dirty="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b="1">
                          <a:effectLst/>
                          <a:latin typeface="+mn-lt"/>
                          <a:ea typeface="Times New Roman" panose="02020603050405020304" pitchFamily="18" charset="0"/>
                          <a:cs typeface="Times New Roman" panose="02020603050405020304" pitchFamily="18" charset="0"/>
                        </a:rPr>
                        <a:t>Δ R</a:t>
                      </a:r>
                      <a:r>
                        <a:rPr lang="en-US" sz="1100" b="1" baseline="30000">
                          <a:effectLst/>
                          <a:latin typeface="+mn-lt"/>
                          <a:ea typeface="Times New Roman" panose="02020603050405020304" pitchFamily="18" charset="0"/>
                          <a:cs typeface="Times New Roman" panose="02020603050405020304" pitchFamily="18" charset="0"/>
                        </a:rPr>
                        <a:t>2</a:t>
                      </a:r>
                      <a:endParaRPr lang="en-US" sz="110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b="1">
                          <a:effectLst/>
                          <a:latin typeface="+mn-lt"/>
                          <a:ea typeface="Times New Roman" panose="02020603050405020304" pitchFamily="18" charset="0"/>
                          <a:cs typeface="Times New Roman" panose="02020603050405020304" pitchFamily="18" charset="0"/>
                        </a:rPr>
                        <a:t>F change</a:t>
                      </a:r>
                      <a:endParaRPr lang="en-US" sz="110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b="1">
                          <a:effectLst/>
                          <a:latin typeface="+mn-lt"/>
                          <a:ea typeface="Times New Roman" panose="02020603050405020304" pitchFamily="18" charset="0"/>
                          <a:cs typeface="Times New Roman" panose="02020603050405020304" pitchFamily="18" charset="0"/>
                        </a:rPr>
                        <a:t>P</a:t>
                      </a:r>
                      <a:endParaRPr lang="en-US" sz="1100">
                        <a:effectLst/>
                        <a:latin typeface="+mn-lt"/>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560">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Model 1</a:t>
                      </a:r>
                      <a:endParaRPr lang="en-US" sz="1100" dirty="0">
                        <a:effectLst/>
                        <a:latin typeface="+mn-lt"/>
                        <a:cs typeface="Times New Roman" panose="02020603050405020304" pitchFamily="18" charset="0"/>
                      </a:endParaRPr>
                    </a:p>
                  </a:txBody>
                  <a:tcPr marL="44450" marR="444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0.030</a:t>
                      </a:r>
                      <a:endParaRPr lang="en-US" sz="1100" dirty="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0.030</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19.945</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0.000</a:t>
                      </a:r>
                      <a:endParaRPr lang="en-US" sz="1100">
                        <a:effectLst/>
                        <a:latin typeface="+mn-lt"/>
                        <a:cs typeface="Times New Roman" panose="02020603050405020304" pitchFamily="18"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a:noFill/>
                    </a:lnB>
                  </a:tcPr>
                </a:tc>
              </a:tr>
              <a:tr h="144560">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Model 2</a:t>
                      </a:r>
                      <a:endParaRPr lang="en-US" sz="1100" dirty="0">
                        <a:effectLst/>
                        <a:latin typeface="+mn-lt"/>
                        <a:cs typeface="Times New Roman" panose="02020603050405020304" pitchFamily="18" charset="0"/>
                      </a:endParaRPr>
                    </a:p>
                  </a:txBody>
                  <a:tcPr marL="44450" marR="44450" marT="0" marB="0">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0.078</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0.048</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68.522</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0.000</a:t>
                      </a:r>
                      <a:endParaRPr lang="en-US" sz="1100">
                        <a:effectLst/>
                        <a:latin typeface="+mn-lt"/>
                        <a:cs typeface="Times New Roman" panose="02020603050405020304" pitchFamily="18" charset="0"/>
                      </a:endParaRPr>
                    </a:p>
                  </a:txBody>
                  <a:tcPr marL="44450" marR="44450" marT="0" marB="0" anchor="ctr">
                    <a:lnL>
                      <a:noFill/>
                    </a:lnL>
                    <a:lnR>
                      <a:noFill/>
                    </a:lnR>
                    <a:lnT>
                      <a:noFill/>
                    </a:lnT>
                    <a:lnB>
                      <a:noFill/>
                    </a:lnB>
                  </a:tcPr>
                </a:tc>
              </a:tr>
              <a:tr h="144560">
                <a:tc>
                  <a:txBody>
                    <a:bodyPr/>
                    <a:lstStyle/>
                    <a:p>
                      <a:pP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Model 3</a:t>
                      </a:r>
                      <a:endParaRPr lang="en-US" sz="1100" dirty="0">
                        <a:effectLst/>
                        <a:latin typeface="+mn-lt"/>
                        <a:cs typeface="Times New Roman" panose="02020603050405020304" pitchFamily="18" charset="0"/>
                      </a:endParaRPr>
                    </a:p>
                  </a:txBody>
                  <a:tcPr marL="44450" marR="44450" marT="0" marB="0">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0.126</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0.048</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71.452</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0.000</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a:noFill/>
                    </a:lnB>
                  </a:tcPr>
                </a:tc>
              </a:tr>
              <a:tr h="144560">
                <a:tc>
                  <a:txBody>
                    <a:bodyPr/>
                    <a:lstStyle/>
                    <a:p>
                      <a:pP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Model 4</a:t>
                      </a:r>
                      <a:endParaRPr lang="en-US" sz="110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0.217</a:t>
                      </a:r>
                      <a:endParaRPr lang="en-US" sz="110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a:effectLst/>
                          <a:latin typeface="+mn-lt"/>
                          <a:ea typeface="Times New Roman" panose="02020603050405020304" pitchFamily="18" charset="0"/>
                          <a:cs typeface="Times New Roman" panose="02020603050405020304" pitchFamily="18" charset="0"/>
                        </a:rPr>
                        <a:t>0.092</a:t>
                      </a:r>
                      <a:endParaRPr lang="en-US" sz="110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91.618</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100" dirty="0">
                          <a:effectLst/>
                          <a:latin typeface="+mn-lt"/>
                          <a:ea typeface="Times New Roman" panose="02020603050405020304" pitchFamily="18" charset="0"/>
                          <a:cs typeface="Times New Roman" panose="02020603050405020304" pitchFamily="18" charset="0"/>
                        </a:rPr>
                        <a:t>0.000</a:t>
                      </a:r>
                      <a:endParaRPr lang="en-US" sz="1100" dirty="0">
                        <a:effectLst/>
                        <a:latin typeface="+mn-lt"/>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
        <p:nvSpPr>
          <p:cNvPr id="5" name="Rectangle 20"/>
          <p:cNvSpPr>
            <a:spLocks noChangeArrowheads="1"/>
          </p:cNvSpPr>
          <p:nvPr/>
        </p:nvSpPr>
        <p:spPr bwMode="auto">
          <a:xfrm>
            <a:off x="250825" y="5949950"/>
            <a:ext cx="783323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1000" b="0" i="1"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Notes:</a:t>
            </a:r>
            <a:r>
              <a:rPr lang="en-US" altLang="en-US" sz="1000" dirty="0">
                <a:ea typeface="Times New Roman" panose="02020603050405020304" pitchFamily="18" charset="0"/>
                <a:cs typeface="Times New Roman" panose="02020603050405020304" pitchFamily="18" charset="0"/>
              </a:rPr>
              <a:t> </a:t>
            </a:r>
            <a:r>
              <a:rPr lang="en-US" altLang="en-US" sz="1000" dirty="0" smtClean="0">
                <a:ea typeface="Times New Roman" panose="02020603050405020304" pitchFamily="18" charset="0"/>
                <a:cs typeface="Times New Roman" panose="02020603050405020304" pitchFamily="18" charset="0"/>
              </a:rPr>
              <a:t>F = 63.933 (</a:t>
            </a:r>
            <a:r>
              <a:rPr lang="en-US" altLang="en-US" sz="1000" dirty="0" err="1" smtClean="0">
                <a:ea typeface="Times New Roman" panose="02020603050405020304" pitchFamily="18" charset="0"/>
                <a:cs typeface="Times New Roman" panose="02020603050405020304" pitchFamily="18" charset="0"/>
              </a:rPr>
              <a:t>dfs</a:t>
            </a:r>
            <a:r>
              <a:rPr lang="en-US" altLang="en-US" sz="1000" dirty="0" smtClean="0">
                <a:ea typeface="Times New Roman" panose="02020603050405020304" pitchFamily="18" charset="0"/>
                <a:cs typeface="Times New Roman" panose="02020603050405020304" pitchFamily="18" charset="0"/>
              </a:rPr>
              <a:t> = 17, 3915; </a:t>
            </a:r>
            <a:r>
              <a:rPr kumimoji="0" lang="en-US" altLang="en-US" sz="1000" b="0"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significant at the p &lt; 0.001 level</a:t>
            </a:r>
            <a:r>
              <a:rPr lang="en-US" altLang="en-US" sz="1000" dirty="0">
                <a:ea typeface="Times New Roman" panose="02020603050405020304" pitchFamily="18" charset="0"/>
                <a:cs typeface="Times New Roman" panose="02020603050405020304" pitchFamily="18" charset="0"/>
              </a:rPr>
              <a:t>); Adjusted </a:t>
            </a:r>
            <a:r>
              <a:rPr lang="en-US" altLang="en-US" sz="1000" dirty="0" smtClean="0">
                <a:ea typeface="Times New Roman" panose="02020603050405020304" pitchFamily="18" charset="0"/>
                <a:cs typeface="Times New Roman" panose="02020603050405020304" pitchFamily="18" charset="0"/>
              </a:rPr>
              <a:t>R</a:t>
            </a:r>
            <a:r>
              <a:rPr lang="en-US" altLang="en-US" sz="1000" baseline="30000" dirty="0" smtClean="0">
                <a:ea typeface="Times New Roman" panose="02020603050405020304" pitchFamily="18" charset="0"/>
                <a:cs typeface="Times New Roman" panose="02020603050405020304" pitchFamily="18" charset="0"/>
              </a:rPr>
              <a:t>2</a:t>
            </a:r>
            <a:r>
              <a:rPr kumimoji="0" lang="en-US" altLang="en-US" sz="1000" b="0"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 = 0.214; N = 3933.</a:t>
            </a:r>
            <a:endParaRPr kumimoji="0" lang="en-US" altLang="en-US" sz="1000" b="0" i="0" u="none" strike="noStrike" cap="none" normalizeH="0" baseline="0" dirty="0" smtClean="0">
              <a:ln>
                <a:noFill/>
              </a:ln>
              <a:solidFill>
                <a:schemeClr val="tx1"/>
              </a:solidFill>
              <a:effectLst/>
            </a:endParaRPr>
          </a:p>
        </p:txBody>
      </p:sp>
      <p:sp>
        <p:nvSpPr>
          <p:cNvPr id="6" name="Rechteck 5"/>
          <p:cNvSpPr/>
          <p:nvPr/>
        </p:nvSpPr>
        <p:spPr bwMode="gray">
          <a:xfrm>
            <a:off x="618298" y="1700848"/>
            <a:ext cx="7833234" cy="113515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7" name="Rechteck 6"/>
          <p:cNvSpPr/>
          <p:nvPr/>
        </p:nvSpPr>
        <p:spPr bwMode="gray">
          <a:xfrm>
            <a:off x="616870" y="2864011"/>
            <a:ext cx="7834661" cy="47823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8" name="Rechteck 7"/>
          <p:cNvSpPr/>
          <p:nvPr/>
        </p:nvSpPr>
        <p:spPr bwMode="gray">
          <a:xfrm>
            <a:off x="615444" y="3361987"/>
            <a:ext cx="7836088" cy="49650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9" name="Rechteck 8"/>
          <p:cNvSpPr/>
          <p:nvPr/>
        </p:nvSpPr>
        <p:spPr bwMode="gray">
          <a:xfrm>
            <a:off x="614021" y="3882997"/>
            <a:ext cx="7837514" cy="981816"/>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10" name="Rechteck 9"/>
          <p:cNvSpPr/>
          <p:nvPr/>
        </p:nvSpPr>
        <p:spPr bwMode="gray">
          <a:xfrm>
            <a:off x="2416212" y="5148647"/>
            <a:ext cx="4309328" cy="1412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11" name="Rechteck 10"/>
          <p:cNvSpPr/>
          <p:nvPr/>
        </p:nvSpPr>
        <p:spPr bwMode="gray">
          <a:xfrm>
            <a:off x="2414785" y="5318139"/>
            <a:ext cx="4309328" cy="1412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12" name="Rechteck 11"/>
          <p:cNvSpPr/>
          <p:nvPr/>
        </p:nvSpPr>
        <p:spPr bwMode="gray">
          <a:xfrm>
            <a:off x="2421908" y="5479085"/>
            <a:ext cx="4309328" cy="1412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
        <p:nvSpPr>
          <p:cNvPr id="13" name="Rechteck 12"/>
          <p:cNvSpPr/>
          <p:nvPr/>
        </p:nvSpPr>
        <p:spPr bwMode="gray">
          <a:xfrm>
            <a:off x="2420481" y="5648577"/>
            <a:ext cx="4309328" cy="1412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Tree>
    <p:extLst>
      <p:ext uri="{BB962C8B-B14F-4D97-AF65-F5344CB8AC3E}">
        <p14:creationId xmlns:p14="http://schemas.microsoft.com/office/powerpoint/2010/main" val="2308005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grpId="1" nodeType="clickEffect">
                                  <p:stCondLst>
                                    <p:cond delay="0"/>
                                  </p:stCondLst>
                                  <p:childTnLst>
                                    <p:animEffect transition="out" filter="fade">
                                      <p:cBhvr>
                                        <p:cTn id="12" dur="500"/>
                                        <p:tgtEl>
                                          <p:spTgt spid="6"/>
                                        </p:tgtEl>
                                      </p:cBhvr>
                                    </p:animEffect>
                                    <p:set>
                                      <p:cBhvr>
                                        <p:cTn id="13" dur="1" fill="hold">
                                          <p:stCondLst>
                                            <p:cond delay="499"/>
                                          </p:stCondLst>
                                        </p:cTn>
                                        <p:tgtEl>
                                          <p:spTgt spid="6"/>
                                        </p:tgtEl>
                                        <p:attrNameLst>
                                          <p:attrName>style.visibility</p:attrName>
                                        </p:attrNameLst>
                                      </p:cBhvr>
                                      <p:to>
                                        <p:strVal val="hidden"/>
                                      </p:to>
                                    </p:set>
                                  </p:childTnLst>
                                </p:cTn>
                              </p:par>
                              <p:par>
                                <p:cTn id="14" presetID="10" presetClass="exit" presetSubtype="0" fill="hold" grpId="1" nodeType="withEffect">
                                  <p:stCondLst>
                                    <p:cond delay="0"/>
                                  </p:stCondLst>
                                  <p:childTnLst>
                                    <p:animEffect transition="out" filter="fade">
                                      <p:cBhvr>
                                        <p:cTn id="15" dur="500"/>
                                        <p:tgtEl>
                                          <p:spTgt spid="10"/>
                                        </p:tgtEl>
                                      </p:cBhvr>
                                    </p:animEffect>
                                    <p:set>
                                      <p:cBhvr>
                                        <p:cTn id="16" dur="1" fill="hold">
                                          <p:stCondLst>
                                            <p:cond delay="499"/>
                                          </p:stCondLst>
                                        </p:cTn>
                                        <p:tgtEl>
                                          <p:spTgt spid="10"/>
                                        </p:tgtEl>
                                        <p:attrNameLst>
                                          <p:attrName>style.visibility</p:attrName>
                                        </p:attrNameLst>
                                      </p:cBhvr>
                                      <p:to>
                                        <p:strVal val="hidden"/>
                                      </p:to>
                                    </p:set>
                                  </p:childTnLst>
                                </p:cTn>
                              </p:par>
                            </p:childTnLst>
                          </p:cTn>
                        </p:par>
                        <p:par>
                          <p:cTn id="17" fill="hold">
                            <p:stCondLst>
                              <p:cond delay="500"/>
                            </p:stCondLst>
                            <p:childTnLst>
                              <p:par>
                                <p:cTn id="18" presetID="1" presetClass="entr" presetSubtype="0"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7"/>
                                        </p:tgtEl>
                                      </p:cBhvr>
                                    </p:animEffect>
                                    <p:set>
                                      <p:cBhvr>
                                        <p:cTn id="26" dur="1" fill="hold">
                                          <p:stCondLst>
                                            <p:cond delay="499"/>
                                          </p:stCondLst>
                                        </p:cTn>
                                        <p:tgtEl>
                                          <p:spTgt spid="7"/>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11"/>
                                        </p:tgtEl>
                                      </p:cBhvr>
                                    </p:animEffect>
                                    <p:set>
                                      <p:cBhvr>
                                        <p:cTn id="29" dur="1" fill="hold">
                                          <p:stCondLst>
                                            <p:cond delay="499"/>
                                          </p:stCondLst>
                                        </p:cTn>
                                        <p:tgtEl>
                                          <p:spTgt spid="11"/>
                                        </p:tgtEl>
                                        <p:attrNameLst>
                                          <p:attrName>style.visibility</p:attrName>
                                        </p:attrNameLst>
                                      </p:cBhvr>
                                      <p:to>
                                        <p:strVal val="hidden"/>
                                      </p:to>
                                    </p:set>
                                  </p:childTnLst>
                                </p:cTn>
                              </p:par>
                            </p:childTnLst>
                          </p:cTn>
                        </p:par>
                        <p:par>
                          <p:cTn id="30" fill="hold">
                            <p:stCondLst>
                              <p:cond delay="500"/>
                            </p:stCondLst>
                            <p:childTnLst>
                              <p:par>
                                <p:cTn id="31" presetID="1"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1" nodeType="clickEffect">
                                  <p:stCondLst>
                                    <p:cond delay="0"/>
                                  </p:stCondLst>
                                  <p:childTnLst>
                                    <p:animEffect transition="out" filter="fade">
                                      <p:cBhvr>
                                        <p:cTn id="38" dur="500"/>
                                        <p:tgtEl>
                                          <p:spTgt spid="8"/>
                                        </p:tgtEl>
                                      </p:cBhvr>
                                    </p:animEffect>
                                    <p:set>
                                      <p:cBhvr>
                                        <p:cTn id="39" dur="1" fill="hold">
                                          <p:stCondLst>
                                            <p:cond delay="499"/>
                                          </p:stCondLst>
                                        </p:cTn>
                                        <p:tgtEl>
                                          <p:spTgt spid="8"/>
                                        </p:tgtEl>
                                        <p:attrNameLst>
                                          <p:attrName>style.visibility</p:attrName>
                                        </p:attrNameLst>
                                      </p:cBhvr>
                                      <p:to>
                                        <p:strVal val="hidden"/>
                                      </p:to>
                                    </p:set>
                                  </p:childTnLst>
                                </p:cTn>
                              </p:par>
                              <p:par>
                                <p:cTn id="40" presetID="10" presetClass="exit" presetSubtype="0" fill="hold" grpId="1" nodeType="withEffect">
                                  <p:stCondLst>
                                    <p:cond delay="0"/>
                                  </p:stCondLst>
                                  <p:childTnLst>
                                    <p:animEffect transition="out" filter="fade">
                                      <p:cBhvr>
                                        <p:cTn id="41" dur="500"/>
                                        <p:tgtEl>
                                          <p:spTgt spid="12"/>
                                        </p:tgtEl>
                                      </p:cBhvr>
                                    </p:animEffect>
                                    <p:set>
                                      <p:cBhvr>
                                        <p:cTn id="42" dur="1" fill="hold">
                                          <p:stCondLst>
                                            <p:cond delay="499"/>
                                          </p:stCondLst>
                                        </p:cTn>
                                        <p:tgtEl>
                                          <p:spTgt spid="12"/>
                                        </p:tgtEl>
                                        <p:attrNameLst>
                                          <p:attrName>style.visibility</p:attrName>
                                        </p:attrNameLst>
                                      </p:cBhvr>
                                      <p:to>
                                        <p:strVal val="hidden"/>
                                      </p:to>
                                    </p:set>
                                  </p:childTnLst>
                                </p:cTn>
                              </p:par>
                            </p:childTnLst>
                          </p:cTn>
                        </p:par>
                        <p:par>
                          <p:cTn id="43" fill="hold">
                            <p:stCondLst>
                              <p:cond delay="500"/>
                            </p:stCondLst>
                            <p:childTnLst>
                              <p:par>
                                <p:cTn id="44" presetID="1" presetClass="entr" presetSubtype="0"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P spid="7" grpId="1" animBg="1"/>
      <p:bldP spid="8" grpId="0" animBg="1"/>
      <p:bldP spid="8" grpId="1" animBg="1"/>
      <p:bldP spid="9" grpId="0" animBg="1"/>
      <p:bldP spid="10" grpId="0" animBg="1"/>
      <p:bldP spid="10" grpId="1" animBg="1"/>
      <p:bldP spid="11" grpId="0" animBg="1"/>
      <p:bldP spid="11" grpId="1" animBg="1"/>
      <p:bldP spid="12" grpId="0" animBg="1"/>
      <p:bldP spid="12" grpId="1"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Results </a:t>
            </a:r>
            <a:r>
              <a:rPr lang="en-US" dirty="0" smtClean="0"/>
              <a:t>(IV) </a:t>
            </a:r>
            <a:r>
              <a:rPr lang="en-US" dirty="0"/>
              <a:t>– Hierarchical multiple regression: </a:t>
            </a:r>
            <a:br>
              <a:rPr lang="en-US" dirty="0"/>
            </a:br>
            <a:r>
              <a:rPr lang="en-US" dirty="0" smtClean="0"/>
              <a:t>Openness towards P2P </a:t>
            </a:r>
            <a:r>
              <a:rPr lang="en-US" dirty="0"/>
              <a:t>electricity trading</a:t>
            </a:r>
          </a:p>
        </p:txBody>
      </p:sp>
      <p:sp>
        <p:nvSpPr>
          <p:cNvPr id="3" name="Rechteck 2"/>
          <p:cNvSpPr/>
          <p:nvPr/>
        </p:nvSpPr>
        <p:spPr>
          <a:xfrm>
            <a:off x="250825" y="1304851"/>
            <a:ext cx="8496300" cy="4942892"/>
          </a:xfrm>
          <a:prstGeom prst="rect">
            <a:avLst/>
          </a:prstGeom>
        </p:spPr>
        <p:txBody>
          <a:bodyPr wrap="square">
            <a:spAutoFit/>
          </a:bodyPr>
          <a:lstStyle/>
          <a:p>
            <a:pPr lvl="0" eaLnBrk="0" fontAlgn="base" hangingPunct="0">
              <a:spcBef>
                <a:spcPct val="0"/>
              </a:spcBef>
              <a:spcAft>
                <a:spcPct val="0"/>
              </a:spcAft>
              <a:buClr>
                <a:srgbClr val="0076BD"/>
              </a:buClr>
            </a:pPr>
            <a:r>
              <a:rPr lang="en-US" altLang="en-US" sz="1600" b="1" dirty="0">
                <a:ea typeface="Times New Roman" panose="02020603050405020304" pitchFamily="18" charset="0"/>
                <a:cs typeface="Times New Roman" panose="02020603050405020304" pitchFamily="18" charset="0"/>
              </a:rPr>
              <a:t>Impact on general openness – standardized coefficients (descending order):</a:t>
            </a:r>
            <a:r>
              <a:rPr lang="de-DE" altLang="en-US" sz="1600" b="1" dirty="0">
                <a:cs typeface="Times New Roman" panose="02020603050405020304" pitchFamily="18" charset="0"/>
              </a:rPr>
              <a:t> </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Attitude towards environment, regional production, and transparency (0.275)</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P2P participants among acquaintances (0.169)</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Utility evaluation (0.116)</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Rented accommodation (0.084)</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Independence from energy provider (0.080)</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Social media as communication channel with the utility (0.068)</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Knowledge about P2P electricity trading (0.066)</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Prosumer (0.064)</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Decision control (0.058)</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Middle age (0.054)</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Attitude change (0.053)</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Higher education (0.051)</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Price consciousness (0.047)</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Lower income (0.045)</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Family and friends as main energy-related information source (0.042)</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Residential location (-0.036)</a:t>
            </a:r>
          </a:p>
          <a:p>
            <a:pPr marL="285750" lvl="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altLang="en-US" sz="1600" dirty="0"/>
              <a:t>Regular provider change (0.033)</a:t>
            </a:r>
          </a:p>
        </p:txBody>
      </p:sp>
      <p:sp>
        <p:nvSpPr>
          <p:cNvPr id="4" name="Gleichschenkliges Dreieck 3"/>
          <p:cNvSpPr/>
          <p:nvPr/>
        </p:nvSpPr>
        <p:spPr bwMode="gray">
          <a:xfrm rot="10800000">
            <a:off x="7801436" y="1672673"/>
            <a:ext cx="360040" cy="4514902"/>
          </a:xfrm>
          <a:prstGeom prst="triangle">
            <a:avLst/>
          </a:prstGeom>
          <a:solidFill>
            <a:schemeClr val="accent1"/>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Tree>
    <p:extLst>
      <p:ext uri="{BB962C8B-B14F-4D97-AF65-F5344CB8AC3E}">
        <p14:creationId xmlns:p14="http://schemas.microsoft.com/office/powerpoint/2010/main" val="31479768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de-DE" dirty="0"/>
          </a:p>
        </p:txBody>
      </p:sp>
      <p:sp>
        <p:nvSpPr>
          <p:cNvPr id="5" name="Inhaltsplatzhalter 2"/>
          <p:cNvSpPr txBox="1">
            <a:spLocks/>
          </p:cNvSpPr>
          <p:nvPr/>
        </p:nvSpPr>
        <p:spPr bwMode="gray">
          <a:xfrm>
            <a:off x="323528" y="1916832"/>
            <a:ext cx="8496622" cy="3312368"/>
          </a:xfrm>
          <a:prstGeom prst="rect">
            <a:avLst/>
          </a:prstGeom>
        </p:spPr>
        <p:txBody>
          <a:bodyPr vert="horz" lIns="0" tIns="0" rIns="0" bIns="0" rtlCol="0" anchor="t" anchorCtr="0">
            <a:noAutofit/>
          </a:bodyPr>
          <a:lstStyle/>
          <a:p>
            <a:pPr>
              <a:lnSpc>
                <a:spcPct val="150000"/>
              </a:lnSpc>
            </a:pPr>
            <a:r>
              <a:rPr lang="de-DE" dirty="0" smtClean="0"/>
              <a:t>Motivation</a:t>
            </a:r>
          </a:p>
          <a:p>
            <a:pPr>
              <a:lnSpc>
                <a:spcPct val="150000"/>
              </a:lnSpc>
            </a:pPr>
            <a:r>
              <a:rPr lang="de-DE" dirty="0" smtClean="0"/>
              <a:t>Research </a:t>
            </a:r>
            <a:r>
              <a:rPr lang="de-DE" dirty="0" err="1" smtClean="0"/>
              <a:t>goals</a:t>
            </a:r>
            <a:endParaRPr lang="de-DE" dirty="0" smtClean="0"/>
          </a:p>
          <a:p>
            <a:pPr>
              <a:lnSpc>
                <a:spcPct val="150000"/>
              </a:lnSpc>
            </a:pPr>
            <a:r>
              <a:rPr lang="de-DE" dirty="0" smtClean="0"/>
              <a:t>Data </a:t>
            </a:r>
            <a:r>
              <a:rPr lang="de-DE" dirty="0" err="1" smtClean="0"/>
              <a:t>and</a:t>
            </a:r>
            <a:r>
              <a:rPr lang="de-DE" dirty="0" smtClean="0"/>
              <a:t> </a:t>
            </a:r>
            <a:r>
              <a:rPr lang="de-DE" dirty="0" err="1"/>
              <a:t>methodology</a:t>
            </a:r>
            <a:endParaRPr lang="de-DE" dirty="0"/>
          </a:p>
          <a:p>
            <a:pPr>
              <a:lnSpc>
                <a:spcPct val="150000"/>
              </a:lnSpc>
            </a:pPr>
            <a:r>
              <a:rPr lang="de-DE" dirty="0" err="1" smtClean="0"/>
              <a:t>Results</a:t>
            </a:r>
            <a:endParaRPr lang="de-DE" dirty="0"/>
          </a:p>
          <a:p>
            <a:pPr>
              <a:lnSpc>
                <a:spcPct val="150000"/>
              </a:lnSpc>
            </a:pPr>
            <a:r>
              <a:rPr lang="de-DE" b="1" dirty="0">
                <a:solidFill>
                  <a:schemeClr val="accent1"/>
                </a:solidFill>
              </a:rPr>
              <a:t>Summary </a:t>
            </a:r>
            <a:r>
              <a:rPr lang="de-DE" b="1" dirty="0" err="1">
                <a:solidFill>
                  <a:schemeClr val="accent1"/>
                </a:solidFill>
              </a:rPr>
              <a:t>and</a:t>
            </a:r>
            <a:r>
              <a:rPr lang="de-DE" b="1" dirty="0">
                <a:solidFill>
                  <a:schemeClr val="accent1"/>
                </a:solidFill>
              </a:rPr>
              <a:t> </a:t>
            </a:r>
            <a:r>
              <a:rPr lang="de-DE" b="1" dirty="0" err="1">
                <a:solidFill>
                  <a:schemeClr val="accent1"/>
                </a:solidFill>
              </a:rPr>
              <a:t>conclusions</a:t>
            </a:r>
            <a:endParaRPr lang="de-DE" b="1" dirty="0">
              <a:solidFill>
                <a:schemeClr val="accent1"/>
              </a:solidFill>
            </a:endParaRPr>
          </a:p>
          <a:p>
            <a:pPr>
              <a:spcBef>
                <a:spcPts val="1200"/>
              </a:spcBef>
              <a:tabLst>
                <a:tab pos="180975" algn="l"/>
                <a:tab pos="361950" algn="l"/>
              </a:tabLst>
              <a:defRPr/>
            </a:pPr>
            <a:endParaRPr lang="de-DE" sz="2000" dirty="0"/>
          </a:p>
        </p:txBody>
      </p:sp>
    </p:spTree>
    <p:extLst>
      <p:ext uri="{BB962C8B-B14F-4D97-AF65-F5344CB8AC3E}">
        <p14:creationId xmlns:p14="http://schemas.microsoft.com/office/powerpoint/2010/main" val="17490443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Summary and conclusions (I)</a:t>
            </a:r>
            <a:br>
              <a:rPr lang="en-US" dirty="0"/>
            </a:br>
            <a:endParaRPr lang="en-US" dirty="0"/>
          </a:p>
        </p:txBody>
      </p:sp>
      <p:sp>
        <p:nvSpPr>
          <p:cNvPr id="3" name="Rectangle 20"/>
          <p:cNvSpPr>
            <a:spLocks noChangeArrowheads="1"/>
          </p:cNvSpPr>
          <p:nvPr/>
        </p:nvSpPr>
        <p:spPr bwMode="auto">
          <a:xfrm>
            <a:off x="256021" y="1436156"/>
            <a:ext cx="8601787" cy="4729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endParaRPr lang="en-US" sz="1600" b="1" dirty="0" smtClean="0"/>
          </a:p>
        </p:txBody>
      </p:sp>
      <p:sp>
        <p:nvSpPr>
          <p:cNvPr id="6" name="Textfeld 5">
            <a:extLst>
              <a:ext uri="{FF2B5EF4-FFF2-40B4-BE49-F238E27FC236}">
                <a16:creationId xmlns:a16="http://schemas.microsoft.com/office/drawing/2014/main" xmlns="" id="{710FAF5F-621D-4195-B111-14A434FA7930}"/>
              </a:ext>
            </a:extLst>
          </p:cNvPr>
          <p:cNvSpPr txBox="1"/>
          <p:nvPr/>
        </p:nvSpPr>
        <p:spPr>
          <a:xfrm>
            <a:off x="730385" y="1535368"/>
            <a:ext cx="7874064" cy="3261783"/>
          </a:xfrm>
          <a:prstGeom prst="rect">
            <a:avLst/>
          </a:prstGeom>
          <a:solidFill>
            <a:schemeClr val="accent2">
              <a:lumMod val="20000"/>
              <a:lumOff val="80000"/>
            </a:schemeClr>
          </a:solidFill>
        </p:spPr>
        <p:txBody>
          <a:bodyPr wrap="square" rtlCol="0">
            <a:noAutofit/>
          </a:bodyPr>
          <a:lstStyle/>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a:t>P2P electricity trading still rather unknown product for many potential customers (85%); only 11% of respondents declared they intend to purchase product in upcoming two </a:t>
            </a:r>
            <a:r>
              <a:rPr lang="en-US" sz="1600" dirty="0" smtClean="0"/>
              <a:t>years</a:t>
            </a:r>
            <a:endParaRPr lang="en-US" sz="1600" dirty="0"/>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a:t>Most likely provider consumers would purchase from is (municipal) utility; telecom company  significantly more often selected by interested customer segments </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a:t>Low importance of socio-demographic and household characteristics in explaining differences between consumers (1-3%) </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a:t>High explanatory power of attitudes, knowledge and likelihood to purchase further </a:t>
            </a:r>
            <a:r>
              <a:rPr lang="en-US" sz="1600" dirty="0" smtClean="0"/>
              <a:t>products</a:t>
            </a:r>
            <a:endParaRPr lang="en-US" sz="1600" dirty="0"/>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a:t>Openness towards P2P electricity trading has by far greatest direct influence on purchase intention and also acts as moderator</a:t>
            </a:r>
          </a:p>
        </p:txBody>
      </p:sp>
      <p:sp>
        <p:nvSpPr>
          <p:cNvPr id="7" name="AutoShape 59" descr="© INSCALE GmbH, 26.05.2010&#10;http://www.presentationload.com/">
            <a:extLst>
              <a:ext uri="{FF2B5EF4-FFF2-40B4-BE49-F238E27FC236}">
                <a16:creationId xmlns:a16="http://schemas.microsoft.com/office/drawing/2014/main" xmlns="" id="{A0349026-468C-49C1-A083-DC3884735B34}"/>
              </a:ext>
            </a:extLst>
          </p:cNvPr>
          <p:cNvSpPr>
            <a:spLocks noChangeArrowheads="1"/>
          </p:cNvSpPr>
          <p:nvPr/>
        </p:nvSpPr>
        <p:spPr bwMode="gray">
          <a:xfrm>
            <a:off x="254190" y="1535369"/>
            <a:ext cx="383449" cy="3261782"/>
          </a:xfrm>
          <a:prstGeom prst="chevron">
            <a:avLst>
              <a:gd name="adj" fmla="val 27752"/>
            </a:avLst>
          </a:prstGeom>
          <a:gradFill flip="none" rotWithShape="1">
            <a:gsLst>
              <a:gs pos="73000">
                <a:schemeClr val="accent2">
                  <a:lumMod val="20000"/>
                  <a:lumOff val="80000"/>
                </a:schemeClr>
              </a:gs>
              <a:gs pos="0">
                <a:schemeClr val="accent2">
                  <a:lumMod val="40000"/>
                  <a:lumOff val="60000"/>
                </a:schemeClr>
              </a:gs>
            </a:gsLst>
            <a:lin ang="0" scaled="1"/>
            <a:tileRect/>
          </a:gradFill>
          <a:ln w="12700">
            <a:noFill/>
            <a:miter lim="800000"/>
            <a:headEnd/>
            <a:tailEnd/>
          </a:ln>
          <a:effectLst/>
        </p:spPr>
        <p:txBody>
          <a:bodyPr lIns="72000" tIns="0" rIns="0" bIns="0" anchor="ctr" anchorCtr="0"/>
          <a:lstStyle/>
          <a:p>
            <a:pPr marL="88900" indent="-88900">
              <a:spcAft>
                <a:spcPts val="600"/>
              </a:spcAft>
              <a:buClr>
                <a:schemeClr val="bg1">
                  <a:lumMod val="50000"/>
                </a:schemeClr>
              </a:buClr>
              <a:buSzPct val="80000"/>
              <a:tabLst>
                <a:tab pos="361950" algn="r"/>
                <a:tab pos="1076325" algn="r"/>
                <a:tab pos="1790700" algn="r"/>
                <a:tab pos="2514600" algn="r"/>
                <a:tab pos="3228975" algn="r"/>
                <a:tab pos="3943350" algn="r"/>
                <a:tab pos="4667250" algn="r"/>
                <a:tab pos="5381625" algn="r"/>
                <a:tab pos="6096000" algn="r"/>
                <a:tab pos="6819900" algn="r"/>
                <a:tab pos="7534275" algn="r"/>
              </a:tabLst>
            </a:pPr>
            <a:endParaRPr lang="de-DE" sz="2000" b="1" noProof="1">
              <a:solidFill>
                <a:schemeClr val="tx1">
                  <a:lumMod val="65000"/>
                  <a:lumOff val="35000"/>
                </a:schemeClr>
              </a:solidFill>
              <a:effectLst>
                <a:innerShdw blurRad="63500" dist="63500" dir="13500000">
                  <a:prstClr val="black">
                    <a:alpha val="50000"/>
                  </a:prstClr>
                </a:innerShdw>
              </a:effectLst>
            </a:endParaRPr>
          </a:p>
        </p:txBody>
      </p:sp>
    </p:spTree>
    <p:extLst>
      <p:ext uri="{BB962C8B-B14F-4D97-AF65-F5344CB8AC3E}">
        <p14:creationId xmlns:p14="http://schemas.microsoft.com/office/powerpoint/2010/main" val="7445543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Summary and conclusions (</a:t>
            </a:r>
            <a:r>
              <a:rPr lang="en-US" dirty="0" smtClean="0"/>
              <a:t>II)</a:t>
            </a:r>
            <a:r>
              <a:rPr lang="en-US" dirty="0"/>
              <a:t/>
            </a:r>
            <a:br>
              <a:rPr lang="en-US" dirty="0"/>
            </a:br>
            <a:endParaRPr lang="en-US" dirty="0"/>
          </a:p>
        </p:txBody>
      </p:sp>
      <p:sp>
        <p:nvSpPr>
          <p:cNvPr id="3" name="Rectangle 20"/>
          <p:cNvSpPr>
            <a:spLocks noChangeArrowheads="1"/>
          </p:cNvSpPr>
          <p:nvPr/>
        </p:nvSpPr>
        <p:spPr bwMode="auto">
          <a:xfrm>
            <a:off x="254190" y="1264456"/>
            <a:ext cx="8601787" cy="4729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eaLnBrk="0" fontAlgn="base" hangingPunct="0">
              <a:lnSpc>
                <a:spcPct val="110000"/>
              </a:lnSpc>
              <a:spcBef>
                <a:spcPct val="0"/>
              </a:spcBef>
              <a:spcAft>
                <a:spcPct val="0"/>
              </a:spcAft>
              <a:buClr>
                <a:srgbClr val="0076BD"/>
              </a:buClr>
            </a:pPr>
            <a:endParaRPr lang="en-US" sz="1600" b="1" dirty="0" smtClean="0"/>
          </a:p>
        </p:txBody>
      </p:sp>
      <p:sp>
        <p:nvSpPr>
          <p:cNvPr id="4" name="Textfeld 3">
            <a:extLst>
              <a:ext uri="{FF2B5EF4-FFF2-40B4-BE49-F238E27FC236}">
                <a16:creationId xmlns:a16="http://schemas.microsoft.com/office/drawing/2014/main" xmlns="" id="{710FAF5F-621D-4195-B111-14A434FA7930}"/>
              </a:ext>
            </a:extLst>
          </p:cNvPr>
          <p:cNvSpPr txBox="1"/>
          <p:nvPr/>
        </p:nvSpPr>
        <p:spPr>
          <a:xfrm>
            <a:off x="730385" y="1535369"/>
            <a:ext cx="7874064" cy="3189776"/>
          </a:xfrm>
          <a:prstGeom prst="rect">
            <a:avLst/>
          </a:prstGeom>
          <a:solidFill>
            <a:schemeClr val="accent2">
              <a:lumMod val="20000"/>
              <a:lumOff val="80000"/>
            </a:schemeClr>
          </a:solidFill>
        </p:spPr>
        <p:txBody>
          <a:bodyPr wrap="square" rtlCol="0">
            <a:noAutofit/>
          </a:bodyPr>
          <a:lstStyle/>
          <a:p>
            <a:pPr eaLnBrk="0" fontAlgn="base" hangingPunct="0">
              <a:lnSpc>
                <a:spcPct val="150000"/>
              </a:lnSpc>
              <a:spcBef>
                <a:spcPct val="0"/>
              </a:spcBef>
              <a:spcAft>
                <a:spcPct val="0"/>
              </a:spcAft>
              <a:buClr>
                <a:srgbClr val="0076BD"/>
              </a:buClr>
            </a:pPr>
            <a:r>
              <a:rPr lang="en-US" sz="1600" b="1" dirty="0"/>
              <a:t>Most valuable target groups for P2P electricity trading are innovators and early adopters</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a:t>Middle aged, higher educated, having lower income, live in (sub-)urban areas, being either home owners (prosumers/interested in microgeneration) or living in rented </a:t>
            </a:r>
            <a:r>
              <a:rPr lang="en-US" sz="1600" dirty="0" smtClean="0"/>
              <a:t>accommodations, having preferences </a:t>
            </a:r>
            <a:r>
              <a:rPr lang="en-US" sz="1600" dirty="0"/>
              <a:t>for digital communication channels</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a:t>Well-informed about and open towards P2P electricity sharing</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a:t>Environmentally aware and favoring regional production, price conscious and regular changing provider, recently changed attitude towards energy</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a:t>High importance of transparency, sharing generation and consumption, and easy implementation, to a lesser extent economic reasons</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a:t>Intention to  purchase related products (e.g. microgeneration, bundle or TOU tariffs)</a:t>
            </a:r>
          </a:p>
        </p:txBody>
      </p:sp>
      <p:sp>
        <p:nvSpPr>
          <p:cNvPr id="5" name="AutoShape 59" descr="© INSCALE GmbH, 26.05.2010&#10;http://www.presentationload.com/">
            <a:extLst>
              <a:ext uri="{FF2B5EF4-FFF2-40B4-BE49-F238E27FC236}">
                <a16:creationId xmlns:a16="http://schemas.microsoft.com/office/drawing/2014/main" xmlns="" id="{A0349026-468C-49C1-A083-DC3884735B34}"/>
              </a:ext>
            </a:extLst>
          </p:cNvPr>
          <p:cNvSpPr>
            <a:spLocks noChangeArrowheads="1"/>
          </p:cNvSpPr>
          <p:nvPr/>
        </p:nvSpPr>
        <p:spPr bwMode="gray">
          <a:xfrm>
            <a:off x="254190" y="1535369"/>
            <a:ext cx="383449" cy="3189776"/>
          </a:xfrm>
          <a:prstGeom prst="chevron">
            <a:avLst>
              <a:gd name="adj" fmla="val 27752"/>
            </a:avLst>
          </a:prstGeom>
          <a:gradFill flip="none" rotWithShape="1">
            <a:gsLst>
              <a:gs pos="73000">
                <a:schemeClr val="accent2">
                  <a:lumMod val="20000"/>
                  <a:lumOff val="80000"/>
                </a:schemeClr>
              </a:gs>
              <a:gs pos="0">
                <a:schemeClr val="accent2">
                  <a:lumMod val="40000"/>
                  <a:lumOff val="60000"/>
                </a:schemeClr>
              </a:gs>
            </a:gsLst>
            <a:lin ang="0" scaled="1"/>
            <a:tileRect/>
          </a:gradFill>
          <a:ln w="12700">
            <a:noFill/>
            <a:miter lim="800000"/>
            <a:headEnd/>
            <a:tailEnd/>
          </a:ln>
          <a:effectLst/>
        </p:spPr>
        <p:txBody>
          <a:bodyPr lIns="72000" tIns="0" rIns="0" bIns="0" anchor="ctr" anchorCtr="0"/>
          <a:lstStyle/>
          <a:p>
            <a:pPr marL="88900" indent="-88900">
              <a:spcAft>
                <a:spcPts val="600"/>
              </a:spcAft>
              <a:buClr>
                <a:schemeClr val="bg1">
                  <a:lumMod val="50000"/>
                </a:schemeClr>
              </a:buClr>
              <a:buSzPct val="80000"/>
              <a:tabLst>
                <a:tab pos="361950" algn="r"/>
                <a:tab pos="1076325" algn="r"/>
                <a:tab pos="1790700" algn="r"/>
                <a:tab pos="2514600" algn="r"/>
                <a:tab pos="3228975" algn="r"/>
                <a:tab pos="3943350" algn="r"/>
                <a:tab pos="4667250" algn="r"/>
                <a:tab pos="5381625" algn="r"/>
                <a:tab pos="6096000" algn="r"/>
                <a:tab pos="6819900" algn="r"/>
                <a:tab pos="7534275" algn="r"/>
              </a:tabLst>
            </a:pPr>
            <a:endParaRPr lang="de-DE" sz="2000" b="1" noProof="1">
              <a:solidFill>
                <a:schemeClr val="tx1">
                  <a:lumMod val="65000"/>
                  <a:lumOff val="35000"/>
                </a:schemeClr>
              </a:solidFill>
              <a:effectLst>
                <a:innerShdw blurRad="63500" dist="63500" dir="13500000">
                  <a:prstClr val="black">
                    <a:alpha val="50000"/>
                  </a:prstClr>
                </a:innerShdw>
              </a:effectLst>
            </a:endParaRPr>
          </a:p>
        </p:txBody>
      </p:sp>
    </p:spTree>
    <p:extLst>
      <p:ext uri="{BB962C8B-B14F-4D97-AF65-F5344CB8AC3E}">
        <p14:creationId xmlns:p14="http://schemas.microsoft.com/office/powerpoint/2010/main" val="2345469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de-DE" dirty="0"/>
          </a:p>
        </p:txBody>
      </p:sp>
      <p:sp>
        <p:nvSpPr>
          <p:cNvPr id="5" name="Inhaltsplatzhalter 2"/>
          <p:cNvSpPr txBox="1">
            <a:spLocks/>
          </p:cNvSpPr>
          <p:nvPr/>
        </p:nvSpPr>
        <p:spPr bwMode="gray">
          <a:xfrm>
            <a:off x="323528" y="1916832"/>
            <a:ext cx="8496622" cy="3312368"/>
          </a:xfrm>
          <a:prstGeom prst="rect">
            <a:avLst/>
          </a:prstGeom>
        </p:spPr>
        <p:txBody>
          <a:bodyPr vert="horz" lIns="0" tIns="0" rIns="0" bIns="0" rtlCol="0" anchor="t" anchorCtr="0">
            <a:noAutofit/>
          </a:bodyPr>
          <a:lstStyle/>
          <a:p>
            <a:pPr>
              <a:lnSpc>
                <a:spcPct val="150000"/>
              </a:lnSpc>
            </a:pPr>
            <a:r>
              <a:rPr lang="en-US" dirty="0" smtClean="0"/>
              <a:t>Motivation</a:t>
            </a:r>
          </a:p>
          <a:p>
            <a:pPr>
              <a:lnSpc>
                <a:spcPct val="150000"/>
              </a:lnSpc>
            </a:pPr>
            <a:r>
              <a:rPr lang="en-US" dirty="0" smtClean="0"/>
              <a:t>Research goals</a:t>
            </a:r>
          </a:p>
          <a:p>
            <a:pPr>
              <a:lnSpc>
                <a:spcPct val="150000"/>
              </a:lnSpc>
            </a:pPr>
            <a:r>
              <a:rPr lang="en-US" dirty="0" smtClean="0"/>
              <a:t>Prior research</a:t>
            </a:r>
          </a:p>
          <a:p>
            <a:pPr>
              <a:lnSpc>
                <a:spcPct val="150000"/>
              </a:lnSpc>
            </a:pPr>
            <a:r>
              <a:rPr lang="en-US" dirty="0" smtClean="0"/>
              <a:t>Data and methodology</a:t>
            </a:r>
          </a:p>
          <a:p>
            <a:pPr>
              <a:lnSpc>
                <a:spcPct val="150000"/>
              </a:lnSpc>
            </a:pPr>
            <a:r>
              <a:rPr lang="en-US" dirty="0" smtClean="0"/>
              <a:t>Results</a:t>
            </a:r>
          </a:p>
          <a:p>
            <a:pPr>
              <a:lnSpc>
                <a:spcPct val="150000"/>
              </a:lnSpc>
            </a:pPr>
            <a:r>
              <a:rPr lang="en-US" dirty="0" smtClean="0"/>
              <a:t>Summary and conclusions</a:t>
            </a:r>
          </a:p>
          <a:p>
            <a:pPr>
              <a:spcBef>
                <a:spcPts val="1200"/>
              </a:spcBef>
              <a:tabLst>
                <a:tab pos="180975" algn="l"/>
                <a:tab pos="361950" algn="l"/>
              </a:tabLst>
              <a:defRPr/>
            </a:pPr>
            <a:endParaRPr lang="en-US" sz="20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Summary and conclusions (</a:t>
            </a:r>
            <a:r>
              <a:rPr lang="en-US" dirty="0" smtClean="0"/>
              <a:t>II)</a:t>
            </a:r>
            <a:r>
              <a:rPr lang="en-US" dirty="0"/>
              <a:t/>
            </a:r>
            <a:br>
              <a:rPr lang="en-US" dirty="0"/>
            </a:br>
            <a:endParaRPr lang="en-US" dirty="0"/>
          </a:p>
        </p:txBody>
      </p:sp>
      <p:sp>
        <p:nvSpPr>
          <p:cNvPr id="3" name="Rectangle 20"/>
          <p:cNvSpPr>
            <a:spLocks noChangeArrowheads="1"/>
          </p:cNvSpPr>
          <p:nvPr/>
        </p:nvSpPr>
        <p:spPr bwMode="auto">
          <a:xfrm>
            <a:off x="250825" y="1225156"/>
            <a:ext cx="8614845" cy="4940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smtClean="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smtClean="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smtClean="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smtClean="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smtClean="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smtClean="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smtClean="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smtClean="0"/>
          </a:p>
          <a:p>
            <a:pPr marL="285750" indent="-285750" eaLnBrk="0" fontAlgn="base" hangingPunct="0">
              <a:spcBef>
                <a:spcPct val="0"/>
              </a:spcBef>
              <a:spcAft>
                <a:spcPct val="0"/>
              </a:spcAft>
              <a:buClr>
                <a:srgbClr val="0076BD"/>
              </a:buClr>
              <a:buFont typeface="Arial" panose="020B0604020202020204" pitchFamily="34" charset="0"/>
              <a:buChar char="•"/>
            </a:pPr>
            <a:endParaRPr lang="en-US" sz="1600" b="1" dirty="0" smtClean="0"/>
          </a:p>
        </p:txBody>
      </p:sp>
      <p:sp>
        <p:nvSpPr>
          <p:cNvPr id="5" name="Textfeld 4">
            <a:extLst>
              <a:ext uri="{FF2B5EF4-FFF2-40B4-BE49-F238E27FC236}">
                <a16:creationId xmlns:a16="http://schemas.microsoft.com/office/drawing/2014/main" xmlns="" id="{710FAF5F-621D-4195-B111-14A434FA7930}"/>
              </a:ext>
            </a:extLst>
          </p:cNvPr>
          <p:cNvSpPr txBox="1"/>
          <p:nvPr/>
        </p:nvSpPr>
        <p:spPr>
          <a:xfrm>
            <a:off x="755224" y="1189145"/>
            <a:ext cx="7705208" cy="3865495"/>
          </a:xfrm>
          <a:prstGeom prst="rect">
            <a:avLst/>
          </a:prstGeom>
          <a:solidFill>
            <a:schemeClr val="accent2">
              <a:lumMod val="20000"/>
              <a:lumOff val="80000"/>
            </a:schemeClr>
          </a:solidFill>
        </p:spPr>
        <p:txBody>
          <a:bodyPr wrap="square" rtlCol="0">
            <a:noAutofit/>
          </a:bodyPr>
          <a:lstStyle/>
          <a:p>
            <a:pPr eaLnBrk="0" fontAlgn="base" hangingPunct="0">
              <a:lnSpc>
                <a:spcPct val="120000"/>
              </a:lnSpc>
              <a:spcBef>
                <a:spcPct val="0"/>
              </a:spcBef>
              <a:spcAft>
                <a:spcPct val="0"/>
              </a:spcAft>
              <a:buClr>
                <a:srgbClr val="0076BD"/>
              </a:buClr>
            </a:pPr>
            <a:r>
              <a:rPr lang="en-US" sz="1600" b="1" dirty="0" smtClean="0"/>
              <a:t>Marketing efforts of incumbent publicly-owned regional/municipal utilities should</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smtClean="0"/>
              <a:t>Use positive consumer evaluation and trust (safety, reliability, known partner) for development of new business models</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smtClean="0"/>
              <a:t>Aim at innovators/early adopters with innovative lifestyle (signaling,  ‘warm glow’)</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smtClean="0"/>
              <a:t>Aim at (uninvolved) ‘pure’ consumers and tenants </a:t>
            </a:r>
            <a:br>
              <a:rPr lang="en-US" sz="1600" dirty="0" smtClean="0"/>
            </a:br>
            <a:r>
              <a:rPr lang="en-US" sz="1600" dirty="0" smtClean="0">
                <a:solidFill>
                  <a:schemeClr val="accent1"/>
                </a:solidFill>
                <a:sym typeface="Wingdings" panose="05000000000000000000" pitchFamily="2" charset="2"/>
              </a:rPr>
              <a:t></a:t>
            </a:r>
            <a:r>
              <a:rPr lang="en-US" sz="1600" dirty="0" smtClean="0">
                <a:sym typeface="Wingdings" panose="05000000000000000000" pitchFamily="2" charset="2"/>
              </a:rPr>
              <a:t> </a:t>
            </a:r>
            <a:r>
              <a:rPr lang="en-US" sz="1600" dirty="0" smtClean="0">
                <a:sym typeface="Wingdings" panose="05000000000000000000" pitchFamily="2" charset="2"/>
              </a:rPr>
              <a:t>C</a:t>
            </a:r>
            <a:r>
              <a:rPr lang="en-US" sz="1600" dirty="0" smtClean="0"/>
              <a:t>rucial </a:t>
            </a:r>
            <a:r>
              <a:rPr lang="en-US" sz="1600" dirty="0" smtClean="0"/>
              <a:t>to realize functioning and lively P2P electricity trading community</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smtClean="0"/>
              <a:t>Link easy-to-use digitalized services with (at least) the look and feel of personalized and P2P-based distribution and tailored communication</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smtClean="0"/>
              <a:t>Create bundles with other products, e.g. electric mobility, microgeneration</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smtClean="0"/>
              <a:t>Address added values based on fair pricing</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smtClean="0"/>
              <a:t>Create emotionally framed information campaigns</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sz="1600" dirty="0" smtClean="0"/>
              <a:t>Particularly take peer effects actively into account, as they have great influence on general openness towards and purchase intention for P2P electricity products</a:t>
            </a:r>
            <a:endParaRPr lang="en-US" sz="1600" dirty="0"/>
          </a:p>
        </p:txBody>
      </p:sp>
      <p:sp>
        <p:nvSpPr>
          <p:cNvPr id="6" name="AutoShape 59" descr="© INSCALE GmbH, 26.05.2010&#10;http://www.presentationload.com/">
            <a:extLst>
              <a:ext uri="{FF2B5EF4-FFF2-40B4-BE49-F238E27FC236}">
                <a16:creationId xmlns:a16="http://schemas.microsoft.com/office/drawing/2014/main" xmlns="" id="{A0349026-468C-49C1-A083-DC3884735B34}"/>
              </a:ext>
            </a:extLst>
          </p:cNvPr>
          <p:cNvSpPr>
            <a:spLocks noChangeArrowheads="1"/>
          </p:cNvSpPr>
          <p:nvPr/>
        </p:nvSpPr>
        <p:spPr bwMode="gray">
          <a:xfrm>
            <a:off x="269449" y="1189145"/>
            <a:ext cx="383449" cy="3865495"/>
          </a:xfrm>
          <a:prstGeom prst="chevron">
            <a:avLst>
              <a:gd name="adj" fmla="val 27752"/>
            </a:avLst>
          </a:prstGeom>
          <a:gradFill flip="none" rotWithShape="1">
            <a:gsLst>
              <a:gs pos="100000">
                <a:schemeClr val="accent2">
                  <a:lumMod val="20000"/>
                  <a:lumOff val="80000"/>
                </a:schemeClr>
              </a:gs>
              <a:gs pos="0">
                <a:schemeClr val="accent2">
                  <a:lumMod val="40000"/>
                  <a:lumOff val="60000"/>
                </a:schemeClr>
              </a:gs>
            </a:gsLst>
            <a:lin ang="0" scaled="1"/>
            <a:tileRect/>
          </a:gradFill>
          <a:ln w="12700">
            <a:noFill/>
            <a:miter lim="800000"/>
            <a:headEnd/>
            <a:tailEnd/>
          </a:ln>
          <a:effectLst/>
        </p:spPr>
        <p:txBody>
          <a:bodyPr lIns="72000" tIns="0" rIns="0" bIns="0" anchor="ctr" anchorCtr="0"/>
          <a:lstStyle/>
          <a:p>
            <a:pPr marL="88900" indent="-88900">
              <a:spcAft>
                <a:spcPts val="600"/>
              </a:spcAft>
              <a:buClr>
                <a:schemeClr val="bg1">
                  <a:lumMod val="50000"/>
                </a:schemeClr>
              </a:buClr>
              <a:buSzPct val="80000"/>
              <a:tabLst>
                <a:tab pos="361950" algn="r"/>
                <a:tab pos="1076325" algn="r"/>
                <a:tab pos="1790700" algn="r"/>
                <a:tab pos="2514600" algn="r"/>
                <a:tab pos="3228975" algn="r"/>
                <a:tab pos="3943350" algn="r"/>
                <a:tab pos="4667250" algn="r"/>
                <a:tab pos="5381625" algn="r"/>
                <a:tab pos="6096000" algn="r"/>
                <a:tab pos="6819900" algn="r"/>
                <a:tab pos="7534275" algn="r"/>
              </a:tabLst>
            </a:pPr>
            <a:endParaRPr lang="de-DE" sz="2000" b="1" noProof="1">
              <a:solidFill>
                <a:schemeClr val="tx1">
                  <a:lumMod val="65000"/>
                  <a:lumOff val="35000"/>
                </a:schemeClr>
              </a:solidFill>
              <a:effectLst>
                <a:innerShdw blurRad="63500" dist="63500" dir="13500000">
                  <a:prstClr val="black">
                    <a:alpha val="50000"/>
                  </a:prstClr>
                </a:innerShdw>
              </a:effectLst>
            </a:endParaRPr>
          </a:p>
        </p:txBody>
      </p:sp>
      <p:sp>
        <p:nvSpPr>
          <p:cNvPr id="7" name="Textfeld 6">
            <a:extLst>
              <a:ext uri="{FF2B5EF4-FFF2-40B4-BE49-F238E27FC236}">
                <a16:creationId xmlns:a16="http://schemas.microsoft.com/office/drawing/2014/main" xmlns="" id="{710FAF5F-621D-4195-B111-14A434FA7930}"/>
              </a:ext>
            </a:extLst>
          </p:cNvPr>
          <p:cNvSpPr txBox="1"/>
          <p:nvPr/>
        </p:nvSpPr>
        <p:spPr>
          <a:xfrm>
            <a:off x="753799" y="5101694"/>
            <a:ext cx="7705208" cy="1091621"/>
          </a:xfrm>
          <a:prstGeom prst="rect">
            <a:avLst/>
          </a:prstGeom>
          <a:solidFill>
            <a:schemeClr val="accent2">
              <a:lumMod val="20000"/>
              <a:lumOff val="80000"/>
            </a:schemeClr>
          </a:solidFill>
        </p:spPr>
        <p:txBody>
          <a:bodyPr wrap="square" rtlCol="0">
            <a:noAutofit/>
          </a:bodyPr>
          <a:lstStyle/>
          <a:p>
            <a:pPr eaLnBrk="0" fontAlgn="base" hangingPunct="0">
              <a:lnSpc>
                <a:spcPct val="110000"/>
              </a:lnSpc>
              <a:spcBef>
                <a:spcPct val="0"/>
              </a:spcBef>
              <a:spcAft>
                <a:spcPct val="0"/>
              </a:spcAft>
              <a:buClr>
                <a:srgbClr val="0076BD"/>
              </a:buClr>
            </a:pPr>
            <a:r>
              <a:rPr lang="en-US" sz="1600" b="1" dirty="0" smtClean="0"/>
              <a:t>Future </a:t>
            </a:r>
            <a:r>
              <a:rPr lang="en-US" sz="1600" b="1" dirty="0"/>
              <a:t>research</a:t>
            </a:r>
            <a:endParaRPr lang="en-US" sz="1600" dirty="0"/>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Detailed follow-up survey solely focusing on P2P electricity trading</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Differentiated between consumers and prosumers and their specific interests and motivations</a:t>
            </a:r>
          </a:p>
        </p:txBody>
      </p:sp>
      <p:sp>
        <p:nvSpPr>
          <p:cNvPr id="8" name="AutoShape 59" descr="© INSCALE GmbH, 26.05.2010&#10;http://www.presentationload.com/">
            <a:extLst>
              <a:ext uri="{FF2B5EF4-FFF2-40B4-BE49-F238E27FC236}">
                <a16:creationId xmlns:a16="http://schemas.microsoft.com/office/drawing/2014/main" xmlns="" id="{A0349026-468C-49C1-A083-DC3884735B34}"/>
              </a:ext>
            </a:extLst>
          </p:cNvPr>
          <p:cNvSpPr>
            <a:spLocks noChangeArrowheads="1"/>
          </p:cNvSpPr>
          <p:nvPr/>
        </p:nvSpPr>
        <p:spPr bwMode="gray">
          <a:xfrm>
            <a:off x="268024" y="5101694"/>
            <a:ext cx="383449" cy="1091621"/>
          </a:xfrm>
          <a:prstGeom prst="chevron">
            <a:avLst>
              <a:gd name="adj" fmla="val 27752"/>
            </a:avLst>
          </a:prstGeom>
          <a:gradFill flip="none" rotWithShape="1">
            <a:gsLst>
              <a:gs pos="100000">
                <a:schemeClr val="accent2">
                  <a:lumMod val="20000"/>
                  <a:lumOff val="80000"/>
                </a:schemeClr>
              </a:gs>
              <a:gs pos="0">
                <a:schemeClr val="accent2">
                  <a:lumMod val="40000"/>
                  <a:lumOff val="60000"/>
                </a:schemeClr>
              </a:gs>
            </a:gsLst>
            <a:lin ang="0" scaled="1"/>
            <a:tileRect/>
          </a:gradFill>
          <a:ln w="12700">
            <a:noFill/>
            <a:miter lim="800000"/>
            <a:headEnd/>
            <a:tailEnd/>
          </a:ln>
          <a:effectLst/>
        </p:spPr>
        <p:txBody>
          <a:bodyPr lIns="72000" tIns="0" rIns="0" bIns="0" anchor="ctr" anchorCtr="0"/>
          <a:lstStyle/>
          <a:p>
            <a:pPr marL="88900" indent="-88900">
              <a:spcAft>
                <a:spcPts val="600"/>
              </a:spcAft>
              <a:buClr>
                <a:schemeClr val="bg1">
                  <a:lumMod val="50000"/>
                </a:schemeClr>
              </a:buClr>
              <a:buSzPct val="80000"/>
              <a:tabLst>
                <a:tab pos="361950" algn="r"/>
                <a:tab pos="1076325" algn="r"/>
                <a:tab pos="1790700" algn="r"/>
                <a:tab pos="2514600" algn="r"/>
                <a:tab pos="3228975" algn="r"/>
                <a:tab pos="3943350" algn="r"/>
                <a:tab pos="4667250" algn="r"/>
                <a:tab pos="5381625" algn="r"/>
                <a:tab pos="6096000" algn="r"/>
                <a:tab pos="6819900" algn="r"/>
                <a:tab pos="7534275" algn="r"/>
              </a:tabLst>
            </a:pPr>
            <a:endParaRPr lang="de-DE" sz="2000" b="1" noProof="1">
              <a:solidFill>
                <a:schemeClr val="tx1">
                  <a:lumMod val="65000"/>
                  <a:lumOff val="35000"/>
                </a:schemeClr>
              </a:solidFill>
              <a:effectLst>
                <a:innerShdw blurRad="63500" dist="63500" dir="13500000">
                  <a:prstClr val="black">
                    <a:alpha val="50000"/>
                  </a:prstClr>
                </a:innerShdw>
              </a:effectLst>
            </a:endParaRPr>
          </a:p>
        </p:txBody>
      </p:sp>
    </p:spTree>
    <p:extLst>
      <p:ext uri="{BB962C8B-B14F-4D97-AF65-F5344CB8AC3E}">
        <p14:creationId xmlns:p14="http://schemas.microsoft.com/office/powerpoint/2010/main" val="3058163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4572000" y="1933777"/>
            <a:ext cx="4248150" cy="1235823"/>
          </a:xfrm>
          <a:solidFill>
            <a:schemeClr val="bg1">
              <a:alpha val="75000"/>
            </a:schemeClr>
          </a:solidFill>
        </p:spPr>
        <p:txBody>
          <a:bodyPr lIns="72000" rIns="72000"/>
          <a:lstStyle/>
          <a:p>
            <a:pPr algn="ctr"/>
            <a:r>
              <a:rPr lang="en-US" sz="2200" b="1" dirty="0">
                <a:solidFill>
                  <a:schemeClr val="tx2"/>
                </a:solidFill>
                <a:latin typeface="+mn-lt"/>
                <a:cs typeface="ＭＳ Ｐゴシック" charset="0"/>
              </a:rPr>
              <a:t>Thank you for your attention!</a:t>
            </a:r>
            <a:br>
              <a:rPr lang="en-US" sz="2200" b="1" dirty="0">
                <a:solidFill>
                  <a:schemeClr val="tx2"/>
                </a:solidFill>
                <a:latin typeface="+mn-lt"/>
                <a:cs typeface="ＭＳ Ｐゴシック" charset="0"/>
              </a:rPr>
            </a:br>
            <a:r>
              <a:rPr lang="en-US" sz="2200" b="1" dirty="0">
                <a:solidFill>
                  <a:schemeClr val="tx2"/>
                </a:solidFill>
                <a:latin typeface="+mn-lt"/>
                <a:cs typeface="ＭＳ Ｐゴシック" charset="0"/>
              </a:rPr>
              <a:t/>
            </a:r>
            <a:br>
              <a:rPr lang="en-US" sz="2200" b="1" dirty="0">
                <a:solidFill>
                  <a:schemeClr val="tx2"/>
                </a:solidFill>
                <a:latin typeface="+mn-lt"/>
                <a:cs typeface="ＭＳ Ｐゴシック" charset="0"/>
              </a:rPr>
            </a:br>
            <a:r>
              <a:rPr lang="en-US" sz="2200" b="1" dirty="0">
                <a:solidFill>
                  <a:schemeClr val="tx2"/>
                </a:solidFill>
                <a:latin typeface="+mn-lt"/>
                <a:cs typeface="ＭＳ Ｐゴシック" charset="0"/>
              </a:rPr>
              <a:t>Questions?</a:t>
            </a:r>
            <a:endParaRPr lang="de-DE" sz="2200" b="1" dirty="0">
              <a:solidFill>
                <a:schemeClr val="tx2"/>
              </a:solidFill>
              <a:latin typeface="+mn-lt"/>
              <a:cs typeface="ＭＳ Ｐゴシック" charset="0"/>
            </a:endParaRPr>
          </a:p>
        </p:txBody>
      </p:sp>
      <p:sp>
        <p:nvSpPr>
          <p:cNvPr id="4" name="Textplatzhalter 3"/>
          <p:cNvSpPr>
            <a:spLocks noGrp="1"/>
          </p:cNvSpPr>
          <p:nvPr>
            <p:ph type="body" sz="quarter" idx="12"/>
          </p:nvPr>
        </p:nvSpPr>
        <p:spPr>
          <a:xfrm>
            <a:off x="4572000" y="3356992"/>
            <a:ext cx="4248150" cy="786226"/>
          </a:xfrm>
          <a:solidFill>
            <a:schemeClr val="bg1">
              <a:alpha val="75000"/>
            </a:schemeClr>
          </a:solidFill>
        </p:spPr>
        <p:txBody>
          <a:bodyPr anchor="ctr" anchorCtr="0"/>
          <a:lstStyle/>
          <a:p>
            <a:pPr algn="ctr"/>
            <a:r>
              <a:rPr lang="de-DE" sz="1400" b="1" dirty="0" smtClean="0"/>
              <a:t>André Hackbarth</a:t>
            </a:r>
          </a:p>
          <a:p>
            <a:pPr algn="ctr"/>
            <a:r>
              <a:rPr lang="en-US" sz="1400" dirty="0" smtClean="0"/>
              <a:t>Tel: </a:t>
            </a:r>
            <a:r>
              <a:rPr lang="en-US" sz="1400" dirty="0"/>
              <a:t>+49 </a:t>
            </a:r>
            <a:r>
              <a:rPr lang="en-US" sz="1400" dirty="0" smtClean="0"/>
              <a:t>7121 2717131</a:t>
            </a:r>
          </a:p>
          <a:p>
            <a:pPr algn="ctr"/>
            <a:r>
              <a:rPr lang="en-US" sz="1400" dirty="0" smtClean="0"/>
              <a:t>Email</a:t>
            </a:r>
            <a:r>
              <a:rPr lang="en-US" sz="1400" dirty="0"/>
              <a:t>: </a:t>
            </a:r>
            <a:r>
              <a:rPr lang="en-US" sz="1400" dirty="0" smtClean="0"/>
              <a:t>andre.hackbarth@reutlingen-university.de</a:t>
            </a:r>
            <a:endParaRPr lang="de-DE" sz="1400" dirty="0"/>
          </a:p>
        </p:txBody>
      </p:sp>
    </p:spTree>
    <p:extLst>
      <p:ext uri="{BB962C8B-B14F-4D97-AF65-F5344CB8AC3E}">
        <p14:creationId xmlns:p14="http://schemas.microsoft.com/office/powerpoint/2010/main" val="17102401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dirty="0"/>
          </a:p>
        </p:txBody>
      </p:sp>
      <p:sp>
        <p:nvSpPr>
          <p:cNvPr id="3" name="Rechteck 2"/>
          <p:cNvSpPr/>
          <p:nvPr/>
        </p:nvSpPr>
        <p:spPr>
          <a:xfrm>
            <a:off x="3347864" y="2780928"/>
            <a:ext cx="2448271" cy="697050"/>
          </a:xfrm>
          <a:prstGeom prst="rect">
            <a:avLst/>
          </a:prstGeom>
        </p:spPr>
        <p:txBody>
          <a:bodyPr wrap="square">
            <a:spAutoFit/>
          </a:bodyPr>
          <a:lstStyle/>
          <a:p>
            <a:pPr lvl="0" algn="ctr">
              <a:lnSpc>
                <a:spcPct val="120000"/>
              </a:lnSpc>
              <a:defRPr/>
            </a:pPr>
            <a:r>
              <a:rPr lang="en-US" sz="3600" b="1" kern="0" dirty="0" smtClean="0">
                <a:solidFill>
                  <a:srgbClr val="0076BD"/>
                </a:solidFill>
                <a:ea typeface="+mj-ea"/>
                <a:cs typeface="Arial" pitchFamily="34" charset="0"/>
              </a:rPr>
              <a:t>Backup</a:t>
            </a:r>
            <a:endParaRPr lang="de-DE" sz="3600" b="1" kern="0" dirty="0">
              <a:solidFill>
                <a:srgbClr val="0076BD"/>
              </a:solidFill>
              <a:ea typeface="+mj-ea"/>
              <a:cs typeface="Arial" pitchFamily="34" charset="0"/>
            </a:endParaRPr>
          </a:p>
        </p:txBody>
      </p:sp>
    </p:spTree>
    <p:extLst>
      <p:ext uri="{BB962C8B-B14F-4D97-AF65-F5344CB8AC3E}">
        <p14:creationId xmlns:p14="http://schemas.microsoft.com/office/powerpoint/2010/main" val="9882041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Sample vs German </a:t>
            </a:r>
            <a:r>
              <a:rPr lang="en-US" dirty="0" smtClean="0"/>
              <a:t>population</a:t>
            </a:r>
            <a:endParaRPr lang="en-US" dirty="0"/>
          </a:p>
        </p:txBody>
      </p:sp>
      <p:graphicFrame>
        <p:nvGraphicFramePr>
          <p:cNvPr id="3" name="Tabelle 2"/>
          <p:cNvGraphicFramePr>
            <a:graphicFrameLocks noGrp="1"/>
          </p:cNvGraphicFramePr>
          <p:nvPr>
            <p:extLst>
              <p:ext uri="{D42A27DB-BD31-4B8C-83A1-F6EECF244321}">
                <p14:modId xmlns:p14="http://schemas.microsoft.com/office/powerpoint/2010/main" val="1914324631"/>
              </p:ext>
            </p:extLst>
          </p:nvPr>
        </p:nvGraphicFramePr>
        <p:xfrm>
          <a:off x="467544" y="876429"/>
          <a:ext cx="8208912" cy="5214574"/>
        </p:xfrm>
        <a:graphic>
          <a:graphicData uri="http://schemas.openxmlformats.org/drawingml/2006/table">
            <a:tbl>
              <a:tblPr firstRow="1" firstCol="1" bandRow="1"/>
              <a:tblGrid>
                <a:gridCol w="2615369"/>
                <a:gridCol w="2615369"/>
                <a:gridCol w="1489087"/>
                <a:gridCol w="1489087"/>
              </a:tblGrid>
              <a:tr h="97918">
                <a:tc>
                  <a:txBody>
                    <a:bodyPr/>
                    <a:lstStyle/>
                    <a:p>
                      <a:pPr>
                        <a:lnSpc>
                          <a:spcPct val="100000"/>
                        </a:lnSpc>
                        <a:spcAft>
                          <a:spcPts val="0"/>
                        </a:spcAft>
                      </a:pPr>
                      <a:r>
                        <a:rPr lang="en-US" sz="1000" b="1" dirty="0">
                          <a:effectLst/>
                          <a:latin typeface="+mn-lt"/>
                          <a:ea typeface="Times New Roman" panose="02020603050405020304" pitchFamily="18" charset="0"/>
                          <a:cs typeface="Times New Roman" panose="02020603050405020304" pitchFamily="18" charset="0"/>
                        </a:rPr>
                        <a:t>Variable</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000" b="1" dirty="0">
                          <a:effectLst/>
                          <a:latin typeface="+mn-lt"/>
                          <a:ea typeface="Times New Roman" panose="02020603050405020304" pitchFamily="18" charset="0"/>
                          <a:cs typeface="Times New Roman" panose="02020603050405020304" pitchFamily="18" charset="0"/>
                        </a:rPr>
                        <a:t>Value</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Sample (%)</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Population (%)</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18">
                <a:tc rowSpan="2">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Gender</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Female</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29.5</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50.7</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w="12700" cap="flat" cmpd="sng" algn="ctr">
                      <a:solidFill>
                        <a:srgbClr val="000000"/>
                      </a:solidFill>
                      <a:prstDash val="solid"/>
                      <a:round/>
                      <a:headEnd type="none" w="med" len="med"/>
                      <a:tailEnd type="none" w="med" len="med"/>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Male</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70.5</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49.3</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rowSpan="4">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Age</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Less than 18</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marL="68580"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13.2</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18 to 39</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19.3</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marL="68580"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26.6</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40 to 59</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44.6</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29.8</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60 or above</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36.1</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27.4</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rowSpan="6">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Education</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No form of school leaving qualification</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0.3</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marL="68580"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4.0</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Still in school education</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marL="68580"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3.6</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185374">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Secondary general school leaving qualification</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12.7</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30.4</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Intermediate school leaving qualification</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26.9</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29.7</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Higher education entrance qualification</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17.2</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14.2</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University (of applied sciences) degree</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42.9</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17.7</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rowSpan="5">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Household income per month</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Less than €2,000</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15.7</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43.2</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€2,000 to €3,999*</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33.6</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43.0</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€4,000* to €5,999</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17.4</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8.2</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€6,000 or more</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5.6</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5.7</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Not stated</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27.7</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marL="68580"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rowSpan="5">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Number of persons in household</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18.4</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41.8</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2</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43.2</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33.5</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3</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17.8</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12.0</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4</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14.4</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marL="68580"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9.3</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5 or more</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6.2</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marL="68580"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3.4</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rowSpan="4">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Residential location</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City</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51.0</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29.0</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Urban district</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28.5</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39.0</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Rural district with urban agglomeration</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18.6</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17.3</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Sparsely populated rural district</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1.9</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14.7</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rowSpan="4">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Accommodation type</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Rented house (single-family/two-family)</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3.4</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10.5</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Rented apartment</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26.9</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46.5</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House (single-family/two-family) ownership </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57.5</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33.6</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Apartment ownership</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12.2</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marL="68580"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9.4</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rowSpan="2">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Electricity tariff</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Green electricity</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46.6</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22.0</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vMerge="1">
                  <a:txBody>
                    <a:bodyPr/>
                    <a:lstStyle/>
                    <a:p>
                      <a:endParaRPr lang="en-US"/>
                    </a:p>
                  </a:txBody>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Other</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43.1</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78.0</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a:noFill/>
                    </a:lnB>
                  </a:tcPr>
                </a:tc>
              </a:tr>
              <a:tr h="97918">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Not stated</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10.3</a:t>
                      </a:r>
                      <a:endParaRPr lang="en-US" sz="100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ea typeface="Calibri" panose="020F0502020204030204" pitchFamily="34" charset="0"/>
                        <a:cs typeface="Times New Roman" panose="02020603050405020304" pitchFamily="18" charset="0"/>
                      </a:endParaRPr>
                    </a:p>
                  </a:txBody>
                  <a:tcPr marL="66333" marR="66333" marT="0" marB="0">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587500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PCA and PFA</a:t>
            </a:r>
            <a:endParaRPr lang="en-US" dirty="0"/>
          </a:p>
        </p:txBody>
      </p:sp>
      <p:graphicFrame>
        <p:nvGraphicFramePr>
          <p:cNvPr id="3" name="Tabelle 2"/>
          <p:cNvGraphicFramePr>
            <a:graphicFrameLocks noGrp="1"/>
          </p:cNvGraphicFramePr>
          <p:nvPr>
            <p:extLst>
              <p:ext uri="{D42A27DB-BD31-4B8C-83A1-F6EECF244321}">
                <p14:modId xmlns:p14="http://schemas.microsoft.com/office/powerpoint/2010/main" val="1287536747"/>
              </p:ext>
            </p:extLst>
          </p:nvPr>
        </p:nvGraphicFramePr>
        <p:xfrm>
          <a:off x="250826" y="1171974"/>
          <a:ext cx="8641654" cy="4901570"/>
        </p:xfrm>
        <a:graphic>
          <a:graphicData uri="http://schemas.openxmlformats.org/drawingml/2006/table">
            <a:tbl>
              <a:tblPr firstRow="1" firstCol="1" bandRow="1"/>
              <a:tblGrid>
                <a:gridCol w="317848"/>
                <a:gridCol w="1289191"/>
                <a:gridCol w="727097"/>
                <a:gridCol w="4704292"/>
                <a:gridCol w="454523"/>
                <a:gridCol w="536528"/>
                <a:gridCol w="612175"/>
              </a:tblGrid>
              <a:tr h="247968">
                <a:tc>
                  <a:txBody>
                    <a:bodyPr/>
                    <a:lstStyle/>
                    <a:p>
                      <a:pPr>
                        <a:lnSpc>
                          <a:spcPct val="100000"/>
                        </a:lnSpc>
                        <a:spcAft>
                          <a:spcPts val="0"/>
                        </a:spcAft>
                      </a:pPr>
                      <a:r>
                        <a:rPr lang="en-US" sz="900" b="1" dirty="0">
                          <a:effectLst/>
                          <a:latin typeface="+mn-lt"/>
                          <a:ea typeface="Times New Roman" panose="02020603050405020304" pitchFamily="18" charset="0"/>
                          <a:cs typeface="Times New Roman" panose="02020603050405020304" pitchFamily="18" charset="0"/>
                        </a:rPr>
                        <a:t>No.</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b="1" dirty="0">
                          <a:effectLst/>
                          <a:latin typeface="+mn-lt"/>
                          <a:ea typeface="Times New Roman" panose="02020603050405020304" pitchFamily="18" charset="0"/>
                          <a:cs typeface="Times New Roman" panose="02020603050405020304" pitchFamily="18" charset="0"/>
                        </a:rPr>
                        <a:t>Component</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b="1" dirty="0" smtClean="0">
                          <a:effectLst/>
                          <a:latin typeface="+mn-lt"/>
                          <a:ea typeface="Times New Roman" panose="02020603050405020304" pitchFamily="18" charset="0"/>
                          <a:cs typeface="Times New Roman" panose="02020603050405020304" pitchFamily="18" charset="0"/>
                        </a:rPr>
                        <a:t>Cronbach's </a:t>
                      </a:r>
                      <a:r>
                        <a:rPr lang="el-GR" sz="900" b="1" dirty="0" smtClean="0">
                          <a:effectLst/>
                          <a:latin typeface="+mn-lt"/>
                          <a:ea typeface="Times New Roman" panose="02020603050405020304" pitchFamily="18" charset="0"/>
                          <a:cs typeface="Times New Roman" panose="02020603050405020304" pitchFamily="18" charset="0"/>
                        </a:rPr>
                        <a:t>α</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b="1" dirty="0">
                          <a:effectLst/>
                          <a:latin typeface="+mn-lt"/>
                          <a:ea typeface="Times New Roman" panose="02020603050405020304" pitchFamily="18" charset="0"/>
                          <a:cs typeface="Times New Roman" panose="02020603050405020304" pitchFamily="18" charset="0"/>
                        </a:rPr>
                        <a:t>Statement</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b="1">
                          <a:effectLst/>
                          <a:latin typeface="+mn-lt"/>
                          <a:ea typeface="Times New Roman" panose="02020603050405020304" pitchFamily="18" charset="0"/>
                          <a:cs typeface="Times New Roman" panose="02020603050405020304" pitchFamily="18" charset="0"/>
                        </a:rPr>
                        <a:t>Mean</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b="1">
                          <a:effectLst/>
                          <a:latin typeface="+mn-lt"/>
                          <a:ea typeface="Times New Roman" panose="02020603050405020304" pitchFamily="18" charset="0"/>
                          <a:cs typeface="Times New Roman" panose="02020603050405020304" pitchFamily="18" charset="0"/>
                        </a:rPr>
                        <a:t>Std.dev.</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b="1">
                          <a:effectLst/>
                          <a:latin typeface="+mn-lt"/>
                          <a:ea typeface="Times New Roman" panose="02020603050405020304" pitchFamily="18" charset="0"/>
                          <a:cs typeface="Times New Roman" panose="02020603050405020304" pitchFamily="18" charset="0"/>
                        </a:rPr>
                        <a:t>Loading</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968">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2700" cap="flat" cmpd="sng" algn="ctr">
                      <a:solidFill>
                        <a:srgbClr val="000000"/>
                      </a:solidFill>
                      <a:prstDash val="solid"/>
                      <a:round/>
                      <a:headEnd type="none" w="med" len="med"/>
                      <a:tailEnd type="none" w="med" len="med"/>
                    </a:lnT>
                    <a:lnB>
                      <a:noFill/>
                    </a:lnB>
                  </a:tcPr>
                </a:tc>
                <a:tc rowSpan="5">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Openness towards P2P electricity trading</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0.840</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My family and friends would approve if I buy a P2P electricity product.</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3.03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0.973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0.818</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w="12700" cap="flat" cmpd="sng" algn="ctr">
                      <a:solidFill>
                        <a:srgbClr val="000000"/>
                      </a:solidFill>
                      <a:prstDash val="solid"/>
                      <a:round/>
                      <a:headEnd type="none" w="med" len="med"/>
                      <a:tailEnd type="none" w="med" len="med"/>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vMerge="1">
                  <a:txBody>
                    <a:bodyPr/>
                    <a:lstStyle/>
                    <a:p>
                      <a:pPr>
                        <a:lnSpc>
                          <a:spcPct val="107000"/>
                        </a:lnSpc>
                      </a:pPr>
                      <a:endParaRPr lang="en-US" sz="900" dirty="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P2P electricity trading is innovative and modern.</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3.76</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0.898</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0.803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vMerge="1">
                  <a:txBody>
                    <a:bodyPr/>
                    <a:lstStyle/>
                    <a:p>
                      <a:pPr>
                        <a:lnSpc>
                          <a:spcPct val="107000"/>
                        </a:lnSpc>
                      </a:pPr>
                      <a:endParaRPr lang="en-US" sz="900" dirty="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dirty="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P2P electricity trading would go well with me and my lifestyle.</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3.19</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1.033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0.799</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247968">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vMerge="1">
                  <a:txBody>
                    <a:bodyPr/>
                    <a:lstStyle/>
                    <a:p>
                      <a:pPr>
                        <a:lnSpc>
                          <a:spcPct val="107000"/>
                        </a:lnSpc>
                      </a:pPr>
                      <a:endParaRPr lang="en-US" sz="900" dirty="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dirty="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P2P electricity trading is associated with more advantages than disadvantages compared to a normal electricity tariff.</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3.14</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0.850</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0.788</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vMerge="1">
                  <a:txBody>
                    <a:bodyPr/>
                    <a:lstStyle/>
                    <a:p>
                      <a:pPr>
                        <a:lnSpc>
                          <a:spcPct val="107000"/>
                        </a:lnSpc>
                      </a:pPr>
                      <a:endParaRPr lang="en-US" sz="900" dirty="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Participation in P2P electricity trading is easy.</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2.96</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0.825</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0.662</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495937">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2</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rowSpan="5">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Attitude towards environment, regional production and transparency</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0.753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I am concerned about human behavior and its impact on the climate and the environment.</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4.34</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0.850</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0.812</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vMerge="1">
                  <a:txBody>
                    <a:bodyPr/>
                    <a:lstStyle/>
                    <a:p>
                      <a:pPr>
                        <a:lnSpc>
                          <a:spcPct val="107000"/>
                        </a:lnSpc>
                      </a:pPr>
                      <a:endParaRPr lang="en-US" sz="900" dirty="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People should live more environmentally friendly to counteract climate change.</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4.39</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0.803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0.794</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vMerge="1">
                  <a:txBody>
                    <a:bodyPr/>
                    <a:lstStyle/>
                    <a:p>
                      <a:pPr>
                        <a:lnSpc>
                          <a:spcPct val="107000"/>
                        </a:lnSpc>
                      </a:pPr>
                      <a:endParaRPr lang="en-US" sz="900" dirty="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More detailed information about the origin and production of products is important to me.</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3.91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0.956</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0.667</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vMerge="1">
                  <a:txBody>
                    <a:bodyPr/>
                    <a:lstStyle/>
                    <a:p>
                      <a:pPr>
                        <a:lnSpc>
                          <a:spcPct val="107000"/>
                        </a:lnSpc>
                      </a:pPr>
                      <a:endParaRPr lang="en-US" sz="900" dirty="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I always pay attention to ecological criteria when buying products and services.</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3.71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0.889</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0.605</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vMerge="1">
                  <a:txBody>
                    <a:bodyPr/>
                    <a:lstStyle/>
                    <a:p>
                      <a:pPr>
                        <a:lnSpc>
                          <a:spcPct val="107000"/>
                        </a:lnSpc>
                      </a:pPr>
                      <a:endParaRPr lang="en-US" sz="900" dirty="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I prefer regional products and services.</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4.11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0.870</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0.525</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28759">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Utility evaluation</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0.887</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My energy provider is customer-oriented.</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3.95</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0.831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0.837</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My energy provider is interested in the common good.</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3.80</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0.881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0.819</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My energy provider is innovative.</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3.70</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0.863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0.811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My energy provider is environmentally friendly.</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3.93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0.793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0.802</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My energy provider acts proactively.</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3.68</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0.866</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0.772</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My energy provider is inexpensive.</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3.41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0.886</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0.733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My energy provider is reliable.</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4.38</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0.689</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0.647</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My energy provider is regionally connected.</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4.21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0.776</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0.503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28759">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4</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Technical interest</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0.597</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I always have the latest technical products.</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2.77</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0.911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0.821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28759">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 </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 </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 </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I am interested in technical novelties.</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3.89</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1.006</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0.754</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247968">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5</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rowSpan="3">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Price and independence </a:t>
                      </a:r>
                      <a:r>
                        <a:rPr lang="en-US" sz="900" dirty="0" smtClean="0">
                          <a:effectLst/>
                          <a:latin typeface="+mn-lt"/>
                          <a:ea typeface="Times New Roman" panose="02020603050405020304" pitchFamily="18" charset="0"/>
                          <a:cs typeface="Times New Roman" panose="02020603050405020304" pitchFamily="18" charset="0"/>
                        </a:rPr>
                        <a:t>consciousness</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0.515</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I regularly change my electricity, gas or telecommunications tariff or provider.</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1.78</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1.001</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0.746</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vMerge="1">
                  <a:txBody>
                    <a:bodyPr/>
                    <a:lstStyle/>
                    <a:p>
                      <a:pPr>
                        <a:lnSpc>
                          <a:spcPct val="107000"/>
                        </a:lnSpc>
                      </a:pPr>
                      <a:endParaRPr lang="en-US" sz="900" dirty="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I want the cheapest price and would dispense with customer service in the vicinity.</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2.69</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1.163</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0.716</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51560">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vMerge="1">
                  <a:txBody>
                    <a:bodyPr/>
                    <a:lstStyle/>
                    <a:p>
                      <a:pPr>
                        <a:lnSpc>
                          <a:spcPct val="107000"/>
                        </a:lnSpc>
                        <a:spcAft>
                          <a:spcPts val="0"/>
                        </a:spcAft>
                      </a:pP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pPr>
                      <a:endParaRPr lang="en-US" sz="900">
                        <a:effectLst/>
                        <a:latin typeface="+mn-lt"/>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I would like to be more independent of my energy provider.</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3.21</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1.027</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0.575</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247968">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6</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rowSpan="2">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Knowledge and decision of P2P electricity trading</a:t>
                      </a:r>
                      <a:endParaRPr lang="en-US" sz="900" dirty="0">
                        <a:effectLst/>
                        <a:latin typeface="+mn-lt"/>
                        <a:ea typeface="Calibri" panose="020F0502020204030204" pitchFamily="34" charset="0"/>
                        <a:cs typeface="Times New Roman" panose="02020603050405020304" pitchFamily="18" charset="0"/>
                      </a:endParaRPr>
                    </a:p>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 </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0.094</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It is my sole decision whether to participate in P2P electricity trading.</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4,02</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1.051</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0.827</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39489">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 </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vMerge="1">
                  <a:txBody>
                    <a:bodyPr/>
                    <a:lstStyle/>
                    <a:p>
                      <a:pPr>
                        <a:lnSpc>
                          <a:spcPct val="107000"/>
                        </a:lnSpc>
                        <a:spcAft>
                          <a:spcPts val="0"/>
                        </a:spcAft>
                      </a:pP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 </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I know people who already participate in P2P electricity trading.</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3.52*</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0.863</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0.518</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a:noFill/>
                    </a:lnB>
                  </a:tcPr>
                </a:tc>
              </a:tr>
              <a:tr h="139489">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7</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Attitude change</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a:effectLst/>
                          <a:latin typeface="+mn-lt"/>
                          <a:ea typeface="Times New Roman" panose="02020603050405020304" pitchFamily="18" charset="0"/>
                          <a:cs typeface="Times New Roman" panose="02020603050405020304" pitchFamily="18" charset="0"/>
                        </a:rPr>
                        <a:t>-</a:t>
                      </a:r>
                      <a:endParaRPr lang="en-US" sz="90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I have changed my attitude towards energy in recent years.</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3.56</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1.135</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900" dirty="0">
                          <a:effectLst/>
                          <a:latin typeface="+mn-lt"/>
                          <a:ea typeface="Times New Roman" panose="02020603050405020304" pitchFamily="18" charset="0"/>
                          <a:cs typeface="Times New Roman" panose="02020603050405020304" pitchFamily="18" charset="0"/>
                        </a:rPr>
                        <a:t>0.824</a:t>
                      </a:r>
                      <a:endParaRPr lang="en-US" sz="900" dirty="0">
                        <a:effectLst/>
                        <a:latin typeface="+mn-lt"/>
                        <a:ea typeface="Calibri" panose="020F0502020204030204" pitchFamily="34" charset="0"/>
                        <a:cs typeface="Times New Roman" panose="02020603050405020304" pitchFamily="18" charset="0"/>
                      </a:endParaRPr>
                    </a:p>
                  </a:txBody>
                  <a:tcPr marL="37555" marR="37555" marT="0" marB="0">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787660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a:t>
            </a:r>
            <a:endParaRPr lang="en-US" dirty="0"/>
          </a:p>
        </p:txBody>
      </p:sp>
      <p:graphicFrame>
        <p:nvGraphicFramePr>
          <p:cNvPr id="3" name="Tabelle 2"/>
          <p:cNvGraphicFramePr>
            <a:graphicFrameLocks noGrp="1"/>
          </p:cNvGraphicFramePr>
          <p:nvPr/>
        </p:nvGraphicFramePr>
        <p:xfrm>
          <a:off x="277635" y="1136650"/>
          <a:ext cx="8542515" cy="5029200"/>
        </p:xfrm>
        <a:graphic>
          <a:graphicData uri="http://schemas.openxmlformats.org/drawingml/2006/table">
            <a:tbl>
              <a:tblPr firstRow="1" firstCol="1" bandRow="1"/>
              <a:tblGrid>
                <a:gridCol w="2044768"/>
                <a:gridCol w="4702189"/>
                <a:gridCol w="566791"/>
                <a:gridCol w="479392"/>
                <a:gridCol w="369496"/>
                <a:gridCol w="379879"/>
              </a:tblGrid>
              <a:tr h="46494">
                <a:tc>
                  <a:txBody>
                    <a:bodyPr/>
                    <a:lstStyle/>
                    <a:p>
                      <a:pPr>
                        <a:lnSpc>
                          <a:spcPct val="100000"/>
                        </a:lnSpc>
                        <a:spcAft>
                          <a:spcPts val="0"/>
                        </a:spcAft>
                      </a:pPr>
                      <a:r>
                        <a:rPr lang="en-US" sz="1000" b="1" dirty="0">
                          <a:effectLst/>
                          <a:latin typeface="+mn-lt"/>
                          <a:ea typeface="Times New Roman" panose="02020603050405020304" pitchFamily="18" charset="0"/>
                          <a:cs typeface="Times New Roman" panose="02020603050405020304" pitchFamily="18" charset="0"/>
                        </a:rPr>
                        <a:t>Variable</a:t>
                      </a:r>
                      <a:endParaRPr lang="en-US" sz="1000" dirty="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000" b="1" dirty="0">
                          <a:effectLst/>
                          <a:latin typeface="+mn-lt"/>
                          <a:ea typeface="Times New Roman" panose="02020603050405020304" pitchFamily="18" charset="0"/>
                          <a:cs typeface="Times New Roman" panose="02020603050405020304" pitchFamily="18" charset="0"/>
                        </a:rPr>
                        <a:t>Definition</a:t>
                      </a:r>
                      <a:endParaRPr lang="en-US" sz="1000" dirty="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b="1" dirty="0">
                          <a:effectLst/>
                          <a:latin typeface="+mn-lt"/>
                          <a:ea typeface="Times New Roman" panose="02020603050405020304" pitchFamily="18" charset="0"/>
                          <a:cs typeface="Times New Roman" panose="02020603050405020304" pitchFamily="18" charset="0"/>
                        </a:rPr>
                        <a:t>Mean</a:t>
                      </a:r>
                      <a:endParaRPr lang="en-US" sz="1000" dirty="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Std. dev.</a:t>
                      </a:r>
                      <a:endParaRPr lang="en-US" sz="100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Min</a:t>
                      </a:r>
                      <a:endParaRPr lang="en-US" sz="100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Max</a:t>
                      </a:r>
                      <a:endParaRPr lang="en-US" sz="100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44">
                <a:tc gridSpan="2">
                  <a:txBody>
                    <a:bodyPr/>
                    <a:lstStyle/>
                    <a:p>
                      <a:pPr>
                        <a:lnSpc>
                          <a:spcPct val="100000"/>
                        </a:lnSpc>
                        <a:spcAft>
                          <a:spcPts val="0"/>
                        </a:spcAft>
                      </a:pPr>
                      <a:r>
                        <a:rPr lang="en-US" sz="1000" b="1" dirty="0">
                          <a:effectLst/>
                          <a:latin typeface="+mn-lt"/>
                          <a:ea typeface="Times New Roman" panose="02020603050405020304" pitchFamily="18" charset="0"/>
                          <a:cs typeface="Times New Roman" panose="02020603050405020304" pitchFamily="18" charset="0"/>
                        </a:rPr>
                        <a:t>Socio-demographic and household characteristics</a:t>
                      </a:r>
                      <a:endParaRPr lang="en-US" sz="1000" dirty="0">
                        <a:effectLst/>
                        <a:latin typeface="+mn-lt"/>
                        <a:cs typeface="Times New Roman" panose="02020603050405020304" pitchFamily="18" charset="0"/>
                      </a:endParaRPr>
                    </a:p>
                  </a:txBody>
                  <a:tcPr marL="29966" marR="29966"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w="12700" cap="flat" cmpd="sng" algn="ctr">
                      <a:solidFill>
                        <a:srgbClr val="000000"/>
                      </a:solidFill>
                      <a:prstDash val="solid"/>
                      <a:round/>
                      <a:headEnd type="none" w="med" len="med"/>
                      <a:tailEnd type="none" w="med" len="med"/>
                    </a:lnT>
                    <a:lnB>
                      <a:noFill/>
                    </a:lnB>
                  </a:tcPr>
                </a:tc>
              </a:tr>
              <a:tr h="51144">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Middle age</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 if respondent is between 40 and 69 years old, 0 otherwise</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0.62</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0.485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61622">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Lower income</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 if respondent has a net household income of up to €4000, 0 otherwise</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0.51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0.500</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Higher education</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 if respondent has a higher education entrance qualification or university degree, 0 otherwise</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0.55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0.498</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61622">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Rented accommodation</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 if respondent lives in a rented accommodation (house or apartment), 0 otherwise</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0.28</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0.451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Residential location</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4-point scale of household's residential location, ranging from '1 = central city' to '4 = rural area'</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1.68</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0.836</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51144">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Prosumer</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 if respondent is a prosumer, 0 otherwise </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0.14</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0.346</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51144">
                <a:tc gridSpan="2">
                  <a:txBody>
                    <a:bodyPr/>
                    <a:lstStyle/>
                    <a:p>
                      <a:pPr>
                        <a:lnSpc>
                          <a:spcPct val="100000"/>
                        </a:lnSpc>
                        <a:spcAft>
                          <a:spcPts val="0"/>
                        </a:spcAft>
                      </a:pPr>
                      <a:r>
                        <a:rPr lang="en-US" sz="1000" b="1" dirty="0">
                          <a:effectLst/>
                          <a:latin typeface="+mn-lt"/>
                          <a:ea typeface="Times New Roman" panose="02020603050405020304" pitchFamily="18" charset="0"/>
                          <a:cs typeface="Times New Roman" panose="02020603050405020304" pitchFamily="18" charset="0"/>
                        </a:rPr>
                        <a:t>Attitudes, knowledge and behavior</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hMerge="1">
                  <a:txBody>
                    <a:bodyPr/>
                    <a:lstStyle/>
                    <a:p>
                      <a:endParaRPr lang="en-US"/>
                    </a:p>
                  </a:txBody>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Openness towards P2P electricity trading</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Respondent's openness towards P2P electricity trading (average of the five 5-point Likert scale</a:t>
                      </a:r>
                      <a:r>
                        <a:rPr lang="en-US" sz="1000" baseline="30000" dirty="0">
                          <a:effectLst/>
                          <a:latin typeface="+mn-lt"/>
                          <a:ea typeface="Times New Roman" panose="02020603050405020304" pitchFamily="18" charset="0"/>
                          <a:cs typeface="Times New Roman" panose="02020603050405020304" pitchFamily="18" charset="0"/>
                        </a:rPr>
                        <a:t>1</a:t>
                      </a:r>
                      <a:r>
                        <a:rPr lang="en-US" sz="1000" dirty="0">
                          <a:effectLst/>
                          <a:latin typeface="+mn-lt"/>
                          <a:ea typeface="Times New Roman" panose="02020603050405020304" pitchFamily="18" charset="0"/>
                          <a:cs typeface="Times New Roman" panose="02020603050405020304" pitchFamily="18" charset="0"/>
                        </a:rPr>
                        <a:t> item scores)</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3.21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0.703</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Attitude towards environment, regional production and transparency</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Respondent's attitude towards the environment, regional production and transparency of products (average of the five 5-point Likert scale</a:t>
                      </a:r>
                      <a:r>
                        <a:rPr lang="en-US" sz="1000" baseline="30000" dirty="0">
                          <a:effectLst/>
                          <a:latin typeface="+mn-lt"/>
                          <a:ea typeface="Times New Roman" panose="02020603050405020304" pitchFamily="18" charset="0"/>
                          <a:cs typeface="Times New Roman" panose="02020603050405020304" pitchFamily="18" charset="0"/>
                        </a:rPr>
                        <a:t>1</a:t>
                      </a:r>
                      <a:r>
                        <a:rPr lang="en-US" sz="1000" dirty="0">
                          <a:effectLst/>
                          <a:latin typeface="+mn-lt"/>
                          <a:ea typeface="Times New Roman" panose="02020603050405020304" pitchFamily="18" charset="0"/>
                          <a:cs typeface="Times New Roman" panose="02020603050405020304" pitchFamily="18" charset="0"/>
                        </a:rPr>
                        <a:t> item scores)</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4.10</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0.616</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Utility evaluation</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Respondent's evaluation of their (local) energy provider (average of the eight 5-point Likert scale</a:t>
                      </a:r>
                      <a:r>
                        <a:rPr lang="en-US" sz="1000" baseline="30000" dirty="0">
                          <a:effectLst/>
                          <a:latin typeface="+mn-lt"/>
                          <a:ea typeface="Times New Roman" panose="02020603050405020304" pitchFamily="18" charset="0"/>
                          <a:cs typeface="Times New Roman" panose="02020603050405020304" pitchFamily="18" charset="0"/>
                        </a:rPr>
                        <a:t>2</a:t>
                      </a:r>
                      <a:r>
                        <a:rPr lang="en-US" sz="1000" dirty="0">
                          <a:effectLst/>
                          <a:latin typeface="+mn-lt"/>
                          <a:ea typeface="Times New Roman" panose="02020603050405020304" pitchFamily="18" charset="0"/>
                          <a:cs typeface="Times New Roman" panose="02020603050405020304" pitchFamily="18" charset="0"/>
                        </a:rPr>
                        <a:t> item scores)</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3.89</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0.610</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Knowledge about P2P electricity trading</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 if respondent already knew about P2P electricity trading before participation in study, 0 otherwise</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0.15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0.360</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Decision control</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Respondent’s degree of accordance to the statement: ‘It is my sole decision whether to participate in P2P electricity trading.’ (5-point Likert scale</a:t>
                      </a:r>
                      <a:r>
                        <a:rPr lang="en-US" sz="1000" baseline="30000" dirty="0">
                          <a:effectLst/>
                          <a:latin typeface="+mn-lt"/>
                          <a:ea typeface="Times New Roman" panose="02020603050405020304" pitchFamily="18" charset="0"/>
                          <a:cs typeface="Times New Roman" panose="02020603050405020304" pitchFamily="18" charset="0"/>
                        </a:rPr>
                        <a:t>1</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4.02</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1.048</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P2P participants among acquaintances</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Respondent’s degree of accordance to the statement: ‘I know people who already participate in P2P electricity trading.’ (5-point Likert scale</a:t>
                      </a:r>
                      <a:r>
                        <a:rPr lang="en-US" sz="1000" baseline="30000" dirty="0">
                          <a:effectLst/>
                          <a:latin typeface="+mn-lt"/>
                          <a:ea typeface="Times New Roman" panose="02020603050405020304" pitchFamily="18" charset="0"/>
                          <a:cs typeface="Times New Roman" panose="02020603050405020304" pitchFamily="18" charset="0"/>
                        </a:rPr>
                        <a:t>1</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1.47</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0.847</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Attitude change</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Respondent’s degree of accordance to the statement: ‘I have changed my attitude towards energy in recent years.’ (5-point Likert scale</a:t>
                      </a:r>
                      <a:r>
                        <a:rPr lang="en-US" sz="1000" baseline="30000" dirty="0">
                          <a:effectLst/>
                          <a:latin typeface="+mn-lt"/>
                          <a:ea typeface="Times New Roman" panose="02020603050405020304" pitchFamily="18" charset="0"/>
                          <a:cs typeface="Times New Roman" panose="02020603050405020304" pitchFamily="18" charset="0"/>
                        </a:rPr>
                        <a:t>1</a:t>
                      </a:r>
                      <a:r>
                        <a:rPr lang="en-US" sz="1000" dirty="0">
                          <a:effectLst/>
                          <a:latin typeface="+mn-lt"/>
                          <a:ea typeface="Times New Roman" panose="02020603050405020304" pitchFamily="18" charset="0"/>
                          <a:cs typeface="Times New Roman" panose="02020603050405020304" pitchFamily="18" charset="0"/>
                        </a:rPr>
                        <a:t>) </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3.57</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1.124</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5</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Price consciousness</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Respondent’s degree of accordance to the statement: ‘I want the cheapest price and would dispense with customer service in the vicinity.’ (5-point Likert scale</a:t>
                      </a:r>
                      <a:r>
                        <a:rPr lang="en-US" sz="1000" baseline="30000">
                          <a:effectLst/>
                          <a:latin typeface="+mn-lt"/>
                          <a:ea typeface="Times New Roman" panose="02020603050405020304" pitchFamily="18" charset="0"/>
                          <a:cs typeface="Times New Roman" panose="02020603050405020304" pitchFamily="18" charset="0"/>
                        </a:rPr>
                        <a:t>1</a:t>
                      </a:r>
                      <a:r>
                        <a:rPr lang="en-US" sz="1000">
                          <a:effectLst/>
                          <a:latin typeface="+mn-lt"/>
                          <a:ea typeface="Times New Roman" panose="02020603050405020304" pitchFamily="18" charset="0"/>
                          <a:cs typeface="Times New Roman" panose="02020603050405020304" pitchFamily="18" charset="0"/>
                        </a:rPr>
                        <a:t>)</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2.68</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1.157</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5</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Regular provider change</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Respondent’s degree of accordance to the statement: ‘I regularly change my electricity, gas or telecommunications tariff or provider.’ (5-point Likert scale</a:t>
                      </a:r>
                      <a:r>
                        <a:rPr lang="en-US" sz="1000" baseline="30000">
                          <a:effectLst/>
                          <a:latin typeface="+mn-lt"/>
                          <a:ea typeface="Times New Roman" panose="02020603050405020304" pitchFamily="18" charset="0"/>
                          <a:cs typeface="Times New Roman" panose="02020603050405020304" pitchFamily="18" charset="0"/>
                        </a:rPr>
                        <a:t>1</a:t>
                      </a:r>
                      <a:r>
                        <a:rPr lang="en-US" sz="1000">
                          <a:effectLst/>
                          <a:latin typeface="+mn-lt"/>
                          <a:ea typeface="Times New Roman" panose="02020603050405020304" pitchFamily="18" charset="0"/>
                          <a:cs typeface="Times New Roman" panose="02020603050405020304" pitchFamily="18" charset="0"/>
                        </a:rPr>
                        <a:t>)</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1.78</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1.000</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5</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r>
              <a:tr h="102287">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Independence from energy provider</a:t>
                      </a:r>
                      <a:endParaRPr lang="en-US" sz="1000" dirty="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Respondent’s degree of accordance to the statement: ‘I would like to be more independent of my energy provider.’ (5-point Likert scale</a:t>
                      </a:r>
                      <a:r>
                        <a:rPr lang="en-US" sz="1000" baseline="30000" dirty="0">
                          <a:effectLst/>
                          <a:latin typeface="+mn-lt"/>
                          <a:ea typeface="Times New Roman" panose="02020603050405020304" pitchFamily="18" charset="0"/>
                          <a:cs typeface="Times New Roman" panose="02020603050405020304" pitchFamily="18" charset="0"/>
                        </a:rPr>
                        <a:t>1</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3.20</a:t>
                      </a:r>
                      <a:endParaRPr lang="en-US" sz="1000" dirty="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1.019</a:t>
                      </a:r>
                      <a:endParaRPr lang="en-US" sz="1000" dirty="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a:t>
                      </a:r>
                      <a:endParaRPr lang="en-US" sz="1000" dirty="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5</a:t>
                      </a:r>
                      <a:endParaRPr lang="en-US" sz="1000" dirty="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047186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a:t>
            </a:r>
            <a:endParaRPr lang="en-US" dirty="0"/>
          </a:p>
        </p:txBody>
      </p:sp>
      <p:graphicFrame>
        <p:nvGraphicFramePr>
          <p:cNvPr id="3" name="Tabelle 2"/>
          <p:cNvGraphicFramePr>
            <a:graphicFrameLocks noGrp="1"/>
          </p:cNvGraphicFramePr>
          <p:nvPr/>
        </p:nvGraphicFramePr>
        <p:xfrm>
          <a:off x="278968" y="1347945"/>
          <a:ext cx="8541182" cy="4317785"/>
        </p:xfrm>
        <a:graphic>
          <a:graphicData uri="http://schemas.openxmlformats.org/drawingml/2006/table">
            <a:tbl>
              <a:tblPr firstRow="1" firstCol="1" bandRow="1"/>
              <a:tblGrid>
                <a:gridCol w="2044449"/>
                <a:gridCol w="4701455"/>
                <a:gridCol w="566702"/>
                <a:gridCol w="479317"/>
                <a:gridCol w="369439"/>
                <a:gridCol w="379820"/>
              </a:tblGrid>
              <a:tr h="293352">
                <a:tc>
                  <a:txBody>
                    <a:bodyPr/>
                    <a:lstStyle/>
                    <a:p>
                      <a:pPr>
                        <a:lnSpc>
                          <a:spcPct val="100000"/>
                        </a:lnSpc>
                        <a:spcAft>
                          <a:spcPts val="0"/>
                        </a:spcAft>
                      </a:pPr>
                      <a:r>
                        <a:rPr lang="en-US" sz="1000" b="1" dirty="0">
                          <a:effectLst/>
                          <a:latin typeface="+mn-lt"/>
                          <a:ea typeface="Times New Roman" panose="02020603050405020304" pitchFamily="18" charset="0"/>
                          <a:cs typeface="Times New Roman" panose="02020603050405020304" pitchFamily="18" charset="0"/>
                        </a:rPr>
                        <a:t>Variable</a:t>
                      </a:r>
                      <a:endParaRPr lang="en-US" sz="1000" dirty="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000" b="1" dirty="0">
                          <a:effectLst/>
                          <a:latin typeface="+mn-lt"/>
                          <a:ea typeface="Times New Roman" panose="02020603050405020304" pitchFamily="18" charset="0"/>
                          <a:cs typeface="Times New Roman" panose="02020603050405020304" pitchFamily="18" charset="0"/>
                        </a:rPr>
                        <a:t>Definition</a:t>
                      </a:r>
                      <a:endParaRPr lang="en-US" sz="1000" dirty="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Mean</a:t>
                      </a:r>
                      <a:endParaRPr lang="en-US" sz="100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Std. dev.</a:t>
                      </a:r>
                      <a:endParaRPr lang="en-US" sz="100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Min</a:t>
                      </a:r>
                      <a:endParaRPr lang="en-US" sz="100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Max</a:t>
                      </a:r>
                      <a:endParaRPr lang="en-US" sz="1000">
                        <a:effectLst/>
                        <a:latin typeface="+mn-lt"/>
                        <a:cs typeface="Times New Roman" panose="02020603050405020304" pitchFamily="18" charset="0"/>
                      </a:endParaRPr>
                    </a:p>
                  </a:txBody>
                  <a:tcPr marL="29966" marR="29966"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676">
                <a:tc gridSpan="2">
                  <a:txBody>
                    <a:bodyPr/>
                    <a:lstStyle/>
                    <a:p>
                      <a:pPr>
                        <a:lnSpc>
                          <a:spcPct val="100000"/>
                        </a:lnSpc>
                        <a:spcAft>
                          <a:spcPts val="0"/>
                        </a:spcAft>
                      </a:pPr>
                      <a:r>
                        <a:rPr lang="en-US" sz="1000" b="1" dirty="0">
                          <a:effectLst/>
                          <a:latin typeface="+mn-lt"/>
                          <a:ea typeface="Times New Roman" panose="02020603050405020304" pitchFamily="18" charset="0"/>
                          <a:cs typeface="Times New Roman" panose="02020603050405020304" pitchFamily="18" charset="0"/>
                        </a:rPr>
                        <a:t>Importance of product attributes</a:t>
                      </a:r>
                      <a:endParaRPr lang="en-US" sz="1000" dirty="0">
                        <a:effectLst/>
                        <a:latin typeface="+mn-lt"/>
                        <a:cs typeface="Times New Roman" panose="02020603050405020304" pitchFamily="18" charset="0"/>
                      </a:endParaRPr>
                    </a:p>
                  </a:txBody>
                  <a:tcPr marL="29966" marR="29966"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w="12700" cap="flat" cmpd="sng" algn="ctr">
                      <a:solidFill>
                        <a:srgbClr val="000000"/>
                      </a:solidFill>
                      <a:prstDash val="solid"/>
                      <a:round/>
                      <a:headEnd type="none" w="med" len="med"/>
                      <a:tailEnd type="none" w="med" len="med"/>
                    </a:lnT>
                    <a:lnB>
                      <a:noFill/>
                    </a:lnB>
                  </a:tcPr>
                </a:tc>
              </a:tr>
              <a:tr h="293352">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Shared generation and consumption</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Importance of shared electricity generation and consumption in purchase decision (5-point Likert scale</a:t>
                      </a:r>
                      <a:r>
                        <a:rPr lang="en-US" sz="1000" baseline="30000">
                          <a:effectLst/>
                          <a:latin typeface="+mn-lt"/>
                          <a:ea typeface="Times New Roman" panose="02020603050405020304" pitchFamily="18" charset="0"/>
                          <a:cs typeface="Times New Roman" panose="02020603050405020304" pitchFamily="18" charset="0"/>
                        </a:rPr>
                        <a:t>3</a:t>
                      </a:r>
                      <a:r>
                        <a:rPr lang="en-US" sz="1000">
                          <a:effectLst/>
                          <a:latin typeface="+mn-lt"/>
                          <a:ea typeface="Times New Roman" panose="02020603050405020304" pitchFamily="18" charset="0"/>
                          <a:cs typeface="Times New Roman" panose="02020603050405020304" pitchFamily="18" charset="0"/>
                        </a:rPr>
                        <a:t>)</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3.92</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0.974</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293352">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Transparency of electricity generation</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Importance of transparency of electricity generation in purchase decision (5-point Likert scale</a:t>
                      </a:r>
                      <a:r>
                        <a:rPr lang="en-US" sz="1000" baseline="30000" dirty="0">
                          <a:effectLst/>
                          <a:latin typeface="+mn-lt"/>
                          <a:ea typeface="Times New Roman" panose="02020603050405020304" pitchFamily="18" charset="0"/>
                          <a:cs typeface="Times New Roman" panose="02020603050405020304" pitchFamily="18" charset="0"/>
                        </a:rPr>
                        <a:t>3</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3.88</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1.023</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62517">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Personal service</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Importance of personal service in purchase decision (5-point Likert scale</a:t>
                      </a:r>
                      <a:r>
                        <a:rPr lang="en-US" sz="1000" baseline="30000" dirty="0">
                          <a:effectLst/>
                          <a:latin typeface="+mn-lt"/>
                          <a:ea typeface="Times New Roman" panose="02020603050405020304" pitchFamily="18" charset="0"/>
                          <a:cs typeface="Times New Roman" panose="02020603050405020304" pitchFamily="18" charset="0"/>
                        </a:rPr>
                        <a:t>3</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4.09</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0.822</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62517">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Energy costs</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Importance of (reduction of) energy costs in purchase decision (5-point Likert scale</a:t>
                      </a:r>
                      <a:r>
                        <a:rPr lang="en-US" sz="1000" baseline="30000" dirty="0">
                          <a:effectLst/>
                          <a:latin typeface="+mn-lt"/>
                          <a:ea typeface="Times New Roman" panose="02020603050405020304" pitchFamily="18" charset="0"/>
                          <a:cs typeface="Times New Roman" panose="02020603050405020304" pitchFamily="18" charset="0"/>
                        </a:rPr>
                        <a:t>3</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4.35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0.769</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293352">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Independence from energy provider</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Importance of independence from energy provider in purchase decision (5-point Likert scale</a:t>
                      </a:r>
                      <a:r>
                        <a:rPr lang="en-US" sz="1000" baseline="30000" dirty="0">
                          <a:effectLst/>
                          <a:latin typeface="+mn-lt"/>
                          <a:ea typeface="Times New Roman" panose="02020603050405020304" pitchFamily="18" charset="0"/>
                          <a:cs typeface="Times New Roman" panose="02020603050405020304" pitchFamily="18" charset="0"/>
                        </a:rPr>
                        <a:t>3</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3.79</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0.973</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62517">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Easy implementation</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Importance of ease of implementation in purchase decision (5-point Likert scale</a:t>
                      </a:r>
                      <a:r>
                        <a:rPr lang="en-US" sz="1000" baseline="30000" dirty="0">
                          <a:effectLst/>
                          <a:latin typeface="+mn-lt"/>
                          <a:ea typeface="Times New Roman" panose="02020603050405020304" pitchFamily="18" charset="0"/>
                          <a:cs typeface="Times New Roman" panose="02020603050405020304" pitchFamily="18" charset="0"/>
                        </a:rPr>
                        <a:t>3</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4.39</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0.681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293352">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Telecom company</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Likelihood of purchasing P2P electricity trading product from a telecom company (5-point Likert scale</a:t>
                      </a:r>
                      <a:r>
                        <a:rPr lang="en-US" sz="1000" baseline="30000" dirty="0">
                          <a:effectLst/>
                          <a:latin typeface="+mn-lt"/>
                          <a:ea typeface="Times New Roman" panose="02020603050405020304" pitchFamily="18" charset="0"/>
                          <a:cs typeface="Times New Roman" panose="02020603050405020304" pitchFamily="18" charset="0"/>
                        </a:rPr>
                        <a:t>4</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2.03</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0.979</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46676">
                <a:tc>
                  <a:txBody>
                    <a:bodyPr/>
                    <a:lstStyle/>
                    <a:p>
                      <a:pPr>
                        <a:lnSpc>
                          <a:spcPct val="100000"/>
                        </a:lnSpc>
                        <a:spcAft>
                          <a:spcPts val="0"/>
                        </a:spcAft>
                      </a:pPr>
                      <a:r>
                        <a:rPr lang="en-US" sz="1000" b="1">
                          <a:effectLst/>
                          <a:latin typeface="+mn-lt"/>
                          <a:ea typeface="Times New Roman" panose="02020603050405020304" pitchFamily="18" charset="0"/>
                          <a:cs typeface="Times New Roman" panose="02020603050405020304" pitchFamily="18" charset="0"/>
                        </a:rPr>
                        <a:t>Purchase intention</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pP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293352">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P2P electricity trading</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Purchase probability of P2P electricity trading in the upcoming 2 years (5-point Likert scale</a:t>
                      </a:r>
                      <a:r>
                        <a:rPr lang="en-US" sz="1000" baseline="30000" dirty="0">
                          <a:effectLst/>
                          <a:latin typeface="+mn-lt"/>
                          <a:ea typeface="Times New Roman" panose="02020603050405020304" pitchFamily="18" charset="0"/>
                          <a:cs typeface="Times New Roman" panose="02020603050405020304" pitchFamily="18" charset="0"/>
                        </a:rPr>
                        <a:t>4</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2.15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1.035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293352">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Microgeneration</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Purchase probability of microgeneration technology in the upcoming 2 years (5-point Likert scale</a:t>
                      </a:r>
                      <a:r>
                        <a:rPr lang="en-US" sz="1000" baseline="30000" dirty="0">
                          <a:effectLst/>
                          <a:latin typeface="+mn-lt"/>
                          <a:ea typeface="Times New Roman" panose="02020603050405020304" pitchFamily="18" charset="0"/>
                          <a:cs typeface="Times New Roman" panose="02020603050405020304" pitchFamily="18" charset="0"/>
                        </a:rPr>
                        <a:t>4</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2.33</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1.167</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62517">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Bundle tariff</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Purchase probability of a bundle tariff in the upcoming 2 years (5-point Likert scale</a:t>
                      </a:r>
                      <a:r>
                        <a:rPr lang="en-US" sz="1000" baseline="30000" dirty="0">
                          <a:effectLst/>
                          <a:latin typeface="+mn-lt"/>
                          <a:ea typeface="Times New Roman" panose="02020603050405020304" pitchFamily="18" charset="0"/>
                          <a:cs typeface="Times New Roman" panose="02020603050405020304" pitchFamily="18" charset="0"/>
                        </a:rPr>
                        <a:t>4</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2.77</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1.215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440028">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Time-of-use tariff</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Respondent’s degree of accordance to the statement: ‘I want to have a time-dependent electricity tariff. Then I could at least partially transfer my consumption to the cheapest time (e.g. washing at night) and, thus, save money.’ (5-point Likert scale</a:t>
                      </a:r>
                      <a:r>
                        <a:rPr lang="en-US" sz="1000" baseline="30000" dirty="0">
                          <a:effectLst/>
                          <a:latin typeface="+mn-lt"/>
                          <a:ea typeface="Times New Roman" panose="02020603050405020304" pitchFamily="18" charset="0"/>
                          <a:cs typeface="Times New Roman" panose="02020603050405020304" pitchFamily="18" charset="0"/>
                        </a:rPr>
                        <a:t>1</a:t>
                      </a:r>
                      <a:r>
                        <a:rPr lang="en-US" sz="1000" dirty="0">
                          <a:effectLst/>
                          <a:latin typeface="+mn-lt"/>
                          <a:ea typeface="Times New Roman" panose="02020603050405020304" pitchFamily="18" charset="0"/>
                          <a:cs typeface="Times New Roman" panose="02020603050405020304" pitchFamily="18" charset="0"/>
                        </a:rPr>
                        <a:t>)</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3.02</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1.282</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1</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5</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46676">
                <a:tc gridSpan="2">
                  <a:txBody>
                    <a:bodyPr/>
                    <a:lstStyle/>
                    <a:p>
                      <a:pPr>
                        <a:lnSpc>
                          <a:spcPct val="100000"/>
                        </a:lnSpc>
                        <a:spcAft>
                          <a:spcPts val="0"/>
                        </a:spcAft>
                      </a:pPr>
                      <a:r>
                        <a:rPr lang="en-US" sz="1000" b="1" dirty="0">
                          <a:effectLst/>
                          <a:latin typeface="+mn-lt"/>
                          <a:ea typeface="Times New Roman" panose="02020603050405020304" pitchFamily="18" charset="0"/>
                          <a:cs typeface="Times New Roman" panose="02020603050405020304" pitchFamily="18" charset="0"/>
                        </a:rPr>
                        <a:t>Information and Communication</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hMerge="1">
                  <a:txBody>
                    <a:bodyPr/>
                    <a:lstStyle/>
                    <a:p>
                      <a:endParaRPr lang="en-US"/>
                    </a:p>
                  </a:txBody>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r>
              <a:tr h="162517">
                <a:tc>
                  <a:txBody>
                    <a:bodyPr/>
                    <a:lstStyle/>
                    <a:p>
                      <a:pP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    Information: Family and friends</a:t>
                      </a:r>
                      <a:endParaRPr lang="en-US" sz="100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 if information source on energy topics is family and friends, 0 otherwise</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0.38</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0.484</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0</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a:t>
                      </a:r>
                      <a:endParaRPr lang="en-US" sz="1000" dirty="0">
                        <a:effectLst/>
                        <a:latin typeface="+mn-lt"/>
                        <a:cs typeface="Times New Roman" panose="02020603050405020304" pitchFamily="18" charset="0"/>
                      </a:endParaRPr>
                    </a:p>
                  </a:txBody>
                  <a:tcPr marL="29966" marR="29966" marT="0" marB="0">
                    <a:lnL>
                      <a:noFill/>
                    </a:lnL>
                    <a:lnR>
                      <a:noFill/>
                    </a:lnR>
                    <a:lnT>
                      <a:noFill/>
                    </a:lnT>
                    <a:lnB>
                      <a:noFill/>
                    </a:lnB>
                  </a:tcPr>
                </a:tc>
              </a:tr>
              <a:tr h="293352">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    Communication: Social media</a:t>
                      </a:r>
                      <a:endParaRPr lang="en-US" sz="1000" dirty="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Importance of apps, social media and short messages as means of communication with energy provider (average of the three 5-point Likert scale</a:t>
                      </a:r>
                      <a:r>
                        <a:rPr lang="en-US" sz="1000" baseline="30000" dirty="0">
                          <a:effectLst/>
                          <a:latin typeface="+mn-lt"/>
                          <a:ea typeface="Times New Roman" panose="02020603050405020304" pitchFamily="18" charset="0"/>
                          <a:cs typeface="Times New Roman" panose="02020603050405020304" pitchFamily="18" charset="0"/>
                        </a:rPr>
                        <a:t>3</a:t>
                      </a:r>
                      <a:r>
                        <a:rPr lang="en-US" sz="1000" dirty="0">
                          <a:effectLst/>
                          <a:latin typeface="+mn-lt"/>
                          <a:ea typeface="Times New Roman" panose="02020603050405020304" pitchFamily="18" charset="0"/>
                          <a:cs typeface="Times New Roman" panose="02020603050405020304" pitchFamily="18" charset="0"/>
                        </a:rPr>
                        <a:t> item scores)</a:t>
                      </a:r>
                      <a:endParaRPr lang="en-US" sz="1000" dirty="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a:effectLst/>
                          <a:latin typeface="+mn-lt"/>
                          <a:ea typeface="Times New Roman" panose="02020603050405020304" pitchFamily="18" charset="0"/>
                          <a:cs typeface="Times New Roman" panose="02020603050405020304" pitchFamily="18" charset="0"/>
                        </a:rPr>
                        <a:t>2.16</a:t>
                      </a:r>
                      <a:endParaRPr lang="en-US" sz="100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1.163</a:t>
                      </a:r>
                      <a:endParaRPr lang="en-US" sz="1000" dirty="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0</a:t>
                      </a:r>
                      <a:endParaRPr lang="en-US" sz="1000" dirty="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en-US" sz="1000" dirty="0">
                          <a:effectLst/>
                          <a:latin typeface="+mn-lt"/>
                          <a:ea typeface="Times New Roman" panose="02020603050405020304" pitchFamily="18" charset="0"/>
                          <a:cs typeface="Times New Roman" panose="02020603050405020304" pitchFamily="18" charset="0"/>
                        </a:rPr>
                        <a:t>1</a:t>
                      </a:r>
                      <a:endParaRPr lang="en-US" sz="1000" dirty="0">
                        <a:effectLst/>
                        <a:latin typeface="+mn-lt"/>
                        <a:cs typeface="Times New Roman" panose="02020603050405020304" pitchFamily="18" charset="0"/>
                      </a:endParaRPr>
                    </a:p>
                  </a:txBody>
                  <a:tcPr marL="29966" marR="29966" marT="0" marB="0">
                    <a:lnL>
                      <a:noFill/>
                    </a:lnL>
                    <a:lnR>
                      <a:noFill/>
                    </a:lnR>
                    <a:lnT>
                      <a:noFill/>
                    </a:lnT>
                    <a:lnB w="19050" cap="flat" cmpd="sng" algn="ctr">
                      <a:solidFill>
                        <a:srgbClr val="000000"/>
                      </a:solidFill>
                      <a:prstDash val="solid"/>
                      <a:round/>
                      <a:headEnd type="none" w="med" len="med"/>
                      <a:tailEnd type="none" w="med" len="med"/>
                    </a:lnB>
                  </a:tcPr>
                </a:tc>
              </a:tr>
            </a:tbl>
          </a:graphicData>
        </a:graphic>
      </p:graphicFrame>
      <p:sp>
        <p:nvSpPr>
          <p:cNvPr id="4" name="Rectangle 20"/>
          <p:cNvSpPr>
            <a:spLocks noChangeArrowheads="1"/>
          </p:cNvSpPr>
          <p:nvPr/>
        </p:nvSpPr>
        <p:spPr bwMode="auto">
          <a:xfrm>
            <a:off x="250825" y="5734943"/>
            <a:ext cx="85693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900" b="0" i="1"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rPr>
              <a:t>Notes:</a:t>
            </a:r>
            <a:r>
              <a:rPr lang="en-US" altLang="en-US" sz="900" dirty="0">
                <a:ea typeface="Times New Roman" panose="02020603050405020304" pitchFamily="18" charset="0"/>
                <a:cs typeface="Times New Roman" panose="02020603050405020304" pitchFamily="18" charset="0"/>
              </a:rPr>
              <a:t> 1 = The 5-point Likert scale ranges from '1 = strongly disagree' to '5 = strongly agree'; 2 = The 5-point Likert scale ranges from '1 = applies not at all' to '5 = applies fully'; 3 = The 5-point Likert scale ranges from '1 = not at all important' to '5 = very important'; 4 = The 5-point Likert scale ranges from '1 = very unlikely' to '5 = very likely'.</a:t>
            </a:r>
            <a:endParaRPr kumimoji="0" lang="en-US" altLang="en-US" sz="9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1249327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a:t>
            </a:r>
            <a:endParaRPr lang="en-US" dirty="0"/>
          </a:p>
        </p:txBody>
      </p:sp>
      <p:sp>
        <p:nvSpPr>
          <p:cNvPr id="3" name="Rectangle 20"/>
          <p:cNvSpPr>
            <a:spLocks noChangeArrowheads="1"/>
          </p:cNvSpPr>
          <p:nvPr/>
        </p:nvSpPr>
        <p:spPr bwMode="auto">
          <a:xfrm>
            <a:off x="323850" y="1268462"/>
            <a:ext cx="8496944" cy="48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marL="285750" lvl="0" indent="-285750" eaLnBrk="0" fontAlgn="base" hangingPunct="0">
              <a:spcBef>
                <a:spcPct val="0"/>
              </a:spcBef>
              <a:spcAft>
                <a:spcPct val="0"/>
              </a:spcAft>
              <a:buClr>
                <a:srgbClr val="0076BD"/>
              </a:buClr>
              <a:buFont typeface="Arial" panose="020B0604020202020204" pitchFamily="34" charset="0"/>
              <a:buChar char="•"/>
            </a:pPr>
            <a:endParaRPr lang="en-US" altLang="en-US" sz="1600" dirty="0" smtClean="0"/>
          </a:p>
        </p:txBody>
      </p:sp>
      <p:graphicFrame>
        <p:nvGraphicFramePr>
          <p:cNvPr id="4" name="Tabelle 3"/>
          <p:cNvGraphicFramePr>
            <a:graphicFrameLocks noGrp="1"/>
          </p:cNvGraphicFramePr>
          <p:nvPr>
            <p:extLst>
              <p:ext uri="{D42A27DB-BD31-4B8C-83A1-F6EECF244321}">
                <p14:modId xmlns:p14="http://schemas.microsoft.com/office/powerpoint/2010/main" val="1252861557"/>
              </p:ext>
            </p:extLst>
          </p:nvPr>
        </p:nvGraphicFramePr>
        <p:xfrm>
          <a:off x="248296" y="1037456"/>
          <a:ext cx="8644184" cy="5120640"/>
        </p:xfrm>
        <a:graphic>
          <a:graphicData uri="http://schemas.openxmlformats.org/drawingml/2006/table">
            <a:tbl>
              <a:tblPr firstRow="1" bandRow="1">
                <a:tableStyleId>{5C22544A-7EE6-4342-B048-85BDC9FD1C3A}</a:tableStyleId>
              </a:tblPr>
              <a:tblGrid>
                <a:gridCol w="8644184"/>
              </a:tblGrid>
              <a:tr h="1151942">
                <a:tc>
                  <a:txBody>
                    <a:bodyPr/>
                    <a:lstStyle/>
                    <a:p>
                      <a:pPr marL="0" lvl="0" indent="0" eaLnBrk="0" fontAlgn="base" hangingPunct="0">
                        <a:spcBef>
                          <a:spcPct val="0"/>
                        </a:spcBef>
                        <a:spcAft>
                          <a:spcPct val="0"/>
                        </a:spcAft>
                        <a:buClr>
                          <a:srgbClr val="0076BD"/>
                        </a:buClr>
                        <a:buFont typeface="Arial" panose="020B0604020202020204" pitchFamily="34" charset="0"/>
                        <a:buNone/>
                      </a:pPr>
                      <a:r>
                        <a:rPr lang="en-US" altLang="en-US" sz="1400" b="1" dirty="0" smtClean="0">
                          <a:solidFill>
                            <a:schemeClr val="tx1"/>
                          </a:solidFill>
                        </a:rPr>
                        <a:t>Attitudes</a:t>
                      </a:r>
                      <a:r>
                        <a:rPr lang="en-US" altLang="en-US" sz="1400" b="0" dirty="0" smtClean="0">
                          <a:solidFill>
                            <a:schemeClr val="tx1"/>
                          </a:solidFill>
                        </a:rPr>
                        <a:t/>
                      </a:r>
                      <a:br>
                        <a:rPr lang="en-US" altLang="en-US" sz="1400" b="0" dirty="0" smtClean="0">
                          <a:solidFill>
                            <a:schemeClr val="tx1"/>
                          </a:solidFill>
                        </a:rPr>
                      </a:br>
                      <a:r>
                        <a:rPr lang="en-US" altLang="en-US" sz="1400" b="0" dirty="0" smtClean="0">
                          <a:solidFill>
                            <a:schemeClr val="tx1"/>
                          </a:solidFill>
                        </a:rPr>
                        <a:t>Attitude towards environment, regional production and transparency (4.10), decision control concerning the participation in P2P electricity trading (4.02), utility evaluation (3.89), attitude change (3.57), technical interest (3.33), general openness towards P2P electricity trading (3.21), need for independence from the electric utility (3.20), price consciousness (2.68), regular provider change (1.78), awareness of people who already participate in P2P electricity trading (1.47)</a:t>
                      </a:r>
                    </a:p>
                  </a:txBody>
                  <a:tcPr>
                    <a:solidFill>
                      <a:schemeClr val="accent3">
                        <a:lumMod val="40000"/>
                        <a:lumOff val="60000"/>
                      </a:schemeClr>
                    </a:solidFill>
                  </a:tcPr>
                </a:tc>
              </a:tr>
              <a:tr h="793560">
                <a:tc>
                  <a:txBody>
                    <a:bodyPr/>
                    <a:lstStyle/>
                    <a:p>
                      <a:pPr marL="0" lvl="0" indent="0" eaLnBrk="0" fontAlgn="base" hangingPunct="0">
                        <a:spcBef>
                          <a:spcPct val="0"/>
                        </a:spcBef>
                        <a:spcAft>
                          <a:spcPct val="0"/>
                        </a:spcAft>
                        <a:buClr>
                          <a:srgbClr val="0076BD"/>
                        </a:buClr>
                        <a:buFont typeface="Arial" panose="020B0604020202020204" pitchFamily="34" charset="0"/>
                        <a:buNone/>
                      </a:pPr>
                      <a:r>
                        <a:rPr lang="en-US" altLang="en-US" sz="1400" b="1" dirty="0" smtClean="0"/>
                        <a:t>Attributes of a P2P electricity trading product</a:t>
                      </a:r>
                      <a:br>
                        <a:rPr lang="en-US" altLang="en-US" sz="1400" b="1" dirty="0" smtClean="0"/>
                      </a:br>
                      <a:r>
                        <a:rPr lang="en-US" altLang="en-US" sz="1400" dirty="0" smtClean="0"/>
                        <a:t>Data security (4.45), ease-of-use (4.39), easy implementation (4.39), energy costs (4.35), climate protection (4.29), personal service (4.09), purchase price (4.06), shared generation and consumption (3.92), transparency of electricity generation (3.88), independence from energy provider (3.79) </a:t>
                      </a:r>
                    </a:p>
                  </a:txBody>
                  <a:tcPr>
                    <a:solidFill>
                      <a:schemeClr val="accent3">
                        <a:lumMod val="20000"/>
                        <a:lumOff val="80000"/>
                      </a:schemeClr>
                    </a:solidFill>
                  </a:tcPr>
                </a:tc>
              </a:tr>
              <a:tr h="435178">
                <a:tc>
                  <a:txBody>
                    <a:bodyPr/>
                    <a:lstStyle/>
                    <a:p>
                      <a:pPr marL="0" lvl="0" indent="0" eaLnBrk="0" fontAlgn="base" hangingPunct="0">
                        <a:spcBef>
                          <a:spcPct val="0"/>
                        </a:spcBef>
                        <a:spcAft>
                          <a:spcPct val="0"/>
                        </a:spcAft>
                        <a:buClr>
                          <a:srgbClr val="0076BD"/>
                        </a:buClr>
                        <a:buFont typeface="Arial" panose="020B0604020202020204" pitchFamily="34" charset="0"/>
                        <a:buNone/>
                      </a:pPr>
                      <a:r>
                        <a:rPr lang="en-US" altLang="en-US" sz="1400" b="1" dirty="0" smtClean="0"/>
                        <a:t>Companies consumers would most likely purchase the product from</a:t>
                      </a:r>
                      <a:br>
                        <a:rPr lang="en-US" altLang="en-US" sz="1400" b="1" dirty="0" smtClean="0"/>
                      </a:br>
                      <a:r>
                        <a:rPr lang="en-US" altLang="en-US" sz="1400" b="1" dirty="0" smtClean="0"/>
                        <a:t>E</a:t>
                      </a:r>
                      <a:r>
                        <a:rPr lang="en-US" altLang="en-US" sz="1400" dirty="0" smtClean="0"/>
                        <a:t>nergy provider (4.20), specialized technology companies (3.45), telecommunication companies (2.13)</a:t>
                      </a:r>
                    </a:p>
                  </a:txBody>
                  <a:tcPr>
                    <a:solidFill>
                      <a:schemeClr val="accent3">
                        <a:lumMod val="40000"/>
                        <a:lumOff val="60000"/>
                      </a:schemeClr>
                    </a:solidFill>
                  </a:tcPr>
                </a:tc>
              </a:tr>
              <a:tr h="493008">
                <a:tc>
                  <a:txBody>
                    <a:bodyPr/>
                    <a:lstStyle/>
                    <a:p>
                      <a:pPr marL="0" lvl="0" indent="0" eaLnBrk="0" fontAlgn="base" hangingPunct="0">
                        <a:spcBef>
                          <a:spcPct val="0"/>
                        </a:spcBef>
                        <a:spcAft>
                          <a:spcPct val="0"/>
                        </a:spcAft>
                        <a:buClr>
                          <a:srgbClr val="0076BD"/>
                        </a:buClr>
                        <a:buFont typeface="Arial" panose="020B0604020202020204" pitchFamily="34" charset="0"/>
                        <a:buNone/>
                      </a:pPr>
                      <a:r>
                        <a:rPr lang="en-US" altLang="en-US" sz="1400" b="1" dirty="0" smtClean="0"/>
                        <a:t>Purchase intention of P2P electricity trading products </a:t>
                      </a:r>
                      <a:r>
                        <a:rPr lang="en-US" altLang="en-US" sz="1400" dirty="0" smtClean="0"/>
                        <a:t>(2.15); 1.5% of the respondents stated that they very likely, and 9.4% that they likely participate in P2P electricity trading in the upcoming two years</a:t>
                      </a:r>
                    </a:p>
                  </a:txBody>
                  <a:tcPr>
                    <a:solidFill>
                      <a:schemeClr val="accent3">
                        <a:lumMod val="20000"/>
                        <a:lumOff val="80000"/>
                      </a:schemeClr>
                    </a:solidFill>
                  </a:tcPr>
                </a:tc>
              </a:tr>
              <a:tr h="435178">
                <a:tc>
                  <a:txBody>
                    <a:bodyPr/>
                    <a:lstStyle/>
                    <a:p>
                      <a:pPr marL="0" lvl="0" indent="0" eaLnBrk="0" fontAlgn="base" hangingPunct="0">
                        <a:spcBef>
                          <a:spcPct val="0"/>
                        </a:spcBef>
                        <a:spcAft>
                          <a:spcPct val="0"/>
                        </a:spcAft>
                        <a:buClr>
                          <a:srgbClr val="0076BD"/>
                        </a:buClr>
                        <a:buFont typeface="Arial" panose="020B0604020202020204" pitchFamily="34" charset="0"/>
                        <a:buNone/>
                      </a:pPr>
                      <a:r>
                        <a:rPr lang="en-US" altLang="en-US" sz="1400" b="1" dirty="0" smtClean="0"/>
                        <a:t>Purchase intention of related products</a:t>
                      </a:r>
                    </a:p>
                    <a:p>
                      <a:pPr marL="0" lvl="0" indent="0" eaLnBrk="0" fontAlgn="base" hangingPunct="0">
                        <a:spcBef>
                          <a:spcPct val="0"/>
                        </a:spcBef>
                        <a:spcAft>
                          <a:spcPct val="0"/>
                        </a:spcAft>
                        <a:buClr>
                          <a:srgbClr val="0076BD"/>
                        </a:buClr>
                        <a:buFont typeface="Arial" panose="020B0604020202020204" pitchFamily="34" charset="0"/>
                        <a:buNone/>
                      </a:pPr>
                      <a:r>
                        <a:rPr lang="en-US" altLang="en-US" sz="1400" b="0" dirty="0" smtClean="0"/>
                        <a:t>Microgeneration </a:t>
                      </a:r>
                      <a:r>
                        <a:rPr lang="en-US" altLang="en-US" sz="1400" dirty="0" smtClean="0"/>
                        <a:t>technologies (2.33), bundle tariffs (2.77), time-of-use tariffs (3.02)</a:t>
                      </a:r>
                    </a:p>
                  </a:txBody>
                  <a:tcPr>
                    <a:solidFill>
                      <a:schemeClr val="accent3">
                        <a:lumMod val="40000"/>
                        <a:lumOff val="60000"/>
                      </a:schemeClr>
                    </a:solidFill>
                  </a:tcPr>
                </a:tc>
              </a:tr>
              <a:tr h="435178">
                <a:tc>
                  <a:txBody>
                    <a:bodyPr/>
                    <a:lstStyle/>
                    <a:p>
                      <a:pPr marL="0" lvl="0" indent="0" eaLnBrk="0" fontAlgn="base" hangingPunct="0">
                        <a:spcBef>
                          <a:spcPct val="0"/>
                        </a:spcBef>
                        <a:spcAft>
                          <a:spcPct val="0"/>
                        </a:spcAft>
                        <a:buClr>
                          <a:srgbClr val="0076BD"/>
                        </a:buClr>
                        <a:buFont typeface="Arial" panose="020B0604020202020204" pitchFamily="34" charset="0"/>
                        <a:buNone/>
                      </a:pPr>
                      <a:r>
                        <a:rPr lang="en-US" altLang="en-US" sz="1400" b="1" dirty="0" smtClean="0"/>
                        <a:t>Communication channels with the energy provider</a:t>
                      </a:r>
                    </a:p>
                    <a:p>
                      <a:pPr marL="0" lvl="0" indent="0" eaLnBrk="0" fontAlgn="base" hangingPunct="0">
                        <a:spcBef>
                          <a:spcPct val="0"/>
                        </a:spcBef>
                        <a:spcAft>
                          <a:spcPct val="0"/>
                        </a:spcAft>
                        <a:buClr>
                          <a:srgbClr val="0076BD"/>
                        </a:buClr>
                        <a:buFont typeface="Arial" panose="020B0604020202020204" pitchFamily="34" charset="0"/>
                        <a:buNone/>
                      </a:pPr>
                      <a:r>
                        <a:rPr lang="en-US" altLang="en-US" sz="1400" dirty="0" smtClean="0"/>
                        <a:t>Customer centers (3.89), web portals (3.59), online contact forms (2.86), social media and apps (2.16)</a:t>
                      </a:r>
                    </a:p>
                  </a:txBody>
                  <a:tcPr>
                    <a:solidFill>
                      <a:schemeClr val="accent3">
                        <a:lumMod val="20000"/>
                        <a:lumOff val="80000"/>
                      </a:schemeClr>
                    </a:solidFill>
                  </a:tcPr>
                </a:tc>
              </a:tr>
              <a:tr h="614369">
                <a:tc>
                  <a:txBody>
                    <a:bodyPr/>
                    <a:lstStyle/>
                    <a:p>
                      <a:pPr marL="0" marR="0" lvl="0" indent="0" algn="l" defTabSz="914400" rtl="0" eaLnBrk="0" fontAlgn="base" latinLnBrk="0" hangingPunct="0">
                        <a:lnSpc>
                          <a:spcPct val="100000"/>
                        </a:lnSpc>
                        <a:spcBef>
                          <a:spcPct val="0"/>
                        </a:spcBef>
                        <a:spcAft>
                          <a:spcPct val="0"/>
                        </a:spcAft>
                        <a:buClr>
                          <a:srgbClr val="0076BD"/>
                        </a:buClr>
                        <a:buSzTx/>
                        <a:buFont typeface="Arial" panose="020B0604020202020204" pitchFamily="34" charset="0"/>
                        <a:buNone/>
                        <a:tabLst/>
                        <a:defRPr/>
                      </a:pPr>
                      <a:r>
                        <a:rPr lang="en-US" altLang="en-US" sz="1400" b="1" dirty="0" smtClean="0"/>
                        <a:t>Energy-related information source</a:t>
                      </a:r>
                    </a:p>
                    <a:p>
                      <a:pPr marL="0" marR="0" lvl="0" indent="0" algn="l" defTabSz="914400" rtl="0" eaLnBrk="0" fontAlgn="base" latinLnBrk="0" hangingPunct="0">
                        <a:lnSpc>
                          <a:spcPct val="100000"/>
                        </a:lnSpc>
                        <a:spcBef>
                          <a:spcPct val="0"/>
                        </a:spcBef>
                        <a:spcAft>
                          <a:spcPct val="0"/>
                        </a:spcAft>
                        <a:buClr>
                          <a:srgbClr val="0076BD"/>
                        </a:buClr>
                        <a:buSzTx/>
                        <a:buFont typeface="Arial" panose="020B0604020202020204" pitchFamily="34" charset="0"/>
                        <a:buNone/>
                        <a:tabLst/>
                        <a:defRPr/>
                      </a:pPr>
                      <a:r>
                        <a:rPr lang="en-US" altLang="en-US" sz="1400" dirty="0" smtClean="0"/>
                        <a:t>Internet in general (0.59), information of the energy supplier (0.51), family and friends (0.38), daily newspapers (0.37), internet comparison portals (0.30), TV/radio (0.27)</a:t>
                      </a:r>
                    </a:p>
                  </a:txBody>
                  <a:tcPr>
                    <a:solidFill>
                      <a:schemeClr val="accent3">
                        <a:lumMod val="40000"/>
                        <a:lumOff val="60000"/>
                      </a:schemeClr>
                    </a:solidFill>
                  </a:tcPr>
                </a:tc>
              </a:tr>
            </a:tbl>
          </a:graphicData>
        </a:graphic>
      </p:graphicFrame>
    </p:spTree>
    <p:extLst>
      <p:ext uri="{BB962C8B-B14F-4D97-AF65-F5344CB8AC3E}">
        <p14:creationId xmlns:p14="http://schemas.microsoft.com/office/powerpoint/2010/main" val="6317116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Results – Hierarchical multiple regression: </a:t>
            </a:r>
            <a:br>
              <a:rPr lang="en-US" dirty="0"/>
            </a:br>
            <a:r>
              <a:rPr lang="en-US" dirty="0"/>
              <a:t>Purchase intention of P2P electricity trading</a:t>
            </a:r>
            <a:br>
              <a:rPr lang="en-US" dirty="0"/>
            </a:br>
            <a:endParaRPr lang="en-US" dirty="0"/>
          </a:p>
        </p:txBody>
      </p:sp>
      <p:sp>
        <p:nvSpPr>
          <p:cNvPr id="3" name="Rectangle 20"/>
          <p:cNvSpPr>
            <a:spLocks noChangeArrowheads="1"/>
          </p:cNvSpPr>
          <p:nvPr/>
        </p:nvSpPr>
        <p:spPr bwMode="auto">
          <a:xfrm>
            <a:off x="323850" y="1268462"/>
            <a:ext cx="8496944" cy="432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lvl="0" eaLnBrk="0" fontAlgn="base" hangingPunct="0">
              <a:lnSpc>
                <a:spcPct val="110000"/>
              </a:lnSpc>
              <a:spcBef>
                <a:spcPct val="0"/>
              </a:spcBef>
              <a:spcAft>
                <a:spcPct val="0"/>
              </a:spcAft>
              <a:buClr>
                <a:srgbClr val="0076BD"/>
              </a:buClr>
            </a:pPr>
            <a:r>
              <a:rPr lang="en-US" altLang="en-US" sz="1600" b="1" dirty="0" smtClean="0">
                <a:ea typeface="Times New Roman" panose="02020603050405020304" pitchFamily="18" charset="0"/>
                <a:cs typeface="Times New Roman" panose="02020603050405020304" pitchFamily="18" charset="0"/>
              </a:rPr>
              <a:t>Impact on purchase intention – unstandardized coefficients (descending order):</a:t>
            </a:r>
            <a:r>
              <a:rPr lang="de-DE" altLang="en-US" sz="1600" b="1" dirty="0" smtClean="0">
                <a:cs typeface="Times New Roman" panose="02020603050405020304" pitchFamily="18" charset="0"/>
              </a:rPr>
              <a:t> </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Openness towards P2P electricity trading (0.589)</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Purchase intention of microgeneration </a:t>
            </a:r>
            <a:r>
              <a:rPr lang="en-US" sz="1600" dirty="0"/>
              <a:t>(0.289)</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Knowledge </a:t>
            </a:r>
            <a:r>
              <a:rPr lang="en-US" sz="1600" dirty="0"/>
              <a:t>about P2P electricity trading (0.188)</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Middle </a:t>
            </a:r>
            <a:r>
              <a:rPr lang="en-US" sz="1600" dirty="0"/>
              <a:t>age (0.093)</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Importance of energy </a:t>
            </a:r>
            <a:r>
              <a:rPr lang="en-US" sz="1600" dirty="0"/>
              <a:t>costs (-0.091)</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Purchase intention of a bundle </a:t>
            </a:r>
            <a:r>
              <a:rPr lang="en-US" sz="1600" dirty="0"/>
              <a:t>tariff (0.090)</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Importance of personal </a:t>
            </a:r>
            <a:r>
              <a:rPr lang="en-US" sz="1600" dirty="0"/>
              <a:t>service (-0.069)</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Importance of easy </a:t>
            </a:r>
            <a:r>
              <a:rPr lang="en-US" sz="1600" dirty="0"/>
              <a:t>implementation (0.060)</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Importance of independence </a:t>
            </a:r>
            <a:r>
              <a:rPr lang="en-US" sz="1600" dirty="0"/>
              <a:t>from energy provider (-0.056)</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Importance of shared </a:t>
            </a:r>
            <a:r>
              <a:rPr lang="en-US" sz="1600" dirty="0"/>
              <a:t>generation and </a:t>
            </a:r>
            <a:r>
              <a:rPr lang="en-US" sz="1600" dirty="0" smtClean="0"/>
              <a:t>consumption (0.055)</a:t>
            </a:r>
            <a:endParaRPr lang="en-US" sz="1600" dirty="0"/>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Telecom company (0.053)</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Time-of-use tariff (0.036)</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Importance of transparency </a:t>
            </a:r>
            <a:r>
              <a:rPr lang="en-US" sz="1600" dirty="0"/>
              <a:t>of electricity </a:t>
            </a:r>
            <a:r>
              <a:rPr lang="en-US" sz="1600" dirty="0" smtClean="0"/>
              <a:t>generation (0.029)</a:t>
            </a:r>
            <a:endParaRPr lang="en-US" sz="1600" dirty="0"/>
          </a:p>
        </p:txBody>
      </p:sp>
      <p:sp>
        <p:nvSpPr>
          <p:cNvPr id="4" name="Gleichschenkliges Dreieck 3"/>
          <p:cNvSpPr/>
          <p:nvPr/>
        </p:nvSpPr>
        <p:spPr bwMode="gray">
          <a:xfrm rot="10800000">
            <a:off x="7801436" y="1587336"/>
            <a:ext cx="370964" cy="3425840"/>
          </a:xfrm>
          <a:prstGeom prst="triangle">
            <a:avLst/>
          </a:prstGeom>
          <a:solidFill>
            <a:schemeClr val="accent1"/>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Tree>
    <p:extLst>
      <p:ext uri="{BB962C8B-B14F-4D97-AF65-F5344CB8AC3E}">
        <p14:creationId xmlns:p14="http://schemas.microsoft.com/office/powerpoint/2010/main" val="31275671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Results – Hierarchical multiple regression: </a:t>
            </a:r>
            <a:br>
              <a:rPr lang="en-US" dirty="0"/>
            </a:br>
            <a:r>
              <a:rPr lang="en-US" dirty="0"/>
              <a:t>Openness towards P2P electricity trading</a:t>
            </a:r>
            <a:br>
              <a:rPr lang="en-US" dirty="0"/>
            </a:br>
            <a:endParaRPr lang="en-US" dirty="0"/>
          </a:p>
        </p:txBody>
      </p:sp>
      <p:sp>
        <p:nvSpPr>
          <p:cNvPr id="3" name="Rectangle 20"/>
          <p:cNvSpPr>
            <a:spLocks noChangeArrowheads="1"/>
          </p:cNvSpPr>
          <p:nvPr/>
        </p:nvSpPr>
        <p:spPr bwMode="auto">
          <a:xfrm>
            <a:off x="323206" y="1268760"/>
            <a:ext cx="8496944" cy="4465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lvl="0" eaLnBrk="0" fontAlgn="base" hangingPunct="0">
              <a:lnSpc>
                <a:spcPct val="110000"/>
              </a:lnSpc>
              <a:spcBef>
                <a:spcPct val="0"/>
              </a:spcBef>
              <a:spcAft>
                <a:spcPct val="0"/>
              </a:spcAft>
              <a:buClr>
                <a:srgbClr val="0076BD"/>
              </a:buClr>
            </a:pPr>
            <a:r>
              <a:rPr lang="en-US" altLang="en-US" sz="1600" b="1" dirty="0" smtClean="0">
                <a:ea typeface="Times New Roman" panose="02020603050405020304" pitchFamily="18" charset="0"/>
                <a:cs typeface="Times New Roman" panose="02020603050405020304" pitchFamily="18" charset="0"/>
              </a:rPr>
              <a:t>Impact on general openness – unstandardized coefficients (descending order):</a:t>
            </a:r>
            <a:r>
              <a:rPr lang="de-DE" altLang="en-US" sz="1600" b="1" dirty="0" smtClean="0">
                <a:cs typeface="Times New Roman" panose="02020603050405020304" pitchFamily="18" charset="0"/>
              </a:rPr>
              <a:t> </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Attitude towards environment, regional production and transparency (0.315)</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P2P participants among acquaintances (0.141)</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Utility evaluation (0.134)</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Rented </a:t>
            </a:r>
            <a:r>
              <a:rPr lang="en-US" sz="1600" dirty="0"/>
              <a:t>accommodation (0.131)</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Knowledge </a:t>
            </a:r>
            <a:r>
              <a:rPr lang="en-US" sz="1600" dirty="0"/>
              <a:t>about P2P electricity (0.130)</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Prosumer (0.130)</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Middle </a:t>
            </a:r>
            <a:r>
              <a:rPr lang="en-US" sz="1600" dirty="0"/>
              <a:t>age (0.079)</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Higher </a:t>
            </a:r>
            <a:r>
              <a:rPr lang="en-US" sz="1600" dirty="0" smtClean="0"/>
              <a:t>education (0.072)</a:t>
            </a:r>
            <a:endParaRPr lang="en-US" sz="1600" dirty="0"/>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Lower </a:t>
            </a:r>
            <a:r>
              <a:rPr lang="en-US" sz="1600" dirty="0" smtClean="0"/>
              <a:t>Income (0.064)</a:t>
            </a:r>
            <a:endParaRPr lang="en-US" sz="1600" dirty="0"/>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Information</a:t>
            </a:r>
            <a:r>
              <a:rPr lang="en-US" sz="1600" dirty="0"/>
              <a:t>: Family and </a:t>
            </a:r>
            <a:r>
              <a:rPr lang="en-US" sz="1600" dirty="0" smtClean="0"/>
              <a:t>friends (0.061)</a:t>
            </a:r>
            <a:endParaRPr lang="en-US" sz="1600" dirty="0"/>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Independence from energy provider (0.056)</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Communication</a:t>
            </a:r>
            <a:r>
              <a:rPr lang="en-US" sz="1600" dirty="0"/>
              <a:t>: Social </a:t>
            </a:r>
            <a:r>
              <a:rPr lang="en-US" sz="1600" dirty="0" smtClean="0"/>
              <a:t>media (0.041)</a:t>
            </a:r>
            <a:endParaRPr lang="en-US" sz="1600" dirty="0"/>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Decision control (0.039)</a:t>
            </a:r>
            <a:endParaRPr lang="en-US" sz="1600" dirty="0"/>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Attitude change (0.033)</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Residential </a:t>
            </a:r>
            <a:r>
              <a:rPr lang="en-US" sz="1600" dirty="0"/>
              <a:t>location (-0.030)</a:t>
            </a:r>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smtClean="0"/>
              <a:t>Price consciousness (0.029)</a:t>
            </a:r>
            <a:endParaRPr lang="en-US" sz="1600" dirty="0"/>
          </a:p>
          <a:p>
            <a:pPr marL="285750" indent="-285750" eaLnBrk="0" fontAlgn="base" hangingPunct="0">
              <a:lnSpc>
                <a:spcPct val="110000"/>
              </a:lnSpc>
              <a:spcBef>
                <a:spcPct val="0"/>
              </a:spcBef>
              <a:spcAft>
                <a:spcPct val="0"/>
              </a:spcAft>
              <a:buClr>
                <a:srgbClr val="0076BD"/>
              </a:buClr>
              <a:buFont typeface="Arial" panose="020B0604020202020204" pitchFamily="34" charset="0"/>
              <a:buChar char="•"/>
            </a:pPr>
            <a:r>
              <a:rPr lang="en-US" sz="1600" dirty="0"/>
              <a:t>Regular provider </a:t>
            </a:r>
            <a:r>
              <a:rPr lang="en-US" sz="1600" dirty="0" smtClean="0"/>
              <a:t>change (0.023)</a:t>
            </a:r>
            <a:endParaRPr lang="en-US" sz="1600" dirty="0"/>
          </a:p>
        </p:txBody>
      </p:sp>
      <p:sp>
        <p:nvSpPr>
          <p:cNvPr id="4" name="Gleichschenkliges Dreieck 3"/>
          <p:cNvSpPr/>
          <p:nvPr/>
        </p:nvSpPr>
        <p:spPr bwMode="gray">
          <a:xfrm rot="10800000">
            <a:off x="7801436" y="1587336"/>
            <a:ext cx="370964" cy="4505960"/>
          </a:xfrm>
          <a:prstGeom prst="triangle">
            <a:avLst/>
          </a:prstGeom>
          <a:solidFill>
            <a:schemeClr val="accent1"/>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1400" dirty="0" err="1" smtClean="0">
              <a:solidFill>
                <a:schemeClr val="tx1"/>
              </a:solidFill>
            </a:endParaRPr>
          </a:p>
        </p:txBody>
      </p:sp>
    </p:spTree>
    <p:extLst>
      <p:ext uri="{BB962C8B-B14F-4D97-AF65-F5344CB8AC3E}">
        <p14:creationId xmlns:p14="http://schemas.microsoft.com/office/powerpoint/2010/main" val="3793834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de-DE" dirty="0"/>
          </a:p>
        </p:txBody>
      </p:sp>
      <p:sp>
        <p:nvSpPr>
          <p:cNvPr id="5" name="Inhaltsplatzhalter 2"/>
          <p:cNvSpPr txBox="1">
            <a:spLocks/>
          </p:cNvSpPr>
          <p:nvPr/>
        </p:nvSpPr>
        <p:spPr bwMode="gray">
          <a:xfrm>
            <a:off x="323528" y="1916832"/>
            <a:ext cx="8496622" cy="3312368"/>
          </a:xfrm>
          <a:prstGeom prst="rect">
            <a:avLst/>
          </a:prstGeom>
        </p:spPr>
        <p:txBody>
          <a:bodyPr vert="horz" lIns="0" tIns="0" rIns="0" bIns="0" rtlCol="0" anchor="t" anchorCtr="0">
            <a:noAutofit/>
          </a:bodyPr>
          <a:lstStyle/>
          <a:p>
            <a:pPr>
              <a:lnSpc>
                <a:spcPct val="150000"/>
              </a:lnSpc>
            </a:pPr>
            <a:r>
              <a:rPr lang="de-DE" b="1" dirty="0" smtClean="0">
                <a:solidFill>
                  <a:schemeClr val="accent1"/>
                </a:solidFill>
              </a:rPr>
              <a:t>Motivation</a:t>
            </a:r>
          </a:p>
          <a:p>
            <a:pPr>
              <a:lnSpc>
                <a:spcPct val="150000"/>
              </a:lnSpc>
            </a:pPr>
            <a:r>
              <a:rPr lang="de-DE" dirty="0" smtClean="0"/>
              <a:t>Research </a:t>
            </a:r>
            <a:r>
              <a:rPr lang="de-DE" dirty="0" err="1" smtClean="0"/>
              <a:t>goals</a:t>
            </a:r>
            <a:endParaRPr lang="de-DE" dirty="0" smtClean="0"/>
          </a:p>
          <a:p>
            <a:pPr>
              <a:lnSpc>
                <a:spcPct val="150000"/>
              </a:lnSpc>
            </a:pPr>
            <a:r>
              <a:rPr lang="de-DE" dirty="0" smtClean="0"/>
              <a:t>Prior </a:t>
            </a:r>
            <a:r>
              <a:rPr lang="de-DE" dirty="0" err="1" smtClean="0"/>
              <a:t>research</a:t>
            </a:r>
            <a:endParaRPr lang="de-DE" dirty="0" smtClean="0"/>
          </a:p>
          <a:p>
            <a:pPr>
              <a:lnSpc>
                <a:spcPct val="150000"/>
              </a:lnSpc>
            </a:pPr>
            <a:r>
              <a:rPr lang="de-DE" dirty="0" smtClean="0"/>
              <a:t>Data </a:t>
            </a:r>
            <a:r>
              <a:rPr lang="de-DE" dirty="0" err="1" smtClean="0"/>
              <a:t>and</a:t>
            </a:r>
            <a:r>
              <a:rPr lang="de-DE" dirty="0" smtClean="0"/>
              <a:t> </a:t>
            </a:r>
            <a:r>
              <a:rPr lang="de-DE" dirty="0" err="1"/>
              <a:t>methodology</a:t>
            </a:r>
            <a:endParaRPr lang="de-DE" dirty="0"/>
          </a:p>
          <a:p>
            <a:pPr>
              <a:lnSpc>
                <a:spcPct val="150000"/>
              </a:lnSpc>
            </a:pPr>
            <a:r>
              <a:rPr lang="de-DE" dirty="0" err="1" smtClean="0"/>
              <a:t>Results</a:t>
            </a:r>
            <a:endParaRPr lang="de-DE" dirty="0"/>
          </a:p>
          <a:p>
            <a:pPr>
              <a:lnSpc>
                <a:spcPct val="150000"/>
              </a:lnSpc>
            </a:pPr>
            <a:r>
              <a:rPr lang="de-DE" dirty="0"/>
              <a:t>Summary </a:t>
            </a:r>
            <a:r>
              <a:rPr lang="de-DE" dirty="0" err="1"/>
              <a:t>and</a:t>
            </a:r>
            <a:r>
              <a:rPr lang="de-DE" dirty="0"/>
              <a:t> </a:t>
            </a:r>
            <a:r>
              <a:rPr lang="de-DE" dirty="0" err="1"/>
              <a:t>conclusions</a:t>
            </a:r>
            <a:endParaRPr lang="de-DE" dirty="0"/>
          </a:p>
          <a:p>
            <a:pPr>
              <a:spcBef>
                <a:spcPts val="1200"/>
              </a:spcBef>
              <a:tabLst>
                <a:tab pos="180975" algn="l"/>
                <a:tab pos="361950" algn="l"/>
              </a:tabLst>
              <a:defRPr/>
            </a:pPr>
            <a:endParaRPr lang="de-DE" sz="2000" dirty="0"/>
          </a:p>
        </p:txBody>
      </p:sp>
    </p:spTree>
    <p:extLst>
      <p:ext uri="{BB962C8B-B14F-4D97-AF65-F5344CB8AC3E}">
        <p14:creationId xmlns:p14="http://schemas.microsoft.com/office/powerpoint/2010/main" val="10512426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Motivation</a:t>
            </a:r>
            <a:endParaRPr lang="en-US" dirty="0"/>
          </a:p>
        </p:txBody>
      </p:sp>
      <p:sp>
        <p:nvSpPr>
          <p:cNvPr id="3" name="Rechteck 2"/>
          <p:cNvSpPr/>
          <p:nvPr/>
        </p:nvSpPr>
        <p:spPr>
          <a:xfrm>
            <a:off x="251172" y="1196752"/>
            <a:ext cx="8641655" cy="5410712"/>
          </a:xfrm>
          <a:prstGeom prst="rect">
            <a:avLst/>
          </a:prstGeom>
        </p:spPr>
        <p:txBody>
          <a:bodyPr wrap="square">
            <a:spAutoFit/>
          </a:bodyPr>
          <a:lstStyle/>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de-DE" altLang="en-US" sz="1600" b="1" dirty="0" smtClean="0"/>
              <a:t>Status </a:t>
            </a:r>
            <a:r>
              <a:rPr lang="de-DE" altLang="en-US" sz="1600" b="1" dirty="0"/>
              <a:t>Quo</a:t>
            </a:r>
            <a:endParaRPr lang="en-US" altLang="en-US" sz="1600" b="1" dirty="0"/>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dirty="0"/>
              <a:t>Share of renewable electricity of 36.2% in 2017 (AGEB, 2018)</a:t>
            </a:r>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dirty="0"/>
              <a:t>About 1.7 million renewable electricity producers (</a:t>
            </a:r>
            <a:r>
              <a:rPr lang="en-US" altLang="en-US" sz="1600" dirty="0" err="1"/>
              <a:t>Bundesnetzagentur</a:t>
            </a:r>
            <a:r>
              <a:rPr lang="en-US" altLang="en-US" sz="1600" dirty="0"/>
              <a:t>, 2018)</a:t>
            </a:r>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dirty="0"/>
              <a:t>31.5% of the production capacities owned by private households (</a:t>
            </a:r>
            <a:r>
              <a:rPr lang="en-US" altLang="en-US" sz="1600" dirty="0" err="1"/>
              <a:t>TrendResearch</a:t>
            </a:r>
            <a:r>
              <a:rPr lang="en-US" altLang="en-US" sz="1600" dirty="0"/>
              <a:t>, 2016)</a:t>
            </a:r>
          </a:p>
          <a:p>
            <a:pPr lvl="0" eaLnBrk="0" fontAlgn="base" hangingPunct="0">
              <a:lnSpc>
                <a:spcPct val="120000"/>
              </a:lnSpc>
              <a:spcBef>
                <a:spcPct val="0"/>
              </a:spcBef>
              <a:spcAft>
                <a:spcPct val="0"/>
              </a:spcAft>
              <a:buClr>
                <a:srgbClr val="0076BD"/>
              </a:buClr>
            </a:pPr>
            <a:endParaRPr lang="en-US" altLang="en-US" sz="1600" dirty="0">
              <a:ea typeface="Times New Roman" panose="02020603050405020304" pitchFamily="18" charset="0"/>
              <a:cs typeface="Times New Roman" panose="02020603050405020304" pitchFamily="18" charset="0"/>
            </a:endParaRPr>
          </a:p>
          <a:p>
            <a:pPr marL="285750" lvl="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b="1" dirty="0"/>
              <a:t>Governmental support and market development</a:t>
            </a:r>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dirty="0"/>
              <a:t>‘German Renewable Energy Sources Act’ introduced fixed feed-in tariffs for renewable electricity in 2000, guaranteed for a period of 20 years </a:t>
            </a:r>
            <a:br>
              <a:rPr lang="en-US" altLang="en-US" sz="1600" dirty="0"/>
            </a:br>
            <a:r>
              <a:rPr lang="en-US" altLang="en-US" sz="1600" dirty="0">
                <a:solidFill>
                  <a:srgbClr val="0070C0"/>
                </a:solidFill>
                <a:sym typeface="Wingdings" panose="05000000000000000000" pitchFamily="2" charset="2"/>
              </a:rPr>
              <a:t></a:t>
            </a:r>
            <a:r>
              <a:rPr lang="en-US" altLang="en-US" sz="1600" dirty="0">
                <a:sym typeface="Wingdings" panose="05000000000000000000" pitchFamily="2" charset="2"/>
              </a:rPr>
              <a:t> </a:t>
            </a:r>
            <a:r>
              <a:rPr lang="en-US" altLang="en-US" sz="1600" dirty="0"/>
              <a:t>Subsidization runs out for first renewable </a:t>
            </a:r>
            <a:r>
              <a:rPr lang="en-US" altLang="en-US" sz="1600" dirty="0" smtClean="0"/>
              <a:t>generation</a:t>
            </a:r>
            <a:br>
              <a:rPr lang="en-US" altLang="en-US" sz="1600" dirty="0" smtClean="0"/>
            </a:br>
            <a:r>
              <a:rPr lang="en-US" altLang="en-US" sz="1600" dirty="0" smtClean="0">
                <a:solidFill>
                  <a:schemeClr val="accent1"/>
                </a:solidFill>
                <a:sym typeface="Wingdings" panose="05000000000000000000" pitchFamily="2" charset="2"/>
              </a:rPr>
              <a:t></a:t>
            </a:r>
            <a:r>
              <a:rPr lang="en-US" altLang="en-US" sz="1600" dirty="0" smtClean="0">
                <a:solidFill>
                  <a:schemeClr val="accent1"/>
                </a:solidFill>
              </a:rPr>
              <a:t> </a:t>
            </a:r>
            <a:r>
              <a:rPr lang="en-US" altLang="en-US" sz="1600" dirty="0" smtClean="0"/>
              <a:t>Electricity has </a:t>
            </a:r>
            <a:r>
              <a:rPr lang="en-US" altLang="en-US" sz="1600" dirty="0"/>
              <a:t>to </a:t>
            </a:r>
            <a:r>
              <a:rPr lang="en-US" altLang="en-US" sz="1600" dirty="0" smtClean="0"/>
              <a:t>be </a:t>
            </a:r>
            <a:r>
              <a:rPr lang="en-US" altLang="en-US" sz="1600" dirty="0"/>
              <a:t>used entirely on site or sold/shared </a:t>
            </a:r>
            <a:r>
              <a:rPr lang="en-US" altLang="en-US" sz="1600" dirty="0" smtClean="0"/>
              <a:t>by </a:t>
            </a:r>
            <a:r>
              <a:rPr lang="en-US" altLang="en-US" sz="1600" dirty="0"/>
              <a:t>producers</a:t>
            </a:r>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dirty="0"/>
              <a:t>Perspectives for </a:t>
            </a:r>
            <a:r>
              <a:rPr lang="en-US" altLang="en-US" sz="1600" dirty="0" smtClean="0"/>
              <a:t>innovation: </a:t>
            </a:r>
            <a:r>
              <a:rPr lang="en-US" altLang="en-US" sz="1600" dirty="0"/>
              <a:t>Cooperative virtual and decentral market places for </a:t>
            </a:r>
            <a:r>
              <a:rPr lang="en-US" altLang="en-US" sz="1600" b="1" dirty="0"/>
              <a:t>peer-to-peer (P2P) energy trading and </a:t>
            </a:r>
            <a:r>
              <a:rPr lang="en-US" altLang="en-US" sz="1600" b="1" dirty="0" smtClean="0"/>
              <a:t>sharing</a:t>
            </a:r>
            <a:r>
              <a:rPr lang="en-US" altLang="en-US" sz="1600" dirty="0" smtClean="0"/>
              <a:t>, </a:t>
            </a:r>
            <a:r>
              <a:rPr lang="en-US" altLang="en-US" sz="1600" dirty="0"/>
              <a:t>supported by </a:t>
            </a:r>
            <a:r>
              <a:rPr lang="en-US" altLang="en-US" sz="1600" dirty="0" smtClean="0"/>
              <a:t>EU </a:t>
            </a:r>
            <a:r>
              <a:rPr lang="en-US" altLang="en-US" sz="1600" dirty="0"/>
              <a:t>(EC, 2016</a:t>
            </a:r>
            <a:r>
              <a:rPr lang="en-US" altLang="en-US" sz="1600" dirty="0" smtClean="0"/>
              <a:t>)</a:t>
            </a:r>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endParaRPr lang="de-DE" altLang="en-US" sz="1600" dirty="0"/>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b="1" dirty="0" smtClean="0"/>
              <a:t>Research activities</a:t>
            </a:r>
            <a:endParaRPr lang="en-US" altLang="en-US" sz="1600" b="1" dirty="0"/>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dirty="0" smtClean="0"/>
              <a:t>Consumer research concerning P2P electricity trading still </a:t>
            </a:r>
            <a:r>
              <a:rPr lang="en-US" altLang="en-US" sz="1600" dirty="0"/>
              <a:t>scarce</a:t>
            </a:r>
            <a:endParaRPr lang="en-US" altLang="en-US" sz="1600" dirty="0" smtClean="0"/>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b="1" dirty="0" smtClean="0"/>
              <a:t>Exception</a:t>
            </a:r>
            <a:r>
              <a:rPr lang="en-US" altLang="en-US" sz="1600" b="1" dirty="0"/>
              <a:t>: </a:t>
            </a:r>
            <a:r>
              <a:rPr lang="de-DE" altLang="en-US" sz="1600" dirty="0"/>
              <a:t>Reuter </a:t>
            </a:r>
            <a:r>
              <a:rPr lang="de-DE" altLang="en-US" sz="1600" dirty="0" err="1"/>
              <a:t>and</a:t>
            </a:r>
            <a:r>
              <a:rPr lang="de-DE" altLang="en-US" sz="1600" dirty="0"/>
              <a:t> </a:t>
            </a:r>
            <a:r>
              <a:rPr lang="de-DE" altLang="en-US" sz="1600" dirty="0" err="1"/>
              <a:t>Loock</a:t>
            </a:r>
            <a:r>
              <a:rPr lang="de-DE" altLang="en-US" sz="1600" dirty="0"/>
              <a:t> (2017),</a:t>
            </a:r>
            <a:r>
              <a:rPr lang="en-US" altLang="en-US" sz="1600" dirty="0"/>
              <a:t> using survey data from 830 respondents  in Germany, Switzerland, Norway and </a:t>
            </a:r>
            <a:r>
              <a:rPr lang="en-US" altLang="en-US" sz="1600" dirty="0" smtClean="0"/>
              <a:t>Spain to assess participation in local energy markets</a:t>
            </a:r>
            <a:endParaRPr lang="de-DE" altLang="en-US" sz="1600" dirty="0"/>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endParaRPr lang="en-US" altLang="en-US" sz="1600" dirty="0"/>
          </a:p>
        </p:txBody>
      </p:sp>
    </p:spTree>
    <p:extLst>
      <p:ext uri="{BB962C8B-B14F-4D97-AF65-F5344CB8AC3E}">
        <p14:creationId xmlns:p14="http://schemas.microsoft.com/office/powerpoint/2010/main" val="793411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de-DE" dirty="0"/>
          </a:p>
        </p:txBody>
      </p:sp>
      <p:sp>
        <p:nvSpPr>
          <p:cNvPr id="5" name="Inhaltsplatzhalter 2"/>
          <p:cNvSpPr txBox="1">
            <a:spLocks/>
          </p:cNvSpPr>
          <p:nvPr/>
        </p:nvSpPr>
        <p:spPr bwMode="gray">
          <a:xfrm>
            <a:off x="323528" y="1916832"/>
            <a:ext cx="8496622" cy="3312368"/>
          </a:xfrm>
          <a:prstGeom prst="rect">
            <a:avLst/>
          </a:prstGeom>
        </p:spPr>
        <p:txBody>
          <a:bodyPr vert="horz" lIns="0" tIns="0" rIns="0" bIns="0" rtlCol="0" anchor="t" anchorCtr="0">
            <a:noAutofit/>
          </a:bodyPr>
          <a:lstStyle/>
          <a:p>
            <a:pPr>
              <a:lnSpc>
                <a:spcPct val="150000"/>
              </a:lnSpc>
            </a:pPr>
            <a:r>
              <a:rPr lang="de-DE" dirty="0" smtClean="0"/>
              <a:t>Motivation</a:t>
            </a:r>
          </a:p>
          <a:p>
            <a:pPr>
              <a:lnSpc>
                <a:spcPct val="150000"/>
              </a:lnSpc>
            </a:pPr>
            <a:r>
              <a:rPr lang="de-DE" b="1" dirty="0" smtClean="0">
                <a:solidFill>
                  <a:schemeClr val="accent1"/>
                </a:solidFill>
              </a:rPr>
              <a:t>Research </a:t>
            </a:r>
            <a:r>
              <a:rPr lang="de-DE" b="1" dirty="0" err="1" smtClean="0">
                <a:solidFill>
                  <a:schemeClr val="accent1"/>
                </a:solidFill>
              </a:rPr>
              <a:t>goals</a:t>
            </a:r>
            <a:endParaRPr lang="de-DE" b="1" dirty="0" smtClean="0">
              <a:solidFill>
                <a:schemeClr val="accent1"/>
              </a:solidFill>
            </a:endParaRPr>
          </a:p>
          <a:p>
            <a:pPr>
              <a:lnSpc>
                <a:spcPct val="150000"/>
              </a:lnSpc>
            </a:pPr>
            <a:r>
              <a:rPr lang="de-DE" dirty="0" smtClean="0"/>
              <a:t>Prior </a:t>
            </a:r>
            <a:r>
              <a:rPr lang="de-DE" dirty="0" err="1" smtClean="0"/>
              <a:t>research</a:t>
            </a:r>
            <a:endParaRPr lang="de-DE" dirty="0" smtClean="0"/>
          </a:p>
          <a:p>
            <a:pPr>
              <a:lnSpc>
                <a:spcPct val="150000"/>
              </a:lnSpc>
            </a:pPr>
            <a:r>
              <a:rPr lang="de-DE" dirty="0" smtClean="0"/>
              <a:t>Data </a:t>
            </a:r>
            <a:r>
              <a:rPr lang="de-DE" dirty="0" err="1" smtClean="0"/>
              <a:t>and</a:t>
            </a:r>
            <a:r>
              <a:rPr lang="de-DE" dirty="0" smtClean="0"/>
              <a:t> </a:t>
            </a:r>
            <a:r>
              <a:rPr lang="de-DE" dirty="0" err="1"/>
              <a:t>methodology</a:t>
            </a:r>
            <a:endParaRPr lang="de-DE" dirty="0"/>
          </a:p>
          <a:p>
            <a:pPr>
              <a:lnSpc>
                <a:spcPct val="150000"/>
              </a:lnSpc>
            </a:pPr>
            <a:r>
              <a:rPr lang="de-DE" dirty="0" err="1" smtClean="0"/>
              <a:t>Results</a:t>
            </a:r>
            <a:endParaRPr lang="de-DE" dirty="0"/>
          </a:p>
          <a:p>
            <a:pPr>
              <a:lnSpc>
                <a:spcPct val="150000"/>
              </a:lnSpc>
            </a:pPr>
            <a:r>
              <a:rPr lang="de-DE" dirty="0"/>
              <a:t>Summary </a:t>
            </a:r>
            <a:r>
              <a:rPr lang="de-DE" dirty="0" err="1"/>
              <a:t>and</a:t>
            </a:r>
            <a:r>
              <a:rPr lang="de-DE" dirty="0"/>
              <a:t> </a:t>
            </a:r>
            <a:r>
              <a:rPr lang="de-DE" dirty="0" err="1"/>
              <a:t>conclusions</a:t>
            </a:r>
            <a:endParaRPr lang="de-DE" dirty="0"/>
          </a:p>
          <a:p>
            <a:pPr>
              <a:spcBef>
                <a:spcPts val="1200"/>
              </a:spcBef>
              <a:tabLst>
                <a:tab pos="180975" algn="l"/>
                <a:tab pos="361950" algn="l"/>
              </a:tabLst>
              <a:defRPr/>
            </a:pPr>
            <a:endParaRPr lang="de-DE" sz="2000" dirty="0"/>
          </a:p>
        </p:txBody>
      </p:sp>
    </p:spTree>
    <p:extLst>
      <p:ext uri="{BB962C8B-B14F-4D97-AF65-F5344CB8AC3E}">
        <p14:creationId xmlns:p14="http://schemas.microsoft.com/office/powerpoint/2010/main" val="24015455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Research </a:t>
            </a:r>
            <a:r>
              <a:rPr lang="de-DE" dirty="0" err="1" smtClean="0"/>
              <a:t>goals</a:t>
            </a:r>
            <a:endParaRPr lang="en-US" dirty="0"/>
          </a:p>
        </p:txBody>
      </p:sp>
      <p:sp>
        <p:nvSpPr>
          <p:cNvPr id="3" name="Rectangle 20"/>
          <p:cNvSpPr>
            <a:spLocks noChangeArrowheads="1"/>
          </p:cNvSpPr>
          <p:nvPr/>
        </p:nvSpPr>
        <p:spPr bwMode="auto">
          <a:xfrm>
            <a:off x="251520" y="1484784"/>
            <a:ext cx="8568630" cy="432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dirty="0" smtClean="0"/>
              <a:t>Identification of private energy consumer and prosumer segments willing to participate in P2P electricity trading </a:t>
            </a:r>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dirty="0" smtClean="0"/>
              <a:t>Socio-demographic and household characteristics</a:t>
            </a:r>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r>
              <a:rPr lang="de-DE" altLang="en-US" sz="1600" dirty="0" err="1"/>
              <a:t>M</a:t>
            </a:r>
            <a:r>
              <a:rPr lang="de-DE" altLang="en-US" sz="1600" dirty="0" err="1" smtClean="0"/>
              <a:t>otivations</a:t>
            </a:r>
            <a:r>
              <a:rPr lang="de-DE" altLang="en-US" sz="1600" dirty="0" smtClean="0"/>
              <a:t> </a:t>
            </a:r>
            <a:r>
              <a:rPr lang="de-DE" altLang="en-US" sz="1600" dirty="0" err="1" smtClean="0"/>
              <a:t>and</a:t>
            </a:r>
            <a:r>
              <a:rPr lang="de-DE" altLang="en-US" sz="1600" dirty="0" smtClean="0"/>
              <a:t> </a:t>
            </a:r>
            <a:r>
              <a:rPr lang="de-DE" altLang="en-US" sz="1600" dirty="0" err="1" smtClean="0"/>
              <a:t>attitudes</a:t>
            </a:r>
            <a:endParaRPr lang="de-DE" altLang="en-US" sz="1600" dirty="0" smtClean="0"/>
          </a:p>
          <a:p>
            <a:pPr marL="742950" lvl="1"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dirty="0"/>
              <a:t>P</a:t>
            </a:r>
            <a:r>
              <a:rPr lang="en-US" altLang="en-US" sz="1600" dirty="0" smtClean="0"/>
              <a:t>roduct attribute preferences </a:t>
            </a:r>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endParaRPr lang="de-DE" altLang="en-US" sz="1600" dirty="0" smtClean="0"/>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de-DE" altLang="en-US" sz="1600" dirty="0" err="1" smtClean="0"/>
              <a:t>Quantification</a:t>
            </a:r>
            <a:r>
              <a:rPr lang="de-DE" altLang="en-US" sz="1600" dirty="0" smtClean="0"/>
              <a:t> </a:t>
            </a:r>
            <a:r>
              <a:rPr lang="de-DE" altLang="en-US" sz="1600" dirty="0" err="1" smtClean="0"/>
              <a:t>of</a:t>
            </a:r>
            <a:r>
              <a:rPr lang="de-DE" altLang="en-US" sz="1600" dirty="0" smtClean="0"/>
              <a:t> </a:t>
            </a:r>
            <a:r>
              <a:rPr lang="de-DE" altLang="en-US" sz="1600" dirty="0" err="1" smtClean="0"/>
              <a:t>their</a:t>
            </a:r>
            <a:r>
              <a:rPr lang="de-DE" altLang="en-US" sz="1600" dirty="0" smtClean="0"/>
              <a:t> </a:t>
            </a:r>
            <a:r>
              <a:rPr lang="de-DE" altLang="en-US" sz="1600" dirty="0" err="1" smtClean="0"/>
              <a:t>influence</a:t>
            </a:r>
            <a:r>
              <a:rPr lang="de-DE" altLang="en-US" sz="1600" dirty="0" smtClean="0"/>
              <a:t> on </a:t>
            </a:r>
            <a:r>
              <a:rPr lang="de-DE" altLang="en-US" sz="1600" dirty="0" err="1" smtClean="0"/>
              <a:t>decision</a:t>
            </a:r>
            <a:r>
              <a:rPr lang="de-DE" altLang="en-US" sz="1600" dirty="0" smtClean="0"/>
              <a:t> </a:t>
            </a:r>
            <a:r>
              <a:rPr lang="de-DE" altLang="en-US" sz="1600" dirty="0" err="1" smtClean="0"/>
              <a:t>making</a:t>
            </a:r>
            <a:r>
              <a:rPr lang="de-DE" altLang="en-US" sz="1600" dirty="0" smtClean="0"/>
              <a:t> </a:t>
            </a:r>
            <a:r>
              <a:rPr lang="de-DE" altLang="en-US" sz="1600" dirty="0" err="1" smtClean="0"/>
              <a:t>process</a:t>
            </a:r>
            <a:endParaRPr lang="en-US" altLang="en-US" sz="1600" dirty="0" smtClean="0"/>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endParaRPr lang="en-US" altLang="en-US" sz="1600" dirty="0" smtClean="0"/>
          </a:p>
          <a:p>
            <a:pPr marL="285750" indent="-285750" eaLnBrk="0" fontAlgn="base" hangingPunct="0">
              <a:lnSpc>
                <a:spcPct val="120000"/>
              </a:lnSpc>
              <a:spcBef>
                <a:spcPct val="0"/>
              </a:spcBef>
              <a:spcAft>
                <a:spcPct val="0"/>
              </a:spcAft>
              <a:buClr>
                <a:srgbClr val="0076BD"/>
              </a:buClr>
              <a:buFont typeface="Arial" panose="020B0604020202020204" pitchFamily="34" charset="0"/>
              <a:buChar char="•"/>
            </a:pPr>
            <a:r>
              <a:rPr lang="en-US" altLang="en-US" sz="1600" dirty="0" smtClean="0"/>
              <a:t>Description of the implications for marketing strategies of energy suppliers </a:t>
            </a:r>
            <a:endParaRPr lang="en-US" altLang="en-US" sz="1600" dirty="0" smtClean="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0936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de-DE" dirty="0"/>
          </a:p>
        </p:txBody>
      </p:sp>
      <p:sp>
        <p:nvSpPr>
          <p:cNvPr id="5" name="Inhaltsplatzhalter 2"/>
          <p:cNvSpPr txBox="1">
            <a:spLocks/>
          </p:cNvSpPr>
          <p:nvPr/>
        </p:nvSpPr>
        <p:spPr bwMode="gray">
          <a:xfrm>
            <a:off x="323528" y="1916832"/>
            <a:ext cx="8496622" cy="3312368"/>
          </a:xfrm>
          <a:prstGeom prst="rect">
            <a:avLst/>
          </a:prstGeom>
        </p:spPr>
        <p:txBody>
          <a:bodyPr vert="horz" lIns="0" tIns="0" rIns="0" bIns="0" rtlCol="0" anchor="t" anchorCtr="0">
            <a:noAutofit/>
          </a:bodyPr>
          <a:lstStyle/>
          <a:p>
            <a:pPr>
              <a:lnSpc>
                <a:spcPct val="150000"/>
              </a:lnSpc>
            </a:pPr>
            <a:r>
              <a:rPr lang="de-DE" dirty="0" smtClean="0"/>
              <a:t>Motivation</a:t>
            </a:r>
          </a:p>
          <a:p>
            <a:pPr>
              <a:lnSpc>
                <a:spcPct val="150000"/>
              </a:lnSpc>
            </a:pPr>
            <a:r>
              <a:rPr lang="de-DE" dirty="0" smtClean="0"/>
              <a:t>Research </a:t>
            </a:r>
            <a:r>
              <a:rPr lang="de-DE" dirty="0" err="1" smtClean="0"/>
              <a:t>goals</a:t>
            </a:r>
            <a:endParaRPr lang="de-DE" dirty="0" smtClean="0"/>
          </a:p>
          <a:p>
            <a:pPr>
              <a:lnSpc>
                <a:spcPct val="150000"/>
              </a:lnSpc>
            </a:pPr>
            <a:r>
              <a:rPr lang="de-DE" b="1" dirty="0" smtClean="0">
                <a:solidFill>
                  <a:schemeClr val="accent1"/>
                </a:solidFill>
              </a:rPr>
              <a:t>Prior </a:t>
            </a:r>
            <a:r>
              <a:rPr lang="de-DE" b="1" dirty="0" err="1" smtClean="0">
                <a:solidFill>
                  <a:schemeClr val="accent1"/>
                </a:solidFill>
              </a:rPr>
              <a:t>research</a:t>
            </a:r>
            <a:endParaRPr lang="de-DE" b="1" dirty="0" smtClean="0">
              <a:solidFill>
                <a:schemeClr val="accent1"/>
              </a:solidFill>
            </a:endParaRPr>
          </a:p>
          <a:p>
            <a:pPr>
              <a:lnSpc>
                <a:spcPct val="150000"/>
              </a:lnSpc>
            </a:pPr>
            <a:r>
              <a:rPr lang="de-DE" dirty="0" smtClean="0"/>
              <a:t>Data </a:t>
            </a:r>
            <a:r>
              <a:rPr lang="de-DE" dirty="0" err="1" smtClean="0"/>
              <a:t>and</a:t>
            </a:r>
            <a:r>
              <a:rPr lang="de-DE" dirty="0" smtClean="0"/>
              <a:t> </a:t>
            </a:r>
            <a:r>
              <a:rPr lang="de-DE" dirty="0" err="1"/>
              <a:t>methodology</a:t>
            </a:r>
            <a:endParaRPr lang="de-DE" dirty="0"/>
          </a:p>
          <a:p>
            <a:pPr>
              <a:lnSpc>
                <a:spcPct val="150000"/>
              </a:lnSpc>
            </a:pPr>
            <a:r>
              <a:rPr lang="de-DE" dirty="0" err="1" smtClean="0"/>
              <a:t>Results</a:t>
            </a:r>
            <a:endParaRPr lang="de-DE" dirty="0"/>
          </a:p>
          <a:p>
            <a:pPr>
              <a:lnSpc>
                <a:spcPct val="150000"/>
              </a:lnSpc>
            </a:pPr>
            <a:r>
              <a:rPr lang="de-DE" dirty="0"/>
              <a:t>Summary </a:t>
            </a:r>
            <a:r>
              <a:rPr lang="de-DE" dirty="0" err="1"/>
              <a:t>and</a:t>
            </a:r>
            <a:r>
              <a:rPr lang="de-DE" dirty="0"/>
              <a:t> </a:t>
            </a:r>
            <a:r>
              <a:rPr lang="de-DE" dirty="0" err="1"/>
              <a:t>conclusions</a:t>
            </a:r>
            <a:endParaRPr lang="de-DE" dirty="0"/>
          </a:p>
          <a:p>
            <a:pPr>
              <a:spcBef>
                <a:spcPts val="1200"/>
              </a:spcBef>
              <a:tabLst>
                <a:tab pos="180975" algn="l"/>
                <a:tab pos="361950" algn="l"/>
              </a:tabLst>
              <a:defRPr/>
            </a:pPr>
            <a:endParaRPr lang="de-DE" sz="2000" dirty="0"/>
          </a:p>
        </p:txBody>
      </p:sp>
    </p:spTree>
    <p:extLst>
      <p:ext uri="{BB962C8B-B14F-4D97-AF65-F5344CB8AC3E}">
        <p14:creationId xmlns:p14="http://schemas.microsoft.com/office/powerpoint/2010/main" val="31421137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Prior </a:t>
            </a:r>
            <a:r>
              <a:rPr lang="en-US" dirty="0"/>
              <a:t>research (I</a:t>
            </a:r>
            <a:r>
              <a:rPr lang="en-US" dirty="0" smtClean="0"/>
              <a:t>)</a:t>
            </a:r>
            <a:endParaRPr lang="en-US" dirty="0"/>
          </a:p>
        </p:txBody>
      </p:sp>
      <p:sp>
        <p:nvSpPr>
          <p:cNvPr id="4" name="Rechteck 3"/>
          <p:cNvSpPr/>
          <p:nvPr/>
        </p:nvSpPr>
        <p:spPr>
          <a:xfrm>
            <a:off x="250825" y="1412825"/>
            <a:ext cx="8641655" cy="830997"/>
          </a:xfrm>
          <a:prstGeom prst="rect">
            <a:avLst/>
          </a:prstGeom>
        </p:spPr>
        <p:txBody>
          <a:bodyPr wrap="square">
            <a:spAutoFit/>
          </a:bodyPr>
          <a:lstStyle/>
          <a:p>
            <a:pPr marL="285750" indent="-285750" eaLnBrk="0" fontAlgn="base" hangingPunct="0">
              <a:spcBef>
                <a:spcPct val="0"/>
              </a:spcBef>
              <a:spcAft>
                <a:spcPct val="0"/>
              </a:spcAft>
              <a:buClr>
                <a:srgbClr val="0076BD"/>
              </a:buClr>
              <a:buFont typeface="Arial" panose="020B0604020202020204" pitchFamily="34" charset="0"/>
              <a:buChar char="•"/>
            </a:pPr>
            <a:r>
              <a:rPr lang="en-US" altLang="en-US" sz="1600" dirty="0"/>
              <a:t>Research on households’ drivers and barriers for </a:t>
            </a:r>
            <a:r>
              <a:rPr lang="en-US" altLang="en-US" sz="1600" dirty="0" smtClean="0"/>
              <a:t>participating in P2P </a:t>
            </a:r>
            <a:r>
              <a:rPr lang="en-US" altLang="en-US" sz="1600" dirty="0"/>
              <a:t>electricity trading </a:t>
            </a:r>
            <a:r>
              <a:rPr lang="en-US" altLang="en-US" sz="1600" dirty="0" smtClean="0"/>
              <a:t>still scarce</a:t>
            </a:r>
            <a:br>
              <a:rPr lang="en-US" altLang="en-US" sz="1600" dirty="0" smtClean="0"/>
            </a:br>
            <a:r>
              <a:rPr lang="de-DE" altLang="en-US" sz="1600" dirty="0" smtClean="0">
                <a:solidFill>
                  <a:schemeClr val="accent1"/>
                </a:solidFill>
                <a:sym typeface="Wingdings" panose="05000000000000000000" pitchFamily="2" charset="2"/>
              </a:rPr>
              <a:t></a:t>
            </a:r>
            <a:r>
              <a:rPr lang="de-DE" altLang="en-US" sz="1600" dirty="0" smtClean="0">
                <a:sym typeface="Wingdings" panose="05000000000000000000" pitchFamily="2" charset="2"/>
              </a:rPr>
              <a:t> </a:t>
            </a:r>
            <a:r>
              <a:rPr lang="de-DE" altLang="en-US" sz="1600" dirty="0" err="1" smtClean="0"/>
              <a:t>Related</a:t>
            </a:r>
            <a:r>
              <a:rPr lang="de-DE" altLang="en-US" sz="1600" dirty="0" smtClean="0"/>
              <a:t> </a:t>
            </a:r>
            <a:r>
              <a:rPr lang="de-DE" altLang="en-US" sz="1600" dirty="0" err="1"/>
              <a:t>research</a:t>
            </a:r>
            <a:r>
              <a:rPr lang="de-DE" altLang="en-US" sz="1600" dirty="0"/>
              <a:t> </a:t>
            </a:r>
            <a:r>
              <a:rPr lang="de-DE" altLang="en-US" sz="1600" dirty="0" err="1" smtClean="0"/>
              <a:t>fields</a:t>
            </a:r>
            <a:endParaRPr lang="de-DE" altLang="en-US" sz="1600" dirty="0"/>
          </a:p>
        </p:txBody>
      </p:sp>
      <p:graphicFrame>
        <p:nvGraphicFramePr>
          <p:cNvPr id="3" name="Tabelle 2"/>
          <p:cNvGraphicFramePr>
            <a:graphicFrameLocks noGrp="1"/>
          </p:cNvGraphicFramePr>
          <p:nvPr>
            <p:extLst>
              <p:ext uri="{D42A27DB-BD31-4B8C-83A1-F6EECF244321}">
                <p14:modId xmlns:p14="http://schemas.microsoft.com/office/powerpoint/2010/main" val="2775898571"/>
              </p:ext>
            </p:extLst>
          </p:nvPr>
        </p:nvGraphicFramePr>
        <p:xfrm>
          <a:off x="291834" y="2299921"/>
          <a:ext cx="8600646" cy="3688080"/>
        </p:xfrm>
        <a:graphic>
          <a:graphicData uri="http://schemas.openxmlformats.org/drawingml/2006/table">
            <a:tbl>
              <a:tblPr firstRow="1" bandRow="1">
                <a:tableStyleId>{5C22544A-7EE6-4342-B048-85BDC9FD1C3A}</a:tableStyleId>
              </a:tblPr>
              <a:tblGrid>
                <a:gridCol w="8600646"/>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latin typeface="+mn-lt"/>
                        </a:rPr>
                        <a:t>Motivation </a:t>
                      </a:r>
                      <a:r>
                        <a:rPr lang="de-DE" sz="1600" b="1" dirty="0" err="1" smtClean="0">
                          <a:solidFill>
                            <a:schemeClr val="tx1"/>
                          </a:solidFill>
                          <a:latin typeface="+mn-lt"/>
                        </a:rPr>
                        <a:t>for</a:t>
                      </a:r>
                      <a:r>
                        <a:rPr lang="de-DE" sz="1600" b="1" dirty="0" smtClean="0">
                          <a:solidFill>
                            <a:schemeClr val="tx1"/>
                          </a:solidFill>
                          <a:latin typeface="+mn-lt"/>
                        </a:rPr>
                        <a:t> </a:t>
                      </a:r>
                      <a:r>
                        <a:rPr lang="de-DE" sz="1600" b="1" dirty="0" err="1" smtClean="0">
                          <a:solidFill>
                            <a:schemeClr val="tx1"/>
                          </a:solidFill>
                          <a:latin typeface="+mn-lt"/>
                        </a:rPr>
                        <a:t>participation</a:t>
                      </a:r>
                      <a:r>
                        <a:rPr lang="de-DE" sz="1600" b="1" dirty="0" smtClean="0">
                          <a:solidFill>
                            <a:schemeClr val="tx1"/>
                          </a:solidFill>
                          <a:latin typeface="+mn-lt"/>
                        </a:rPr>
                        <a:t> in </a:t>
                      </a:r>
                      <a:r>
                        <a:rPr lang="de-DE" sz="1600" b="1" dirty="0" err="1" smtClean="0">
                          <a:solidFill>
                            <a:schemeClr val="tx1"/>
                          </a:solidFill>
                          <a:latin typeface="+mn-lt"/>
                        </a:rPr>
                        <a:t>the</a:t>
                      </a:r>
                      <a:r>
                        <a:rPr lang="de-DE" sz="1600" b="1" dirty="0" smtClean="0">
                          <a:solidFill>
                            <a:schemeClr val="tx1"/>
                          </a:solidFill>
                          <a:latin typeface="+mn-lt"/>
                        </a:rPr>
                        <a:t> </a:t>
                      </a:r>
                      <a:r>
                        <a:rPr lang="de-DE" sz="1600" b="1" dirty="0" err="1" smtClean="0">
                          <a:solidFill>
                            <a:schemeClr val="tx1"/>
                          </a:solidFill>
                          <a:latin typeface="+mn-lt"/>
                        </a:rPr>
                        <a:t>sharing</a:t>
                      </a:r>
                      <a:r>
                        <a:rPr lang="de-DE" sz="1600" b="1" dirty="0" smtClean="0">
                          <a:solidFill>
                            <a:schemeClr val="tx1"/>
                          </a:solidFill>
                          <a:latin typeface="+mn-lt"/>
                        </a:rPr>
                        <a:t> </a:t>
                      </a:r>
                      <a:r>
                        <a:rPr lang="de-DE" sz="1600" b="1" dirty="0" err="1" smtClean="0">
                          <a:solidFill>
                            <a:schemeClr val="tx1"/>
                          </a:solidFill>
                          <a:latin typeface="+mn-lt"/>
                        </a:rPr>
                        <a:t>economy</a:t>
                      </a:r>
                      <a:r>
                        <a:rPr lang="de-DE" sz="1400" b="1" dirty="0" smtClean="0">
                          <a:solidFill>
                            <a:schemeClr val="tx1"/>
                          </a:solidFill>
                          <a:latin typeface="+mn-lt"/>
                        </a:rPr>
                        <a:t/>
                      </a:r>
                      <a:br>
                        <a:rPr lang="de-DE" sz="1400" b="1" dirty="0" smtClean="0">
                          <a:solidFill>
                            <a:schemeClr val="tx1"/>
                          </a:solidFill>
                          <a:latin typeface="+mn-lt"/>
                        </a:rPr>
                      </a:br>
                      <a:r>
                        <a:rPr lang="de-DE" sz="1100" b="0" dirty="0" smtClean="0">
                          <a:solidFill>
                            <a:schemeClr val="tx1">
                              <a:lumMod val="75000"/>
                              <a:lumOff val="25000"/>
                            </a:schemeClr>
                          </a:solidFill>
                          <a:latin typeface="+mn-lt"/>
                        </a:rPr>
                        <a:t>(e.g. Bucher et al., 2016; </a:t>
                      </a:r>
                      <a:r>
                        <a:rPr lang="de-DE" sz="1100" b="0" dirty="0" err="1" smtClean="0">
                          <a:solidFill>
                            <a:schemeClr val="tx1">
                              <a:lumMod val="75000"/>
                              <a:lumOff val="25000"/>
                            </a:schemeClr>
                          </a:solidFill>
                          <a:latin typeface="+mn-lt"/>
                        </a:rPr>
                        <a:t>Balck</a:t>
                      </a:r>
                      <a:r>
                        <a:rPr lang="de-DE" sz="1100" b="0" dirty="0" smtClean="0">
                          <a:solidFill>
                            <a:schemeClr val="tx1">
                              <a:lumMod val="75000"/>
                              <a:lumOff val="25000"/>
                            </a:schemeClr>
                          </a:solidFill>
                          <a:latin typeface="+mn-lt"/>
                        </a:rPr>
                        <a:t> </a:t>
                      </a:r>
                      <a:r>
                        <a:rPr lang="de-DE" sz="1100" b="0" dirty="0" err="1" smtClean="0">
                          <a:solidFill>
                            <a:schemeClr val="tx1">
                              <a:lumMod val="75000"/>
                              <a:lumOff val="25000"/>
                            </a:schemeClr>
                          </a:solidFill>
                          <a:latin typeface="+mn-lt"/>
                        </a:rPr>
                        <a:t>and</a:t>
                      </a:r>
                      <a:r>
                        <a:rPr lang="de-DE" sz="1100" b="0" dirty="0" smtClean="0">
                          <a:solidFill>
                            <a:schemeClr val="tx1">
                              <a:lumMod val="75000"/>
                              <a:lumOff val="25000"/>
                            </a:schemeClr>
                          </a:solidFill>
                          <a:latin typeface="+mn-lt"/>
                        </a:rPr>
                        <a:t> </a:t>
                      </a:r>
                      <a:r>
                        <a:rPr lang="de-DE" sz="1100" b="0" dirty="0" err="1" smtClean="0">
                          <a:solidFill>
                            <a:schemeClr val="tx1">
                              <a:lumMod val="75000"/>
                              <a:lumOff val="25000"/>
                            </a:schemeClr>
                          </a:solidFill>
                          <a:latin typeface="+mn-lt"/>
                        </a:rPr>
                        <a:t>Cracau</a:t>
                      </a:r>
                      <a:r>
                        <a:rPr lang="de-DE" sz="1100" b="0" dirty="0" smtClean="0">
                          <a:solidFill>
                            <a:schemeClr val="tx1">
                              <a:lumMod val="75000"/>
                              <a:lumOff val="25000"/>
                            </a:schemeClr>
                          </a:solidFill>
                          <a:latin typeface="+mn-lt"/>
                        </a:rPr>
                        <a:t>, 2015; </a:t>
                      </a:r>
                      <a:r>
                        <a:rPr lang="de-DE" sz="1100" b="0" dirty="0" err="1" smtClean="0">
                          <a:solidFill>
                            <a:schemeClr val="tx1">
                              <a:lumMod val="75000"/>
                              <a:lumOff val="25000"/>
                            </a:schemeClr>
                          </a:solidFill>
                          <a:latin typeface="+mn-lt"/>
                        </a:rPr>
                        <a:t>Hamari</a:t>
                      </a:r>
                      <a:r>
                        <a:rPr lang="de-DE" sz="1100" b="0" dirty="0" smtClean="0">
                          <a:solidFill>
                            <a:schemeClr val="tx1">
                              <a:lumMod val="75000"/>
                              <a:lumOff val="25000"/>
                            </a:schemeClr>
                          </a:solidFill>
                          <a:latin typeface="+mn-lt"/>
                        </a:rPr>
                        <a:t> et al., 2015; Akbar et al., 2016; Gossen et al., 2016; Schor </a:t>
                      </a:r>
                      <a:r>
                        <a:rPr lang="de-DE" sz="1100" b="0" dirty="0" err="1" smtClean="0">
                          <a:solidFill>
                            <a:schemeClr val="tx1">
                              <a:lumMod val="75000"/>
                              <a:lumOff val="25000"/>
                            </a:schemeClr>
                          </a:solidFill>
                          <a:latin typeface="+mn-lt"/>
                        </a:rPr>
                        <a:t>and</a:t>
                      </a:r>
                      <a:r>
                        <a:rPr lang="de-DE" sz="1100" b="0" dirty="0" smtClean="0">
                          <a:solidFill>
                            <a:schemeClr val="tx1">
                              <a:lumMod val="75000"/>
                              <a:lumOff val="25000"/>
                            </a:schemeClr>
                          </a:solidFill>
                          <a:latin typeface="+mn-lt"/>
                        </a:rPr>
                        <a:t> </a:t>
                      </a:r>
                      <a:r>
                        <a:rPr lang="de-DE" sz="1100" b="0" dirty="0" err="1" smtClean="0">
                          <a:solidFill>
                            <a:schemeClr val="tx1">
                              <a:lumMod val="75000"/>
                              <a:lumOff val="25000"/>
                            </a:schemeClr>
                          </a:solidFill>
                          <a:latin typeface="+mn-lt"/>
                        </a:rPr>
                        <a:t>Fitzmaurice</a:t>
                      </a:r>
                      <a:r>
                        <a:rPr lang="de-DE" sz="1100" b="0" dirty="0" smtClean="0">
                          <a:solidFill>
                            <a:schemeClr val="tx1">
                              <a:lumMod val="75000"/>
                              <a:lumOff val="25000"/>
                            </a:schemeClr>
                          </a:solidFill>
                          <a:latin typeface="+mn-lt"/>
                        </a:rPr>
                        <a:t>, 2015; </a:t>
                      </a:r>
                      <a:r>
                        <a:rPr lang="de-DE" sz="1100" b="0" dirty="0" err="1" smtClean="0">
                          <a:solidFill>
                            <a:schemeClr val="tx1">
                              <a:lumMod val="75000"/>
                              <a:lumOff val="25000"/>
                            </a:schemeClr>
                          </a:solidFill>
                          <a:latin typeface="+mn-lt"/>
                        </a:rPr>
                        <a:t>Milanova</a:t>
                      </a:r>
                      <a:r>
                        <a:rPr lang="de-DE" sz="1100" b="0" dirty="0" smtClean="0">
                          <a:solidFill>
                            <a:schemeClr val="tx1">
                              <a:lumMod val="75000"/>
                              <a:lumOff val="25000"/>
                            </a:schemeClr>
                          </a:solidFill>
                          <a:latin typeface="+mn-lt"/>
                        </a:rPr>
                        <a:t> </a:t>
                      </a:r>
                      <a:r>
                        <a:rPr lang="de-DE" sz="1100" b="0" dirty="0" err="1" smtClean="0">
                          <a:solidFill>
                            <a:schemeClr val="tx1">
                              <a:lumMod val="75000"/>
                              <a:lumOff val="25000"/>
                            </a:schemeClr>
                          </a:solidFill>
                          <a:latin typeface="+mn-lt"/>
                        </a:rPr>
                        <a:t>and</a:t>
                      </a:r>
                      <a:r>
                        <a:rPr lang="de-DE" sz="1100" b="0" dirty="0" smtClean="0">
                          <a:solidFill>
                            <a:schemeClr val="tx1">
                              <a:lumMod val="75000"/>
                              <a:lumOff val="25000"/>
                            </a:schemeClr>
                          </a:solidFill>
                          <a:latin typeface="+mn-lt"/>
                        </a:rPr>
                        <a:t> Maas, 2017; </a:t>
                      </a:r>
                      <a:r>
                        <a:rPr lang="de-DE" sz="1100" b="0" dirty="0" err="1" smtClean="0">
                          <a:solidFill>
                            <a:schemeClr val="tx1">
                              <a:lumMod val="75000"/>
                              <a:lumOff val="25000"/>
                            </a:schemeClr>
                          </a:solidFill>
                          <a:latin typeface="+mn-lt"/>
                        </a:rPr>
                        <a:t>Codagnone</a:t>
                      </a:r>
                      <a:r>
                        <a:rPr lang="de-DE" sz="1100" b="0" dirty="0" smtClean="0">
                          <a:solidFill>
                            <a:schemeClr val="tx1">
                              <a:lumMod val="75000"/>
                              <a:lumOff val="25000"/>
                            </a:schemeClr>
                          </a:solidFill>
                          <a:latin typeface="+mn-lt"/>
                        </a:rPr>
                        <a:t> et al., 2016; Andreotti et al., 2017)</a:t>
                      </a:r>
                      <a:endParaRPr lang="en-US" sz="1100" dirty="0">
                        <a:solidFill>
                          <a:schemeClr val="tx1">
                            <a:lumMod val="75000"/>
                            <a:lumOff val="25000"/>
                          </a:schemeClr>
                        </a:solidFill>
                        <a:latin typeface="+mn-lt"/>
                      </a:endParaRPr>
                    </a:p>
                  </a:txBody>
                  <a:tcPr>
                    <a:solidFill>
                      <a:schemeClr val="accent3">
                        <a:lumMod val="40000"/>
                        <a:lumOff val="6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latin typeface="+mn-lt"/>
                        </a:rPr>
                        <a:t>Motivation </a:t>
                      </a:r>
                      <a:r>
                        <a:rPr lang="de-DE" sz="1600" b="1" dirty="0" err="1" smtClean="0">
                          <a:solidFill>
                            <a:schemeClr val="tx1"/>
                          </a:solidFill>
                          <a:latin typeface="+mn-lt"/>
                        </a:rPr>
                        <a:t>for</a:t>
                      </a:r>
                      <a:r>
                        <a:rPr lang="de-DE" sz="1600" b="1" dirty="0" smtClean="0">
                          <a:solidFill>
                            <a:schemeClr val="tx1"/>
                          </a:solidFill>
                          <a:latin typeface="+mn-lt"/>
                        </a:rPr>
                        <a:t> </a:t>
                      </a:r>
                      <a:r>
                        <a:rPr lang="de-DE" sz="1600" b="1" dirty="0" err="1" smtClean="0">
                          <a:solidFill>
                            <a:schemeClr val="tx1"/>
                          </a:solidFill>
                          <a:latin typeface="+mn-lt"/>
                        </a:rPr>
                        <a:t>participation</a:t>
                      </a:r>
                      <a:r>
                        <a:rPr lang="de-DE" sz="1600" b="1" dirty="0" smtClean="0">
                          <a:solidFill>
                            <a:schemeClr val="tx1"/>
                          </a:solidFill>
                          <a:latin typeface="+mn-lt"/>
                        </a:rPr>
                        <a:t> in </a:t>
                      </a:r>
                      <a:r>
                        <a:rPr lang="de-DE" sz="1600" b="1" dirty="0" err="1" smtClean="0">
                          <a:solidFill>
                            <a:schemeClr val="tx1"/>
                          </a:solidFill>
                          <a:latin typeface="+mn-lt"/>
                        </a:rPr>
                        <a:t>community</a:t>
                      </a:r>
                      <a:r>
                        <a:rPr lang="de-DE" sz="1600" b="1" dirty="0" smtClean="0">
                          <a:solidFill>
                            <a:schemeClr val="tx1"/>
                          </a:solidFill>
                          <a:latin typeface="+mn-lt"/>
                        </a:rPr>
                        <a:t> </a:t>
                      </a:r>
                      <a:r>
                        <a:rPr lang="de-DE" sz="1600" b="1" dirty="0" err="1" smtClean="0">
                          <a:solidFill>
                            <a:schemeClr val="tx1"/>
                          </a:solidFill>
                          <a:latin typeface="+mn-lt"/>
                        </a:rPr>
                        <a:t>energy</a:t>
                      </a:r>
                      <a:r>
                        <a:rPr lang="de-DE" sz="1600" b="1" dirty="0" smtClean="0">
                          <a:solidFill>
                            <a:schemeClr val="tx1"/>
                          </a:solidFill>
                          <a:latin typeface="+mn-lt"/>
                        </a:rPr>
                        <a:t> </a:t>
                      </a:r>
                      <a:r>
                        <a:rPr lang="de-DE" sz="1600" b="1" dirty="0" err="1" smtClean="0">
                          <a:solidFill>
                            <a:schemeClr val="tx1"/>
                          </a:solidFill>
                          <a:latin typeface="+mn-lt"/>
                        </a:rPr>
                        <a:t>projects</a:t>
                      </a:r>
                      <a:r>
                        <a:rPr lang="de-DE" sz="1400" dirty="0" smtClean="0">
                          <a:solidFill>
                            <a:schemeClr val="tx1"/>
                          </a:solidFill>
                          <a:latin typeface="+mn-lt"/>
                        </a:rPr>
                        <a:t/>
                      </a:r>
                      <a:br>
                        <a:rPr lang="de-DE" sz="1400" dirty="0" smtClean="0">
                          <a:solidFill>
                            <a:schemeClr val="tx1"/>
                          </a:solidFill>
                          <a:latin typeface="+mn-lt"/>
                        </a:rPr>
                      </a:br>
                      <a:r>
                        <a:rPr lang="de-DE" sz="1100" dirty="0" smtClean="0">
                          <a:solidFill>
                            <a:schemeClr val="tx1">
                              <a:lumMod val="75000"/>
                              <a:lumOff val="25000"/>
                            </a:schemeClr>
                          </a:solidFill>
                          <a:latin typeface="+mn-lt"/>
                        </a:rPr>
                        <a:t>(e.g. </a:t>
                      </a:r>
                      <a:r>
                        <a:rPr lang="de-DE" sz="1100" dirty="0" err="1" smtClean="0">
                          <a:solidFill>
                            <a:schemeClr val="tx1">
                              <a:lumMod val="75000"/>
                              <a:lumOff val="25000"/>
                            </a:schemeClr>
                          </a:solidFill>
                          <a:latin typeface="+mn-lt"/>
                        </a:rPr>
                        <a:t>Seyfang</a:t>
                      </a:r>
                      <a:r>
                        <a:rPr lang="de-DE" sz="1100" dirty="0" smtClean="0">
                          <a:solidFill>
                            <a:schemeClr val="tx1">
                              <a:lumMod val="75000"/>
                              <a:lumOff val="25000"/>
                            </a:schemeClr>
                          </a:solidFill>
                          <a:latin typeface="+mn-lt"/>
                        </a:rPr>
                        <a:t> et al., 2013; </a:t>
                      </a:r>
                      <a:r>
                        <a:rPr lang="de-DE" sz="1100" dirty="0" err="1" smtClean="0">
                          <a:solidFill>
                            <a:schemeClr val="tx1">
                              <a:lumMod val="75000"/>
                              <a:lumOff val="25000"/>
                            </a:schemeClr>
                          </a:solidFill>
                          <a:latin typeface="+mn-lt"/>
                        </a:rPr>
                        <a:t>Dóci</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and</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Vasileiadou</a:t>
                      </a:r>
                      <a:r>
                        <a:rPr lang="de-DE" sz="1100" dirty="0" smtClean="0">
                          <a:solidFill>
                            <a:schemeClr val="tx1">
                              <a:lumMod val="75000"/>
                              <a:lumOff val="25000"/>
                            </a:schemeClr>
                          </a:solidFill>
                          <a:latin typeface="+mn-lt"/>
                        </a:rPr>
                        <a:t>, 2015; </a:t>
                      </a:r>
                      <a:r>
                        <a:rPr lang="de-DE" sz="1100" dirty="0" err="1" smtClean="0">
                          <a:solidFill>
                            <a:schemeClr val="tx1">
                              <a:lumMod val="75000"/>
                              <a:lumOff val="25000"/>
                            </a:schemeClr>
                          </a:solidFill>
                          <a:latin typeface="+mn-lt"/>
                        </a:rPr>
                        <a:t>Holstenkamp</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and</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Kahla</a:t>
                      </a:r>
                      <a:r>
                        <a:rPr lang="de-DE" sz="1100" dirty="0" smtClean="0">
                          <a:solidFill>
                            <a:schemeClr val="tx1">
                              <a:lumMod val="75000"/>
                              <a:lumOff val="25000"/>
                            </a:schemeClr>
                          </a:solidFill>
                          <a:latin typeface="+mn-lt"/>
                        </a:rPr>
                        <a:t>, 2016; Kalkbrenner </a:t>
                      </a:r>
                      <a:r>
                        <a:rPr lang="de-DE" sz="1100" dirty="0" err="1" smtClean="0">
                          <a:solidFill>
                            <a:schemeClr val="tx1">
                              <a:lumMod val="75000"/>
                              <a:lumOff val="25000"/>
                            </a:schemeClr>
                          </a:solidFill>
                          <a:latin typeface="+mn-lt"/>
                        </a:rPr>
                        <a:t>and</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Roosen</a:t>
                      </a:r>
                      <a:r>
                        <a:rPr lang="de-DE" sz="1100" dirty="0" smtClean="0">
                          <a:solidFill>
                            <a:schemeClr val="tx1">
                              <a:lumMod val="75000"/>
                              <a:lumOff val="25000"/>
                            </a:schemeClr>
                          </a:solidFill>
                          <a:latin typeface="+mn-lt"/>
                        </a:rPr>
                        <a:t>, 2016; </a:t>
                      </a:r>
                      <a:r>
                        <a:rPr lang="de-DE" sz="1100" dirty="0" err="1" smtClean="0">
                          <a:solidFill>
                            <a:schemeClr val="tx1">
                              <a:lumMod val="75000"/>
                              <a:lumOff val="25000"/>
                            </a:schemeClr>
                          </a:solidFill>
                          <a:latin typeface="+mn-lt"/>
                        </a:rPr>
                        <a:t>Kaphengst</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and</a:t>
                      </a:r>
                      <a:r>
                        <a:rPr lang="de-DE" sz="1100" dirty="0" smtClean="0">
                          <a:solidFill>
                            <a:schemeClr val="tx1">
                              <a:lumMod val="75000"/>
                              <a:lumOff val="25000"/>
                            </a:schemeClr>
                          </a:solidFill>
                          <a:latin typeface="+mn-lt"/>
                        </a:rPr>
                        <a:t> Velten, 2014; </a:t>
                      </a:r>
                      <a:r>
                        <a:rPr lang="de-DE" sz="1100" dirty="0" err="1" smtClean="0">
                          <a:solidFill>
                            <a:schemeClr val="tx1">
                              <a:lumMod val="75000"/>
                              <a:lumOff val="25000"/>
                            </a:schemeClr>
                          </a:solidFill>
                          <a:latin typeface="+mn-lt"/>
                        </a:rPr>
                        <a:t>Gamel</a:t>
                      </a:r>
                      <a:r>
                        <a:rPr lang="de-DE" sz="1100" dirty="0" smtClean="0">
                          <a:solidFill>
                            <a:schemeClr val="tx1">
                              <a:lumMod val="75000"/>
                              <a:lumOff val="25000"/>
                            </a:schemeClr>
                          </a:solidFill>
                          <a:latin typeface="+mn-lt"/>
                        </a:rPr>
                        <a:t> et al., 2016; Hicks </a:t>
                      </a:r>
                      <a:r>
                        <a:rPr lang="de-DE" sz="1100" dirty="0" err="1" smtClean="0">
                          <a:solidFill>
                            <a:schemeClr val="tx1">
                              <a:lumMod val="75000"/>
                              <a:lumOff val="25000"/>
                            </a:schemeClr>
                          </a:solidFill>
                          <a:latin typeface="+mn-lt"/>
                        </a:rPr>
                        <a:t>and</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Ison</a:t>
                      </a:r>
                      <a:r>
                        <a:rPr lang="de-DE" sz="1100" dirty="0" smtClean="0">
                          <a:solidFill>
                            <a:schemeClr val="tx1">
                              <a:lumMod val="75000"/>
                              <a:lumOff val="25000"/>
                            </a:schemeClr>
                          </a:solidFill>
                          <a:latin typeface="+mn-lt"/>
                        </a:rPr>
                        <a:t>, 2018; </a:t>
                      </a:r>
                      <a:r>
                        <a:rPr lang="de-DE" sz="1100" dirty="0" err="1" smtClean="0">
                          <a:solidFill>
                            <a:schemeClr val="tx1">
                              <a:lumMod val="75000"/>
                              <a:lumOff val="25000"/>
                            </a:schemeClr>
                          </a:solidFill>
                          <a:latin typeface="+mn-lt"/>
                        </a:rPr>
                        <a:t>Boon</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and</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Dieperink</a:t>
                      </a:r>
                      <a:r>
                        <a:rPr lang="de-DE" sz="1100" dirty="0" smtClean="0">
                          <a:solidFill>
                            <a:schemeClr val="tx1">
                              <a:lumMod val="75000"/>
                              <a:lumOff val="25000"/>
                            </a:schemeClr>
                          </a:solidFill>
                          <a:latin typeface="+mn-lt"/>
                        </a:rPr>
                        <a:t>, 2014)</a:t>
                      </a:r>
                      <a:endParaRPr lang="en-US" sz="1100" dirty="0">
                        <a:solidFill>
                          <a:schemeClr val="tx1">
                            <a:lumMod val="75000"/>
                            <a:lumOff val="25000"/>
                          </a:schemeClr>
                        </a:solidFill>
                        <a:latin typeface="+mn-lt"/>
                      </a:endParaRPr>
                    </a:p>
                  </a:txBody>
                  <a:tcPr>
                    <a:solidFill>
                      <a:schemeClr val="accent3">
                        <a:lumMod val="20000"/>
                        <a:lumOff val="8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b="1" kern="1200" dirty="0" smtClean="0">
                          <a:solidFill>
                            <a:schemeClr val="tx1"/>
                          </a:solidFill>
                          <a:latin typeface="+mn-lt"/>
                          <a:ea typeface="+mn-ea"/>
                          <a:cs typeface="+mn-cs"/>
                        </a:rPr>
                        <a:t>Motivation for adoption of microgeneration technologies</a:t>
                      </a:r>
                      <a:br>
                        <a:rPr lang="da-DK" sz="1600" b="1" kern="1200" dirty="0" smtClean="0">
                          <a:solidFill>
                            <a:schemeClr val="tx1"/>
                          </a:solidFill>
                          <a:latin typeface="+mn-lt"/>
                          <a:ea typeface="+mn-ea"/>
                          <a:cs typeface="+mn-cs"/>
                        </a:rPr>
                      </a:br>
                      <a:r>
                        <a:rPr lang="da-DK" sz="1100" dirty="0" smtClean="0">
                          <a:solidFill>
                            <a:schemeClr val="tx1">
                              <a:lumMod val="75000"/>
                              <a:lumOff val="25000"/>
                            </a:schemeClr>
                          </a:solidFill>
                          <a:latin typeface="+mn-lt"/>
                        </a:rPr>
                        <a:t>(e.g. Kairies et al., 2016; Balcombe et al., 2013, 2014; Ruotsalainen et al., 2017; Shelly, 2014; Claudy et al., 2011; Wolske et al., 2017, Karakaya et al., 2015; Oberst and Madlener, 2015; Ford et al., 2016; Korcaj et al., 2015; Islam, 2014; Strupeit and Palm, 2016; Bergek and Mignon, 2017; Kastner and Matthies, 2016, Kowalska-Pyzalska, 2018; Michaels and Parag, 2016; Kahma and Matschoss, 2017, Nygrén et al., 2015; Sardianou and Genoudi, 2013)</a:t>
                      </a:r>
                      <a:endParaRPr lang="en-US" sz="1100" dirty="0">
                        <a:solidFill>
                          <a:schemeClr val="tx1">
                            <a:lumMod val="75000"/>
                            <a:lumOff val="25000"/>
                          </a:schemeClr>
                        </a:solidFill>
                        <a:latin typeface="+mn-lt"/>
                      </a:endParaRPr>
                    </a:p>
                  </a:txBody>
                  <a:tcPr>
                    <a:solidFill>
                      <a:schemeClr val="accent3">
                        <a:lumMod val="40000"/>
                        <a:lumOff val="6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600" b="1" kern="1200" dirty="0" smtClean="0">
                          <a:solidFill>
                            <a:schemeClr val="tx1"/>
                          </a:solidFill>
                          <a:latin typeface="+mn-lt"/>
                          <a:ea typeface="+mn-ea"/>
                          <a:cs typeface="+mn-cs"/>
                        </a:rPr>
                        <a:t>Motivation </a:t>
                      </a:r>
                      <a:r>
                        <a:rPr lang="de-DE" sz="1600" b="1" kern="1200" dirty="0" err="1" smtClean="0">
                          <a:solidFill>
                            <a:schemeClr val="tx1"/>
                          </a:solidFill>
                          <a:latin typeface="+mn-lt"/>
                          <a:ea typeface="+mn-ea"/>
                          <a:cs typeface="+mn-cs"/>
                        </a:rPr>
                        <a:t>for</a:t>
                      </a:r>
                      <a:r>
                        <a:rPr lang="de-DE" sz="1600" b="1" kern="1200" dirty="0" smtClean="0">
                          <a:solidFill>
                            <a:schemeClr val="tx1"/>
                          </a:solidFill>
                          <a:latin typeface="+mn-lt"/>
                          <a:ea typeface="+mn-ea"/>
                          <a:cs typeface="+mn-cs"/>
                        </a:rPr>
                        <a:t> </a:t>
                      </a:r>
                      <a:r>
                        <a:rPr lang="de-DE" sz="1600" b="1" kern="1200" dirty="0" err="1" smtClean="0">
                          <a:solidFill>
                            <a:schemeClr val="tx1"/>
                          </a:solidFill>
                          <a:latin typeface="+mn-lt"/>
                          <a:ea typeface="+mn-ea"/>
                          <a:cs typeface="+mn-cs"/>
                        </a:rPr>
                        <a:t>choice</a:t>
                      </a:r>
                      <a:r>
                        <a:rPr lang="de-DE" sz="1600" b="1" kern="1200" dirty="0" smtClean="0">
                          <a:solidFill>
                            <a:schemeClr val="tx1"/>
                          </a:solidFill>
                          <a:latin typeface="+mn-lt"/>
                          <a:ea typeface="+mn-ea"/>
                          <a:cs typeface="+mn-cs"/>
                        </a:rPr>
                        <a:t> </a:t>
                      </a:r>
                      <a:r>
                        <a:rPr lang="de-DE" sz="1600" b="1" kern="1200" dirty="0" err="1" smtClean="0">
                          <a:solidFill>
                            <a:schemeClr val="tx1"/>
                          </a:solidFill>
                          <a:latin typeface="+mn-lt"/>
                          <a:ea typeface="+mn-ea"/>
                          <a:cs typeface="+mn-cs"/>
                        </a:rPr>
                        <a:t>of</a:t>
                      </a:r>
                      <a:r>
                        <a:rPr lang="de-DE" sz="1600" b="1" kern="1200" dirty="0" smtClean="0">
                          <a:solidFill>
                            <a:schemeClr val="tx1"/>
                          </a:solidFill>
                          <a:latin typeface="+mn-lt"/>
                          <a:ea typeface="+mn-ea"/>
                          <a:cs typeface="+mn-cs"/>
                        </a:rPr>
                        <a:t> </a:t>
                      </a:r>
                      <a:r>
                        <a:rPr lang="de-DE" sz="1600" b="1" kern="1200" dirty="0" err="1" smtClean="0">
                          <a:solidFill>
                            <a:schemeClr val="tx1"/>
                          </a:solidFill>
                          <a:latin typeface="+mn-lt"/>
                          <a:ea typeface="+mn-ea"/>
                          <a:cs typeface="+mn-cs"/>
                        </a:rPr>
                        <a:t>green</a:t>
                      </a:r>
                      <a:r>
                        <a:rPr lang="de-DE" sz="1600" b="1" kern="1200" dirty="0" smtClean="0">
                          <a:solidFill>
                            <a:schemeClr val="tx1"/>
                          </a:solidFill>
                          <a:latin typeface="+mn-lt"/>
                          <a:ea typeface="+mn-ea"/>
                          <a:cs typeface="+mn-cs"/>
                        </a:rPr>
                        <a:t> </a:t>
                      </a:r>
                      <a:r>
                        <a:rPr lang="de-DE" sz="1600" b="1" kern="1200" dirty="0" err="1" smtClean="0">
                          <a:solidFill>
                            <a:schemeClr val="tx1"/>
                          </a:solidFill>
                          <a:latin typeface="+mn-lt"/>
                          <a:ea typeface="+mn-ea"/>
                          <a:cs typeface="+mn-cs"/>
                        </a:rPr>
                        <a:t>electricity</a:t>
                      </a:r>
                      <a:r>
                        <a:rPr lang="de-DE" sz="1600" b="1" kern="1200" dirty="0" smtClean="0">
                          <a:solidFill>
                            <a:schemeClr val="tx1"/>
                          </a:solidFill>
                          <a:latin typeface="+mn-lt"/>
                          <a:ea typeface="+mn-ea"/>
                          <a:cs typeface="+mn-cs"/>
                        </a:rPr>
                        <a:t> </a:t>
                      </a:r>
                      <a:r>
                        <a:rPr lang="de-DE" sz="1600" b="1" kern="1200" dirty="0" err="1" smtClean="0">
                          <a:solidFill>
                            <a:schemeClr val="tx1"/>
                          </a:solidFill>
                          <a:latin typeface="+mn-lt"/>
                          <a:ea typeface="+mn-ea"/>
                          <a:cs typeface="+mn-cs"/>
                        </a:rPr>
                        <a:t>and</a:t>
                      </a:r>
                      <a:r>
                        <a:rPr lang="de-DE" sz="1600" b="1" kern="1200" dirty="0" smtClean="0">
                          <a:solidFill>
                            <a:schemeClr val="tx1"/>
                          </a:solidFill>
                          <a:latin typeface="+mn-lt"/>
                          <a:ea typeface="+mn-ea"/>
                          <a:cs typeface="+mn-cs"/>
                        </a:rPr>
                        <a:t> time-</a:t>
                      </a:r>
                      <a:r>
                        <a:rPr lang="de-DE" sz="1600" b="1" kern="1200" dirty="0" err="1" smtClean="0">
                          <a:solidFill>
                            <a:schemeClr val="tx1"/>
                          </a:solidFill>
                          <a:latin typeface="+mn-lt"/>
                          <a:ea typeface="+mn-ea"/>
                          <a:cs typeface="+mn-cs"/>
                        </a:rPr>
                        <a:t>of</a:t>
                      </a:r>
                      <a:r>
                        <a:rPr lang="de-DE" sz="1600" b="1" kern="1200" dirty="0" smtClean="0">
                          <a:solidFill>
                            <a:schemeClr val="tx1"/>
                          </a:solidFill>
                          <a:latin typeface="+mn-lt"/>
                          <a:ea typeface="+mn-ea"/>
                          <a:cs typeface="+mn-cs"/>
                        </a:rPr>
                        <a:t>-</a:t>
                      </a:r>
                      <a:r>
                        <a:rPr lang="de-DE" sz="1600" b="1" kern="1200" dirty="0" err="1" smtClean="0">
                          <a:solidFill>
                            <a:schemeClr val="tx1"/>
                          </a:solidFill>
                          <a:latin typeface="+mn-lt"/>
                          <a:ea typeface="+mn-ea"/>
                          <a:cs typeface="+mn-cs"/>
                        </a:rPr>
                        <a:t>use</a:t>
                      </a:r>
                      <a:r>
                        <a:rPr lang="de-DE" sz="1600" b="1" kern="1200" dirty="0" smtClean="0">
                          <a:solidFill>
                            <a:schemeClr val="tx1"/>
                          </a:solidFill>
                          <a:latin typeface="+mn-lt"/>
                          <a:ea typeface="+mn-ea"/>
                          <a:cs typeface="+mn-cs"/>
                        </a:rPr>
                        <a:t> </a:t>
                      </a:r>
                      <a:r>
                        <a:rPr lang="de-DE" sz="1600" b="1" kern="1200" dirty="0" err="1" smtClean="0">
                          <a:solidFill>
                            <a:schemeClr val="tx1"/>
                          </a:solidFill>
                          <a:latin typeface="+mn-lt"/>
                          <a:ea typeface="+mn-ea"/>
                          <a:cs typeface="+mn-cs"/>
                        </a:rPr>
                        <a:t>tariffs</a:t>
                      </a:r>
                      <a:r>
                        <a:rPr lang="de-DE" sz="1400" b="1" dirty="0" smtClean="0">
                          <a:solidFill>
                            <a:schemeClr val="tx1"/>
                          </a:solidFill>
                          <a:latin typeface="+mn-lt"/>
                        </a:rPr>
                        <a:t/>
                      </a:r>
                      <a:br>
                        <a:rPr lang="de-DE" sz="1400" b="1" dirty="0" smtClean="0">
                          <a:solidFill>
                            <a:schemeClr val="tx1"/>
                          </a:solidFill>
                          <a:latin typeface="+mn-lt"/>
                        </a:rPr>
                      </a:br>
                      <a:r>
                        <a:rPr lang="de-DE" sz="1100" dirty="0" smtClean="0">
                          <a:solidFill>
                            <a:schemeClr val="tx1">
                              <a:lumMod val="75000"/>
                              <a:lumOff val="25000"/>
                            </a:schemeClr>
                          </a:solidFill>
                          <a:latin typeface="+mn-lt"/>
                        </a:rPr>
                        <a:t>(e.g. </a:t>
                      </a:r>
                      <a:r>
                        <a:rPr lang="de-DE" sz="1100" dirty="0" err="1" smtClean="0">
                          <a:solidFill>
                            <a:schemeClr val="tx1">
                              <a:lumMod val="75000"/>
                              <a:lumOff val="25000"/>
                            </a:schemeClr>
                          </a:solidFill>
                          <a:latin typeface="+mn-lt"/>
                        </a:rPr>
                        <a:t>Oerlemans</a:t>
                      </a:r>
                      <a:r>
                        <a:rPr lang="de-DE" sz="1100" dirty="0" smtClean="0">
                          <a:solidFill>
                            <a:schemeClr val="tx1">
                              <a:lumMod val="75000"/>
                              <a:lumOff val="25000"/>
                            </a:schemeClr>
                          </a:solidFill>
                          <a:latin typeface="+mn-lt"/>
                        </a:rPr>
                        <a:t> et al., 2016; Ma et al., 2015; Ma </a:t>
                      </a:r>
                      <a:r>
                        <a:rPr lang="de-DE" sz="1100" dirty="0" err="1" smtClean="0">
                          <a:solidFill>
                            <a:schemeClr val="tx1">
                              <a:lumMod val="75000"/>
                              <a:lumOff val="25000"/>
                            </a:schemeClr>
                          </a:solidFill>
                          <a:latin typeface="+mn-lt"/>
                        </a:rPr>
                        <a:t>and</a:t>
                      </a:r>
                      <a:r>
                        <a:rPr lang="de-DE" sz="1100" dirty="0" smtClean="0">
                          <a:solidFill>
                            <a:schemeClr val="tx1">
                              <a:lumMod val="75000"/>
                              <a:lumOff val="25000"/>
                            </a:schemeClr>
                          </a:solidFill>
                          <a:latin typeface="+mn-lt"/>
                        </a:rPr>
                        <a:t> Burton, 2016; </a:t>
                      </a:r>
                      <a:r>
                        <a:rPr lang="de-DE" sz="1100" dirty="0" err="1" smtClean="0">
                          <a:solidFill>
                            <a:schemeClr val="tx1">
                              <a:lumMod val="75000"/>
                              <a:lumOff val="25000"/>
                            </a:schemeClr>
                          </a:solidFill>
                          <a:latin typeface="+mn-lt"/>
                        </a:rPr>
                        <a:t>Sundt</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and</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Rehdanz</a:t>
                      </a:r>
                      <a:r>
                        <a:rPr lang="de-DE" sz="1100" dirty="0" smtClean="0">
                          <a:solidFill>
                            <a:schemeClr val="tx1">
                              <a:lumMod val="75000"/>
                              <a:lumOff val="25000"/>
                            </a:schemeClr>
                          </a:solidFill>
                          <a:latin typeface="+mn-lt"/>
                        </a:rPr>
                        <a:t>, 2015; </a:t>
                      </a:r>
                      <a:r>
                        <a:rPr lang="de-DE" sz="1100" dirty="0" err="1" smtClean="0">
                          <a:solidFill>
                            <a:schemeClr val="tx1">
                              <a:lumMod val="75000"/>
                              <a:lumOff val="25000"/>
                            </a:schemeClr>
                          </a:solidFill>
                          <a:latin typeface="+mn-lt"/>
                        </a:rPr>
                        <a:t>Sagebiel</a:t>
                      </a:r>
                      <a:r>
                        <a:rPr lang="de-DE" sz="1100" dirty="0" smtClean="0">
                          <a:solidFill>
                            <a:schemeClr val="tx1">
                              <a:lumMod val="75000"/>
                              <a:lumOff val="25000"/>
                            </a:schemeClr>
                          </a:solidFill>
                          <a:latin typeface="+mn-lt"/>
                        </a:rPr>
                        <a:t> et al., 2014; </a:t>
                      </a:r>
                      <a:r>
                        <a:rPr lang="de-DE" sz="1100" dirty="0" err="1" smtClean="0">
                          <a:solidFill>
                            <a:schemeClr val="tx1">
                              <a:lumMod val="75000"/>
                              <a:lumOff val="25000"/>
                            </a:schemeClr>
                          </a:solidFill>
                          <a:latin typeface="+mn-lt"/>
                        </a:rPr>
                        <a:t>Litvine</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and</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Wüstenhagen</a:t>
                      </a:r>
                      <a:r>
                        <a:rPr lang="de-DE" sz="1100" dirty="0" smtClean="0">
                          <a:solidFill>
                            <a:schemeClr val="tx1">
                              <a:lumMod val="75000"/>
                              <a:lumOff val="25000"/>
                            </a:schemeClr>
                          </a:solidFill>
                          <a:latin typeface="+mn-lt"/>
                        </a:rPr>
                        <a:t>, 2011; Yang et al., 2015; </a:t>
                      </a:r>
                      <a:r>
                        <a:rPr lang="de-DE" sz="1100" dirty="0" err="1" smtClean="0">
                          <a:solidFill>
                            <a:schemeClr val="tx1">
                              <a:lumMod val="75000"/>
                              <a:lumOff val="25000"/>
                            </a:schemeClr>
                          </a:solidFill>
                          <a:latin typeface="+mn-lt"/>
                        </a:rPr>
                        <a:t>Tabi</a:t>
                      </a:r>
                      <a:r>
                        <a:rPr lang="de-DE" sz="1100" dirty="0" smtClean="0">
                          <a:solidFill>
                            <a:schemeClr val="tx1">
                              <a:lumMod val="75000"/>
                              <a:lumOff val="25000"/>
                            </a:schemeClr>
                          </a:solidFill>
                          <a:latin typeface="+mn-lt"/>
                        </a:rPr>
                        <a:t> et al., 2014; Hartmann </a:t>
                      </a:r>
                      <a:r>
                        <a:rPr lang="de-DE" sz="1100" dirty="0" err="1" smtClean="0">
                          <a:solidFill>
                            <a:schemeClr val="tx1">
                              <a:lumMod val="75000"/>
                              <a:lumOff val="25000"/>
                            </a:schemeClr>
                          </a:solidFill>
                          <a:latin typeface="+mn-lt"/>
                        </a:rPr>
                        <a:t>and</a:t>
                      </a:r>
                      <a:r>
                        <a:rPr lang="de-DE" sz="1100" dirty="0" smtClean="0">
                          <a:solidFill>
                            <a:schemeClr val="tx1">
                              <a:lumMod val="75000"/>
                              <a:lumOff val="25000"/>
                            </a:schemeClr>
                          </a:solidFill>
                          <a:latin typeface="+mn-lt"/>
                        </a:rPr>
                        <a:t> </a:t>
                      </a:r>
                      <a:r>
                        <a:rPr lang="de-DE" sz="1100" dirty="0" err="1" smtClean="0">
                          <a:solidFill>
                            <a:schemeClr val="tx1">
                              <a:lumMod val="75000"/>
                              <a:lumOff val="25000"/>
                            </a:schemeClr>
                          </a:solidFill>
                          <a:latin typeface="+mn-lt"/>
                        </a:rPr>
                        <a:t>Apaolaza</a:t>
                      </a:r>
                      <a:r>
                        <a:rPr lang="de-DE" sz="1100" dirty="0" smtClean="0">
                          <a:solidFill>
                            <a:schemeClr val="tx1">
                              <a:lumMod val="75000"/>
                              <a:lumOff val="25000"/>
                            </a:schemeClr>
                          </a:solidFill>
                          <a:latin typeface="+mn-lt"/>
                        </a:rPr>
                        <a:t>-Ibáñez, 2012)</a:t>
                      </a:r>
                      <a:endParaRPr lang="en-US" sz="1100" dirty="0">
                        <a:solidFill>
                          <a:schemeClr val="tx1">
                            <a:lumMod val="75000"/>
                            <a:lumOff val="25000"/>
                          </a:schemeClr>
                        </a:solidFill>
                        <a:latin typeface="+mn-lt"/>
                      </a:endParaRPr>
                    </a:p>
                  </a:txBody>
                  <a:tcPr>
                    <a:solidFill>
                      <a:schemeClr val="accent3">
                        <a:lumMod val="20000"/>
                        <a:lumOff val="8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600" b="1" kern="1200" dirty="0" smtClean="0">
                          <a:solidFill>
                            <a:schemeClr val="tx1"/>
                          </a:solidFill>
                          <a:latin typeface="+mn-lt"/>
                          <a:ea typeface="+mn-ea"/>
                          <a:cs typeface="+mn-cs"/>
                        </a:rPr>
                        <a:t>Motivation for adoption of smart energy products</a:t>
                      </a:r>
                      <a:r>
                        <a:rPr lang="da-DK" sz="1400" b="1" dirty="0" smtClean="0">
                          <a:solidFill>
                            <a:schemeClr val="tx1"/>
                          </a:solidFill>
                          <a:latin typeface="+mn-lt"/>
                        </a:rPr>
                        <a:t/>
                      </a:r>
                      <a:br>
                        <a:rPr lang="da-DK" sz="1400" b="1" dirty="0" smtClean="0">
                          <a:solidFill>
                            <a:schemeClr val="tx1"/>
                          </a:solidFill>
                          <a:latin typeface="+mn-lt"/>
                        </a:rPr>
                      </a:br>
                      <a:r>
                        <a:rPr lang="da-DK" sz="1100" dirty="0" smtClean="0">
                          <a:solidFill>
                            <a:schemeClr val="tx1">
                              <a:lumMod val="75000"/>
                              <a:lumOff val="25000"/>
                            </a:schemeClr>
                          </a:solidFill>
                          <a:latin typeface="+mn-lt"/>
                        </a:rPr>
                        <a:t>(e.g. Gölz and Hahnel, 2016; Forsa, 2010; PWC, 2015; Buchanan et al., 2016; van der Werff and Steg, 2016; BMWi, 2014; Gangale et al., 2013; Girod et al., 2017)</a:t>
                      </a:r>
                      <a:endParaRPr lang="en-US" sz="1100" dirty="0">
                        <a:solidFill>
                          <a:schemeClr val="tx1">
                            <a:lumMod val="75000"/>
                            <a:lumOff val="25000"/>
                          </a:schemeClr>
                        </a:solidFill>
                        <a:latin typeface="+mn-lt"/>
                      </a:endParaRPr>
                    </a:p>
                  </a:txBody>
                  <a:tcPr>
                    <a:solidFill>
                      <a:schemeClr val="accent3">
                        <a:lumMod val="40000"/>
                        <a:lumOff val="60000"/>
                      </a:schemeClr>
                    </a:solidFill>
                  </a:tcPr>
                </a:tc>
              </a:tr>
            </a:tbl>
          </a:graphicData>
        </a:graphic>
      </p:graphicFrame>
    </p:spTree>
    <p:extLst>
      <p:ext uri="{BB962C8B-B14F-4D97-AF65-F5344CB8AC3E}">
        <p14:creationId xmlns:p14="http://schemas.microsoft.com/office/powerpoint/2010/main" val="34063521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Prior </a:t>
            </a:r>
            <a:r>
              <a:rPr lang="en-US" dirty="0"/>
              <a:t>research (II</a:t>
            </a:r>
            <a:r>
              <a:rPr lang="en-US" dirty="0" smtClean="0"/>
              <a:t>)</a:t>
            </a:r>
            <a:endParaRPr lang="en-US" dirty="0"/>
          </a:p>
        </p:txBody>
      </p:sp>
      <p:sp>
        <p:nvSpPr>
          <p:cNvPr id="3" name="Rechteck 2"/>
          <p:cNvSpPr/>
          <p:nvPr/>
        </p:nvSpPr>
        <p:spPr>
          <a:xfrm>
            <a:off x="251172" y="1264456"/>
            <a:ext cx="8641655" cy="338554"/>
          </a:xfrm>
          <a:prstGeom prst="rect">
            <a:avLst/>
          </a:prstGeom>
        </p:spPr>
        <p:txBody>
          <a:bodyPr wrap="square">
            <a:spAutoFit/>
          </a:bodyPr>
          <a:lstStyle/>
          <a:p>
            <a:pPr marL="285750" indent="-285750">
              <a:buClr>
                <a:schemeClr val="accent1"/>
              </a:buClr>
              <a:buFont typeface="Arial" panose="020B0604020202020204" pitchFamily="34" charset="0"/>
              <a:buChar char="•"/>
            </a:pPr>
            <a:r>
              <a:rPr lang="en-US" sz="1600" b="1" dirty="0"/>
              <a:t>Summary of main influencing </a:t>
            </a:r>
            <a:r>
              <a:rPr lang="en-US" sz="1600" b="1" dirty="0" smtClean="0"/>
              <a:t>factors</a:t>
            </a:r>
            <a:endParaRPr lang="en-US" sz="1600" dirty="0"/>
          </a:p>
        </p:txBody>
      </p:sp>
      <p:graphicFrame>
        <p:nvGraphicFramePr>
          <p:cNvPr id="4" name="Tabelle 3"/>
          <p:cNvGraphicFramePr>
            <a:graphicFrameLocks noGrp="1"/>
          </p:cNvGraphicFramePr>
          <p:nvPr>
            <p:extLst>
              <p:ext uri="{D42A27DB-BD31-4B8C-83A1-F6EECF244321}">
                <p14:modId xmlns:p14="http://schemas.microsoft.com/office/powerpoint/2010/main" val="2631903169"/>
              </p:ext>
            </p:extLst>
          </p:nvPr>
        </p:nvGraphicFramePr>
        <p:xfrm>
          <a:off x="251172" y="1568978"/>
          <a:ext cx="8641655" cy="4504362"/>
        </p:xfrm>
        <a:graphic>
          <a:graphicData uri="http://schemas.openxmlformats.org/drawingml/2006/table">
            <a:tbl>
              <a:tblPr firstRow="1" bandRow="1">
                <a:tableStyleId>{5C22544A-7EE6-4342-B048-85BDC9FD1C3A}</a:tableStyleId>
              </a:tblPr>
              <a:tblGrid>
                <a:gridCol w="1512516"/>
                <a:gridCol w="7129139"/>
              </a:tblGrid>
              <a:tr h="4302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dk1"/>
                          </a:solidFill>
                          <a:latin typeface="+mn-lt"/>
                          <a:ea typeface="+mn-ea"/>
                          <a:cs typeface="+mn-cs"/>
                        </a:rPr>
                        <a:t>Economy</a:t>
                      </a:r>
                      <a:endParaRPr lang="en-US" sz="1400" b="1" kern="1200" dirty="0">
                        <a:solidFill>
                          <a:schemeClr val="dk1"/>
                        </a:solidFill>
                        <a:latin typeface="+mn-lt"/>
                        <a:ea typeface="+mn-ea"/>
                        <a:cs typeface="+mn-cs"/>
                      </a:endParaRPr>
                    </a:p>
                  </a:txBody>
                  <a:tcPr>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1200" dirty="0" smtClean="0">
                          <a:solidFill>
                            <a:schemeClr val="dk1"/>
                          </a:solidFill>
                          <a:latin typeface="+mn-lt"/>
                          <a:ea typeface="+mn-ea"/>
                          <a:cs typeface="+mn-cs"/>
                        </a:rPr>
                        <a:t>Energy </a:t>
                      </a:r>
                      <a:r>
                        <a:rPr lang="en-US" sz="1400" b="0" kern="1200" smtClean="0">
                          <a:solidFill>
                            <a:schemeClr val="dk1"/>
                          </a:solidFill>
                          <a:latin typeface="+mn-lt"/>
                          <a:ea typeface="+mn-ea"/>
                          <a:cs typeface="+mn-cs"/>
                        </a:rPr>
                        <a:t>cost savings/payments for production, </a:t>
                      </a:r>
                      <a:r>
                        <a:rPr lang="en-US" sz="1400" b="0" kern="1200" dirty="0" smtClean="0">
                          <a:solidFill>
                            <a:schemeClr val="dk1"/>
                          </a:solidFill>
                          <a:latin typeface="+mn-lt"/>
                          <a:ea typeface="+mn-ea"/>
                          <a:cs typeface="+mn-cs"/>
                        </a:rPr>
                        <a:t>secure investment and ROI</a:t>
                      </a:r>
                      <a:r>
                        <a:rPr lang="en-US" sz="1400" b="0" kern="1200" smtClean="0">
                          <a:solidFill>
                            <a:schemeClr val="dk1"/>
                          </a:solidFill>
                          <a:latin typeface="+mn-lt"/>
                          <a:ea typeface="+mn-ea"/>
                          <a:cs typeface="+mn-cs"/>
                        </a:rPr>
                        <a:t>, payback period </a:t>
                      </a:r>
                      <a:endParaRPr lang="en-US" sz="1400" b="0" kern="1200" dirty="0">
                        <a:solidFill>
                          <a:schemeClr val="dk1"/>
                        </a:solidFill>
                        <a:latin typeface="+mn-lt"/>
                        <a:ea typeface="+mn-ea"/>
                        <a:cs typeface="+mn-cs"/>
                      </a:endParaRPr>
                    </a:p>
                  </a:txBody>
                  <a:tcPr>
                    <a:solidFill>
                      <a:schemeClr val="accent3">
                        <a:lumMod val="40000"/>
                        <a:lumOff val="6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Autonomy</a:t>
                      </a:r>
                      <a:endParaRPr lang="en-US" sz="1400" b="1" dirty="0"/>
                    </a:p>
                  </a:txBody>
                  <a:tcP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Self-sufficiency, independence from utility, possibility to participate in energy transition</a:t>
                      </a:r>
                      <a:endParaRPr lang="en-US" sz="1400" dirty="0"/>
                    </a:p>
                  </a:txBody>
                  <a:tcPr>
                    <a:solidFill>
                      <a:schemeClr val="accent3">
                        <a:lumMod val="20000"/>
                        <a:lumOff val="8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Community</a:t>
                      </a:r>
                      <a:endParaRPr lang="en-US" sz="1400" b="1" dirty="0"/>
                    </a:p>
                  </a:txBody>
                  <a:tcPr>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Desire to share and to integrate into a community (democracy and codetermination)</a:t>
                      </a:r>
                      <a:endParaRPr lang="en-US" sz="1400" dirty="0"/>
                    </a:p>
                  </a:txBody>
                  <a:tcPr>
                    <a:solidFill>
                      <a:schemeClr val="accent3">
                        <a:lumMod val="40000"/>
                        <a:lumOff val="6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Ecology</a:t>
                      </a:r>
                      <a:endParaRPr lang="en-US" sz="1400" b="1" dirty="0"/>
                    </a:p>
                  </a:txBody>
                  <a:tcP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Energy savings, emission mitigation, resource protection, promotion of certain energy source</a:t>
                      </a:r>
                      <a:endParaRPr lang="en-US" sz="1400" dirty="0"/>
                    </a:p>
                  </a:txBody>
                  <a:tcPr>
                    <a:solidFill>
                      <a:schemeClr val="accent3">
                        <a:lumMod val="20000"/>
                        <a:lumOff val="8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err="1" smtClean="0"/>
                        <a:t>Regionality</a:t>
                      </a:r>
                      <a:endParaRPr lang="en-US" sz="1400" b="1" dirty="0"/>
                    </a:p>
                  </a:txBody>
                  <a:tcPr>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Regional or local production and ownership structure of supplier (energy community, municipal utility), support of neighborhood/local community</a:t>
                      </a:r>
                      <a:endParaRPr lang="en-US" sz="1400" dirty="0"/>
                    </a:p>
                  </a:txBody>
                  <a:tcPr>
                    <a:solidFill>
                      <a:schemeClr val="accent3">
                        <a:lumMod val="40000"/>
                        <a:lumOff val="6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Comfort and safety</a:t>
                      </a:r>
                      <a:endParaRPr lang="en-US" sz="1400" b="1" dirty="0"/>
                    </a:p>
                  </a:txBody>
                  <a:tcP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Accessible, trouble-free, time-saving service or personal assistance, reliability and trustworthiness of the supplier, data security and privacy, security of energy supply</a:t>
                      </a:r>
                    </a:p>
                  </a:txBody>
                  <a:tcPr>
                    <a:solidFill>
                      <a:schemeClr val="accent3">
                        <a:lumMod val="20000"/>
                        <a:lumOff val="8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Technology</a:t>
                      </a:r>
                      <a:endParaRPr lang="en-US" sz="1400" b="1" dirty="0"/>
                    </a:p>
                  </a:txBody>
                  <a:tcPr>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Individualized offers (mass customization), general technical interest and innovativeness (do-it-yourself), reliability and simplicity of technology (plug-and-play)</a:t>
                      </a:r>
                      <a:endParaRPr lang="en-US" sz="1400" dirty="0"/>
                    </a:p>
                  </a:txBody>
                  <a:tcPr>
                    <a:solidFill>
                      <a:schemeClr val="accent3">
                        <a:lumMod val="40000"/>
                        <a:lumOff val="6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Knowledge</a:t>
                      </a:r>
                      <a:endParaRPr lang="en-US" sz="1400" b="1" dirty="0"/>
                    </a:p>
                  </a:txBody>
                  <a:tcP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Specific interest in, knowledge of or familiarity with the product</a:t>
                      </a:r>
                      <a:endParaRPr lang="en-US" sz="1400" dirty="0"/>
                    </a:p>
                  </a:txBody>
                  <a:tcPr>
                    <a:solidFill>
                      <a:schemeClr val="accent3">
                        <a:lumMod val="20000"/>
                        <a:lumOff val="8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Intrinsic and extrinsic values</a:t>
                      </a:r>
                      <a:endParaRPr lang="en-US" sz="1400" b="1" dirty="0"/>
                    </a:p>
                  </a:txBody>
                  <a:tcPr>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Ideology (anti-capitalism, social responsibility, generosity), expression of modern lifestyle (self-identity, image/signaling), ‘warm glow’, hedonic motivations, peer effects</a:t>
                      </a:r>
                      <a:endParaRPr lang="en-US" sz="1400" dirty="0"/>
                    </a:p>
                  </a:txBody>
                  <a:tcPr>
                    <a:solidFill>
                      <a:schemeClr val="accent3">
                        <a:lumMod val="40000"/>
                        <a:lumOff val="60000"/>
                      </a:schemeClr>
                    </a:solidFill>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smtClean="0"/>
                        <a:t>Socio-demographics</a:t>
                      </a:r>
                      <a:endParaRPr lang="en-US" sz="1400" b="1" dirty="0"/>
                    </a:p>
                  </a:txBody>
                  <a:tcP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Younger, male, homeowners, larger household, high income, high educational level, high technical interest, knowledge of/experience with energy technologies, suburban/rural areas</a:t>
                      </a:r>
                      <a:endParaRPr lang="en-US" sz="1400" dirty="0"/>
                    </a:p>
                  </a:txBody>
                  <a:tcPr>
                    <a:solidFill>
                      <a:schemeClr val="accent3">
                        <a:lumMod val="20000"/>
                        <a:lumOff val="80000"/>
                      </a:schemeClr>
                    </a:solidFill>
                  </a:tcPr>
                </a:tc>
              </a:tr>
            </a:tbl>
          </a:graphicData>
        </a:graphic>
      </p:graphicFrame>
    </p:spTree>
    <p:extLst>
      <p:ext uri="{BB962C8B-B14F-4D97-AF65-F5344CB8AC3E}">
        <p14:creationId xmlns:p14="http://schemas.microsoft.com/office/powerpoint/2010/main" val="332923657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21047&quot;&gt;&lt;version val=&quot;23244&quot;/&gt;&lt;CPresentation id=&quot;1&quot;&gt;&lt;m_precDefaultNumber&gt;&lt;m_bNumberIsYear val=&quot;1&quot;/&gt;&lt;m_chMinusSymbol&gt;-&lt;/m_chMinusSymbol&gt;&lt;m_chDecimalSymbol17909&gt;,&lt;/m_chDecimalSymbol17909&gt;&lt;m_nGroupingDigits17909 val=&quot;3&quot;/&gt;&lt;m_chGroupingSymbol17909&gt;.&lt;/m_chGroupingSymbol17909&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precDefaultPercent&gt;&lt;m_precDefaultDate&gt;&lt;m_bNumberIsYear val=&quot;0&quot;/&gt;&lt;m_strFormatTime&gt;%d.%m.%Y&lt;/m_strFormatTime&gt;&lt;/m_precDefaultDate&gt;&lt;m_precDefaultYear/&gt;&lt;m_precDefaultQuarter/&gt;&lt;m_precDefaultMonth/&gt;&lt;m_precDefaultWeek/&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HSRT_TEC_PowerPoint2007">
  <a:themeElements>
    <a:clrScheme name="TEC">
      <a:dk1>
        <a:sysClr val="windowText" lastClr="000000"/>
      </a:dk1>
      <a:lt1>
        <a:sysClr val="window" lastClr="FFFFFF"/>
      </a:lt1>
      <a:dk2>
        <a:srgbClr val="707173"/>
      </a:dk2>
      <a:lt2>
        <a:srgbClr val="FFFFFF"/>
      </a:lt2>
      <a:accent1>
        <a:srgbClr val="0076BD"/>
      </a:accent1>
      <a:accent2>
        <a:srgbClr val="4A96CD"/>
      </a:accent2>
      <a:accent3>
        <a:srgbClr val="94B6DD"/>
      </a:accent3>
      <a:accent4>
        <a:srgbClr val="0056AD"/>
      </a:accent4>
      <a:accent5>
        <a:srgbClr val="00369D"/>
      </a:accent5>
      <a:accent6>
        <a:srgbClr val="707173"/>
      </a:accent6>
      <a:hlink>
        <a:srgbClr val="000000"/>
      </a:hlink>
      <a:folHlink>
        <a:srgbClr val="000000"/>
      </a:folHlink>
    </a:clrScheme>
    <a:fontScheme name="Hochschule Reutlingen">
      <a:majorFont>
        <a:latin typeface="Franklin Gothic Demi"/>
        <a:ea typeface=""/>
        <a:cs typeface=""/>
      </a:majorFont>
      <a:minorFont>
        <a:latin typeface="Franklin Gothic Book"/>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bg1"/>
        </a:solidFill>
        <a:ln w="9525">
          <a:solidFill>
            <a:schemeClr val="tx2"/>
          </a:solidFill>
        </a:ln>
      </a:spPr>
      <a:bodyPr lIns="0" tIns="0" rIns="0" bIns="0" rtlCol="0" anchor="ctr"/>
      <a:lstStyle>
        <a:defPPr algn="ctr">
          <a:defRPr sz="14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HSRT_TEC_PowerPoint2007</Template>
  <TotalTime>0</TotalTime>
  <Words>3550</Words>
  <Application>Microsoft Office PowerPoint</Application>
  <PresentationFormat>Bildschirmpräsentation (4:3)</PresentationFormat>
  <Paragraphs>1012</Paragraphs>
  <Slides>29</Slides>
  <Notes>9</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29</vt:i4>
      </vt:variant>
    </vt:vector>
  </HeadingPairs>
  <TitlesOfParts>
    <vt:vector size="38" baseType="lpstr">
      <vt:lpstr>ＭＳ Ｐゴシック</vt:lpstr>
      <vt:lpstr>Arial</vt:lpstr>
      <vt:lpstr>Calibri</vt:lpstr>
      <vt:lpstr>Franklin Gothic Book</vt:lpstr>
      <vt:lpstr>Franklin Gothic Demi</vt:lpstr>
      <vt:lpstr>Times New Roman</vt:lpstr>
      <vt:lpstr>Wingdings</vt:lpstr>
      <vt:lpstr>HSRT_TEC_PowerPoint2007</vt:lpstr>
      <vt:lpstr>think-cell Folie</vt:lpstr>
      <vt:lpstr>Attitudes, preferences, and intentions to participate in peer-to-peer electricity trading: The case of Southwest German households</vt:lpstr>
      <vt:lpstr>Outline</vt:lpstr>
      <vt:lpstr>Outline</vt:lpstr>
      <vt:lpstr>Motivation</vt:lpstr>
      <vt:lpstr>Outline</vt:lpstr>
      <vt:lpstr>Research goals</vt:lpstr>
      <vt:lpstr>Outline</vt:lpstr>
      <vt:lpstr>Prior research (I)</vt:lpstr>
      <vt:lpstr>Prior research (II)</vt:lpstr>
      <vt:lpstr>Outline</vt:lpstr>
      <vt:lpstr>Data and methodology</vt:lpstr>
      <vt:lpstr>Outline</vt:lpstr>
      <vt:lpstr>Results (I) – Hierarchical multiple regression:  Purchase intention of P2P electricity trading</vt:lpstr>
      <vt:lpstr>Results (II) – Hierarchical multiple regression:  Purchase intention of P2P electricity trading </vt:lpstr>
      <vt:lpstr>Results (III) – Hierarchical multiple regression:  Openness towards P2P electricity trading </vt:lpstr>
      <vt:lpstr>Results (IV) – Hierarchical multiple regression:  Openness towards P2P electricity trading</vt:lpstr>
      <vt:lpstr>Outline</vt:lpstr>
      <vt:lpstr>Summary and conclusions (I) </vt:lpstr>
      <vt:lpstr>Summary and conclusions (II) </vt:lpstr>
      <vt:lpstr>Summary and conclusions (II) </vt:lpstr>
      <vt:lpstr>Thank you for your attention!  Questions?</vt:lpstr>
      <vt:lpstr>PowerPoint-Präsentation</vt:lpstr>
      <vt:lpstr>Sample vs German population</vt:lpstr>
      <vt:lpstr>PCA and PFA</vt:lpstr>
      <vt:lpstr>Data</vt:lpstr>
      <vt:lpstr>Data</vt:lpstr>
      <vt:lpstr>Data</vt:lpstr>
      <vt:lpstr>Results – Hierarchical multiple regression:  Purchase intention of P2P electricity trading </vt:lpstr>
      <vt:lpstr>Results – Hierarchical multiple regression:  Openness towards P2P electricity trading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Willkommen an der  Hochschule Reutlingen</dc:title>
  <dc:subject>Thema</dc:subject>
  <dc:creator>ulli</dc:creator>
  <dc:description>Template: 2009-06-23</dc:description>
  <cp:lastModifiedBy>André</cp:lastModifiedBy>
  <cp:revision>576</cp:revision>
  <dcterms:created xsi:type="dcterms:W3CDTF">2015-02-13T07:37:06Z</dcterms:created>
  <dcterms:modified xsi:type="dcterms:W3CDTF">2018-09-13T18:53:36Z</dcterms:modified>
</cp:coreProperties>
</file>