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62" r:id="rId3"/>
    <p:sldId id="257" r:id="rId4"/>
    <p:sldId id="289" r:id="rId5"/>
    <p:sldId id="268" r:id="rId6"/>
    <p:sldId id="287" r:id="rId7"/>
    <p:sldId id="290" r:id="rId8"/>
    <p:sldId id="291" r:id="rId9"/>
    <p:sldId id="293" r:id="rId10"/>
    <p:sldId id="292" r:id="rId11"/>
    <p:sldId id="294" r:id="rId12"/>
    <p:sldId id="288" r:id="rId13"/>
    <p:sldId id="295" r:id="rId14"/>
    <p:sldId id="296" r:id="rId15"/>
    <p:sldId id="297" r:id="rId16"/>
    <p:sldId id="281" r:id="rId17"/>
  </p:sldIdLst>
  <p:sldSz cx="9144000" cy="6858000" type="screen4x3"/>
  <p:notesSz cx="6858000" cy="9144000"/>
  <p:embeddedFontLst>
    <p:embeddedFont>
      <p:font typeface="Raleway" panose="020B0003030101060003" pitchFamily="34" charset="0"/>
      <p:regular r:id="rId19"/>
    </p:embeddedFont>
    <p:embeddedFont>
      <p:font typeface="Homemade Apple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11F78C-F9A2-4E8B-AA0A-04EF5DCB7E1D}">
  <a:tblStyle styleId="{5B11F78C-F9A2-4E8B-AA0A-04EF5DCB7E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60"/>
  </p:normalViewPr>
  <p:slideViewPr>
    <p:cSldViewPr snapToGrid="0">
      <p:cViewPr varScale="1">
        <p:scale>
          <a:sx n="92" d="100"/>
          <a:sy n="92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1EAB1-4975-4B29-A596-A3C5056F70D6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8D3A6820-8A2F-4D21-983B-57BF3C6007D2}">
      <dgm:prSet phldrT="[Texte]"/>
      <dgm:spPr/>
      <dgm:t>
        <a:bodyPr/>
        <a:lstStyle/>
        <a:p>
          <a:r>
            <a:rPr lang="en-US" noProof="0" dirty="0" smtClean="0"/>
            <a:t>Novelty</a:t>
          </a:r>
          <a:endParaRPr lang="en-US" noProof="0" dirty="0"/>
        </a:p>
      </dgm:t>
    </dgm:pt>
    <dgm:pt modelId="{D250461F-1A41-4FB6-BDA8-89CF4BCBCEE4}" type="parTrans" cxnId="{22AE1A78-E44C-4AED-8945-A29F06FAF164}">
      <dgm:prSet/>
      <dgm:spPr/>
      <dgm:t>
        <a:bodyPr/>
        <a:lstStyle/>
        <a:p>
          <a:endParaRPr lang="en-US" noProof="0" dirty="0"/>
        </a:p>
      </dgm:t>
    </dgm:pt>
    <dgm:pt modelId="{3D08FBE6-ABD0-4C72-88DE-82759DA3718D}" type="sibTrans" cxnId="{22AE1A78-E44C-4AED-8945-A29F06FAF164}">
      <dgm:prSet/>
      <dgm:spPr/>
      <dgm:t>
        <a:bodyPr/>
        <a:lstStyle/>
        <a:p>
          <a:endParaRPr lang="en-US" noProof="0" dirty="0"/>
        </a:p>
      </dgm:t>
    </dgm:pt>
    <dgm:pt modelId="{623AA0B8-44F5-420F-BD73-B46CFB32BE30}">
      <dgm:prSet phldrT="[Texte]"/>
      <dgm:spPr/>
      <dgm:t>
        <a:bodyPr/>
        <a:lstStyle/>
        <a:p>
          <a:r>
            <a:rPr lang="en-US" noProof="0" dirty="0" smtClean="0"/>
            <a:t>Lock-in</a:t>
          </a:r>
          <a:endParaRPr lang="en-US" noProof="0" dirty="0"/>
        </a:p>
      </dgm:t>
    </dgm:pt>
    <dgm:pt modelId="{1F03387A-6275-41E8-B9A0-6645F869680D}" type="parTrans" cxnId="{964342DC-DFEF-426C-AE31-ACF40BA15CB2}">
      <dgm:prSet/>
      <dgm:spPr/>
      <dgm:t>
        <a:bodyPr/>
        <a:lstStyle/>
        <a:p>
          <a:endParaRPr lang="en-US" noProof="0" dirty="0"/>
        </a:p>
      </dgm:t>
    </dgm:pt>
    <dgm:pt modelId="{A585B076-1B45-4DEB-9494-F818454445F1}" type="sibTrans" cxnId="{964342DC-DFEF-426C-AE31-ACF40BA15CB2}">
      <dgm:prSet/>
      <dgm:spPr/>
      <dgm:t>
        <a:bodyPr/>
        <a:lstStyle/>
        <a:p>
          <a:endParaRPr lang="en-US" noProof="0" dirty="0"/>
        </a:p>
      </dgm:t>
    </dgm:pt>
    <dgm:pt modelId="{E121ABA2-45A2-48D9-AFA8-01150AE10AC6}">
      <dgm:prSet phldrT="[Texte]"/>
      <dgm:spPr/>
      <dgm:t>
        <a:bodyPr/>
        <a:lstStyle/>
        <a:p>
          <a:r>
            <a:rPr lang="en-US" noProof="0" dirty="0" smtClean="0"/>
            <a:t>Complementarities</a:t>
          </a:r>
          <a:endParaRPr lang="en-US" noProof="0" dirty="0"/>
        </a:p>
      </dgm:t>
    </dgm:pt>
    <dgm:pt modelId="{3E113E8B-DEBA-45D4-825D-70B6BE888A39}" type="parTrans" cxnId="{C6668664-4B25-4114-896F-9891A9863E94}">
      <dgm:prSet/>
      <dgm:spPr/>
      <dgm:t>
        <a:bodyPr/>
        <a:lstStyle/>
        <a:p>
          <a:endParaRPr lang="en-US" noProof="0" dirty="0"/>
        </a:p>
      </dgm:t>
    </dgm:pt>
    <dgm:pt modelId="{EE2D9090-E0DF-49B5-8B4C-98FD5FBEE51D}" type="sibTrans" cxnId="{C6668664-4B25-4114-896F-9891A9863E94}">
      <dgm:prSet/>
      <dgm:spPr/>
      <dgm:t>
        <a:bodyPr/>
        <a:lstStyle/>
        <a:p>
          <a:endParaRPr lang="en-US" noProof="0" dirty="0"/>
        </a:p>
      </dgm:t>
    </dgm:pt>
    <dgm:pt modelId="{CFDD4593-BA2D-49AA-9F61-7419FE38BF5C}">
      <dgm:prSet phldrT="[Texte]"/>
      <dgm:spPr/>
      <dgm:t>
        <a:bodyPr/>
        <a:lstStyle/>
        <a:p>
          <a:r>
            <a:rPr lang="en-US" noProof="0" dirty="0" smtClean="0"/>
            <a:t>Efficiency</a:t>
          </a:r>
          <a:endParaRPr lang="en-US" noProof="0" dirty="0"/>
        </a:p>
      </dgm:t>
    </dgm:pt>
    <dgm:pt modelId="{F2B9015A-81B7-4EF3-BEF3-6E19C29B2DEC}" type="parTrans" cxnId="{9660BB5C-648B-4A20-A8DE-65907C4C775B}">
      <dgm:prSet/>
      <dgm:spPr/>
      <dgm:t>
        <a:bodyPr/>
        <a:lstStyle/>
        <a:p>
          <a:endParaRPr lang="en-US" noProof="0" dirty="0"/>
        </a:p>
      </dgm:t>
    </dgm:pt>
    <dgm:pt modelId="{4B72BC6C-2116-4275-90B9-28D6486744AC}" type="sibTrans" cxnId="{9660BB5C-648B-4A20-A8DE-65907C4C775B}">
      <dgm:prSet/>
      <dgm:spPr/>
      <dgm:t>
        <a:bodyPr/>
        <a:lstStyle/>
        <a:p>
          <a:endParaRPr lang="en-US" noProof="0" dirty="0"/>
        </a:p>
      </dgm:t>
    </dgm:pt>
    <dgm:pt modelId="{C9C97198-375E-41D7-9EE8-3C20CF7C3C1D}" type="pres">
      <dgm:prSet presAssocID="{0FC1EAB1-4975-4B29-A596-A3C5056F70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B164B41-8289-4AAB-BAC1-132289217E5F}" type="pres">
      <dgm:prSet presAssocID="{8D3A6820-8A2F-4D21-983B-57BF3C6007D2}" presName="composite" presStyleCnt="0"/>
      <dgm:spPr/>
    </dgm:pt>
    <dgm:pt modelId="{E7AAD19E-5220-4394-84BD-ACFC0C3FDFD8}" type="pres">
      <dgm:prSet presAssocID="{8D3A6820-8A2F-4D21-983B-57BF3C6007D2}" presName="rect1" presStyleLbl="bgImgPlace1" presStyleIdx="0" presStyleCnt="4" custLinFactNeighborX="770" custLinFactNeighborY="-29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219CC32-AF8E-4430-A080-673FBA2AC125}" type="pres">
      <dgm:prSet presAssocID="{8D3A6820-8A2F-4D21-983B-57BF3C6007D2}" presName="wedgeRectCallout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BC9F54-E0DB-4C78-8A6C-C175496BC240}" type="pres">
      <dgm:prSet presAssocID="{3D08FBE6-ABD0-4C72-88DE-82759DA3718D}" presName="sibTrans" presStyleCnt="0"/>
      <dgm:spPr/>
    </dgm:pt>
    <dgm:pt modelId="{542CE30A-AB1C-4C52-809B-683E7D414DFD}" type="pres">
      <dgm:prSet presAssocID="{623AA0B8-44F5-420F-BD73-B46CFB32BE30}" presName="composite" presStyleCnt="0"/>
      <dgm:spPr/>
    </dgm:pt>
    <dgm:pt modelId="{C6A2B9D6-2252-4948-AED9-E2FB48609787}" type="pres">
      <dgm:prSet presAssocID="{623AA0B8-44F5-420F-BD73-B46CFB32BE30}" presName="rect1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FB88633-62EF-470D-81F8-8C648EA0B3B5}" type="pres">
      <dgm:prSet presAssocID="{623AA0B8-44F5-420F-BD73-B46CFB32BE30}" presName="wedgeRectCallout1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2248E8-D288-4E3E-8361-64C328D21943}" type="pres">
      <dgm:prSet presAssocID="{A585B076-1B45-4DEB-9494-F818454445F1}" presName="sibTrans" presStyleCnt="0"/>
      <dgm:spPr/>
    </dgm:pt>
    <dgm:pt modelId="{C5356170-0DAD-4028-BC90-32CEA3023F17}" type="pres">
      <dgm:prSet presAssocID="{E121ABA2-45A2-48D9-AFA8-01150AE10AC6}" presName="composite" presStyleCnt="0"/>
      <dgm:spPr/>
    </dgm:pt>
    <dgm:pt modelId="{2E4C82EA-2731-4FFA-9D98-132604624035}" type="pres">
      <dgm:prSet presAssocID="{E121ABA2-45A2-48D9-AFA8-01150AE10AC6}" presName="rect1" presStyleLbl="b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5CFDBD6-81BA-4C80-A8ED-94814295AFE9}" type="pres">
      <dgm:prSet presAssocID="{E121ABA2-45A2-48D9-AFA8-01150AE10AC6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36CE21-0DFD-491F-A871-E8C2E9AE425B}" type="pres">
      <dgm:prSet presAssocID="{EE2D9090-E0DF-49B5-8B4C-98FD5FBEE51D}" presName="sibTrans" presStyleCnt="0"/>
      <dgm:spPr/>
    </dgm:pt>
    <dgm:pt modelId="{C2E0F765-3EA8-417C-A096-E17A8688B537}" type="pres">
      <dgm:prSet presAssocID="{CFDD4593-BA2D-49AA-9F61-7419FE38BF5C}" presName="composite" presStyleCnt="0"/>
      <dgm:spPr/>
    </dgm:pt>
    <dgm:pt modelId="{A29091FC-41B2-46BE-AC52-A6ECAB60EA39}" type="pres">
      <dgm:prSet presAssocID="{CFDD4593-BA2D-49AA-9F61-7419FE38BF5C}" presName="rect1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0379FA8-8484-4562-9620-C425F14D4484}" type="pres">
      <dgm:prSet presAssocID="{CFDD4593-BA2D-49AA-9F61-7419FE38BF5C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E1F497-40A9-4A55-8B38-07F99EFD03CE}" type="presOf" srcId="{623AA0B8-44F5-420F-BD73-B46CFB32BE30}" destId="{9FB88633-62EF-470D-81F8-8C648EA0B3B5}" srcOrd="0" destOrd="0" presId="urn:microsoft.com/office/officeart/2008/layout/BendingPictureCaptionList"/>
    <dgm:cxn modelId="{F1815478-6C45-4246-94D5-94960E8FF17A}" type="presOf" srcId="{CFDD4593-BA2D-49AA-9F61-7419FE38BF5C}" destId="{A0379FA8-8484-4562-9620-C425F14D4484}" srcOrd="0" destOrd="0" presId="urn:microsoft.com/office/officeart/2008/layout/BendingPictureCaptionList"/>
    <dgm:cxn modelId="{FFB06C0D-3F45-4CC8-98F7-5281B18B27E2}" type="presOf" srcId="{0FC1EAB1-4975-4B29-A596-A3C5056F70D6}" destId="{C9C97198-375E-41D7-9EE8-3C20CF7C3C1D}" srcOrd="0" destOrd="0" presId="urn:microsoft.com/office/officeart/2008/layout/BendingPictureCaptionList"/>
    <dgm:cxn modelId="{964342DC-DFEF-426C-AE31-ACF40BA15CB2}" srcId="{0FC1EAB1-4975-4B29-A596-A3C5056F70D6}" destId="{623AA0B8-44F5-420F-BD73-B46CFB32BE30}" srcOrd="1" destOrd="0" parTransId="{1F03387A-6275-41E8-B9A0-6645F869680D}" sibTransId="{A585B076-1B45-4DEB-9494-F818454445F1}"/>
    <dgm:cxn modelId="{22AE1A78-E44C-4AED-8945-A29F06FAF164}" srcId="{0FC1EAB1-4975-4B29-A596-A3C5056F70D6}" destId="{8D3A6820-8A2F-4D21-983B-57BF3C6007D2}" srcOrd="0" destOrd="0" parTransId="{D250461F-1A41-4FB6-BDA8-89CF4BCBCEE4}" sibTransId="{3D08FBE6-ABD0-4C72-88DE-82759DA3718D}"/>
    <dgm:cxn modelId="{7374297F-7619-4D9A-BD7F-F2412A02A748}" type="presOf" srcId="{8D3A6820-8A2F-4D21-983B-57BF3C6007D2}" destId="{3219CC32-AF8E-4430-A080-673FBA2AC125}" srcOrd="0" destOrd="0" presId="urn:microsoft.com/office/officeart/2008/layout/BendingPictureCaptionList"/>
    <dgm:cxn modelId="{9660BB5C-648B-4A20-A8DE-65907C4C775B}" srcId="{0FC1EAB1-4975-4B29-A596-A3C5056F70D6}" destId="{CFDD4593-BA2D-49AA-9F61-7419FE38BF5C}" srcOrd="3" destOrd="0" parTransId="{F2B9015A-81B7-4EF3-BEF3-6E19C29B2DEC}" sibTransId="{4B72BC6C-2116-4275-90B9-28D6486744AC}"/>
    <dgm:cxn modelId="{C6668664-4B25-4114-896F-9891A9863E94}" srcId="{0FC1EAB1-4975-4B29-A596-A3C5056F70D6}" destId="{E121ABA2-45A2-48D9-AFA8-01150AE10AC6}" srcOrd="2" destOrd="0" parTransId="{3E113E8B-DEBA-45D4-825D-70B6BE888A39}" sibTransId="{EE2D9090-E0DF-49B5-8B4C-98FD5FBEE51D}"/>
    <dgm:cxn modelId="{14F20FFA-E8FF-4325-8372-EC6C2AE1AD53}" type="presOf" srcId="{E121ABA2-45A2-48D9-AFA8-01150AE10AC6}" destId="{B5CFDBD6-81BA-4C80-A8ED-94814295AFE9}" srcOrd="0" destOrd="0" presId="urn:microsoft.com/office/officeart/2008/layout/BendingPictureCaptionList"/>
    <dgm:cxn modelId="{2E1E0A94-6129-42DD-92F1-104CD4033365}" type="presParOf" srcId="{C9C97198-375E-41D7-9EE8-3C20CF7C3C1D}" destId="{0B164B41-8289-4AAB-BAC1-132289217E5F}" srcOrd="0" destOrd="0" presId="urn:microsoft.com/office/officeart/2008/layout/BendingPictureCaptionList"/>
    <dgm:cxn modelId="{9C6212C6-1E31-41FE-8D1D-9631243F7E9E}" type="presParOf" srcId="{0B164B41-8289-4AAB-BAC1-132289217E5F}" destId="{E7AAD19E-5220-4394-84BD-ACFC0C3FDFD8}" srcOrd="0" destOrd="0" presId="urn:microsoft.com/office/officeart/2008/layout/BendingPictureCaptionList"/>
    <dgm:cxn modelId="{53247EF9-27DD-44A6-898D-C8527EEE35CB}" type="presParOf" srcId="{0B164B41-8289-4AAB-BAC1-132289217E5F}" destId="{3219CC32-AF8E-4430-A080-673FBA2AC125}" srcOrd="1" destOrd="0" presId="urn:microsoft.com/office/officeart/2008/layout/BendingPictureCaptionList"/>
    <dgm:cxn modelId="{8A12D00D-3612-4B52-98AD-92EFA2BB7D5D}" type="presParOf" srcId="{C9C97198-375E-41D7-9EE8-3C20CF7C3C1D}" destId="{B7BC9F54-E0DB-4C78-8A6C-C175496BC240}" srcOrd="1" destOrd="0" presId="urn:microsoft.com/office/officeart/2008/layout/BendingPictureCaptionList"/>
    <dgm:cxn modelId="{D9372876-2210-4480-AD2F-33AAAF109426}" type="presParOf" srcId="{C9C97198-375E-41D7-9EE8-3C20CF7C3C1D}" destId="{542CE30A-AB1C-4C52-809B-683E7D414DFD}" srcOrd="2" destOrd="0" presId="urn:microsoft.com/office/officeart/2008/layout/BendingPictureCaptionList"/>
    <dgm:cxn modelId="{AF1BF845-F549-435D-AA04-22E47A7C5BE5}" type="presParOf" srcId="{542CE30A-AB1C-4C52-809B-683E7D414DFD}" destId="{C6A2B9D6-2252-4948-AED9-E2FB48609787}" srcOrd="0" destOrd="0" presId="urn:microsoft.com/office/officeart/2008/layout/BendingPictureCaptionList"/>
    <dgm:cxn modelId="{35C0D8DF-E47C-4A52-A825-5CF17E1A65C2}" type="presParOf" srcId="{542CE30A-AB1C-4C52-809B-683E7D414DFD}" destId="{9FB88633-62EF-470D-81F8-8C648EA0B3B5}" srcOrd="1" destOrd="0" presId="urn:microsoft.com/office/officeart/2008/layout/BendingPictureCaptionList"/>
    <dgm:cxn modelId="{55259D3B-7978-4A5F-8826-6B65E2D51D57}" type="presParOf" srcId="{C9C97198-375E-41D7-9EE8-3C20CF7C3C1D}" destId="{0B2248E8-D288-4E3E-8361-64C328D21943}" srcOrd="3" destOrd="0" presId="urn:microsoft.com/office/officeart/2008/layout/BendingPictureCaptionList"/>
    <dgm:cxn modelId="{C8910ADA-53EC-4608-B0B8-8916FFEF8E54}" type="presParOf" srcId="{C9C97198-375E-41D7-9EE8-3C20CF7C3C1D}" destId="{C5356170-0DAD-4028-BC90-32CEA3023F17}" srcOrd="4" destOrd="0" presId="urn:microsoft.com/office/officeart/2008/layout/BendingPictureCaptionList"/>
    <dgm:cxn modelId="{AE03A313-3D51-451D-BCA2-91198BD3FF8F}" type="presParOf" srcId="{C5356170-0DAD-4028-BC90-32CEA3023F17}" destId="{2E4C82EA-2731-4FFA-9D98-132604624035}" srcOrd="0" destOrd="0" presId="urn:microsoft.com/office/officeart/2008/layout/BendingPictureCaptionList"/>
    <dgm:cxn modelId="{1819C828-E354-4074-A78C-820EB2A98403}" type="presParOf" srcId="{C5356170-0DAD-4028-BC90-32CEA3023F17}" destId="{B5CFDBD6-81BA-4C80-A8ED-94814295AFE9}" srcOrd="1" destOrd="0" presId="urn:microsoft.com/office/officeart/2008/layout/BendingPictureCaptionList"/>
    <dgm:cxn modelId="{F1C4AC44-18E9-437B-9024-AABD2CFFF6AE}" type="presParOf" srcId="{C9C97198-375E-41D7-9EE8-3C20CF7C3C1D}" destId="{A036CE21-0DFD-491F-A871-E8C2E9AE425B}" srcOrd="5" destOrd="0" presId="urn:microsoft.com/office/officeart/2008/layout/BendingPictureCaptionList"/>
    <dgm:cxn modelId="{EF44E0C5-3FD6-470E-83D0-C6F93F720A25}" type="presParOf" srcId="{C9C97198-375E-41D7-9EE8-3C20CF7C3C1D}" destId="{C2E0F765-3EA8-417C-A096-E17A8688B537}" srcOrd="6" destOrd="0" presId="urn:microsoft.com/office/officeart/2008/layout/BendingPictureCaptionList"/>
    <dgm:cxn modelId="{2D85FEEA-0D88-488D-9269-91321F61CF97}" type="presParOf" srcId="{C2E0F765-3EA8-417C-A096-E17A8688B537}" destId="{A29091FC-41B2-46BE-AC52-A6ECAB60EA39}" srcOrd="0" destOrd="0" presId="urn:microsoft.com/office/officeart/2008/layout/BendingPictureCaptionList"/>
    <dgm:cxn modelId="{A485F341-8C37-4E76-BD98-22E4E20A5072}" type="presParOf" srcId="{C2E0F765-3EA8-417C-A096-E17A8688B537}" destId="{A0379FA8-8484-4562-9620-C425F14D448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B24866-A73E-4890-82ED-862664382998}" type="doc">
      <dgm:prSet loTypeId="urn:microsoft.com/office/officeart/2005/8/layout/cycle6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0E11E247-5922-40B7-8EE5-5F6062D02597}">
      <dgm:prSet phldrT="[Texte]"/>
      <dgm:spPr/>
      <dgm:t>
        <a:bodyPr/>
        <a:lstStyle/>
        <a:p>
          <a:r>
            <a:rPr lang="en-US" b="1" noProof="0" dirty="0" smtClean="0"/>
            <a:t>Decentralized and small scale assets</a:t>
          </a:r>
          <a:endParaRPr lang="en-US" b="1" noProof="0" dirty="0"/>
        </a:p>
      </dgm:t>
    </dgm:pt>
    <dgm:pt modelId="{93298234-38D0-4BB1-B748-20FD2E0933F2}" type="parTrans" cxnId="{4319C8AF-205E-4741-8273-3E7C8ADBC846}">
      <dgm:prSet/>
      <dgm:spPr/>
      <dgm:t>
        <a:bodyPr/>
        <a:lstStyle/>
        <a:p>
          <a:endParaRPr lang="en-US" b="1" noProof="0" dirty="0"/>
        </a:p>
      </dgm:t>
    </dgm:pt>
    <dgm:pt modelId="{76471E21-41BC-40F9-BDE2-F8C7082C1025}" type="sibTrans" cxnId="{4319C8AF-205E-4741-8273-3E7C8ADBC846}">
      <dgm:prSet/>
      <dgm:spPr/>
      <dgm:t>
        <a:bodyPr/>
        <a:lstStyle/>
        <a:p>
          <a:endParaRPr lang="en-US" b="1" noProof="0" dirty="0"/>
        </a:p>
      </dgm:t>
    </dgm:pt>
    <dgm:pt modelId="{AB76D7E2-C0A3-43E9-A9ED-FB544712EDF5}">
      <dgm:prSet phldrT="[Texte]"/>
      <dgm:spPr/>
      <dgm:t>
        <a:bodyPr/>
        <a:lstStyle/>
        <a:p>
          <a:r>
            <a:rPr lang="en-US" b="1" noProof="0" dirty="0" smtClean="0"/>
            <a:t>Intermediate model</a:t>
          </a:r>
          <a:endParaRPr lang="en-US" b="1" noProof="0" dirty="0"/>
        </a:p>
      </dgm:t>
    </dgm:pt>
    <dgm:pt modelId="{C6240CAC-A5C0-483F-809A-1B4D892A10DB}" type="parTrans" cxnId="{5E9F473F-5C19-4329-9AB4-5610CC19E7C2}">
      <dgm:prSet/>
      <dgm:spPr/>
      <dgm:t>
        <a:bodyPr/>
        <a:lstStyle/>
        <a:p>
          <a:endParaRPr lang="en-US" b="1" noProof="0" dirty="0"/>
        </a:p>
      </dgm:t>
    </dgm:pt>
    <dgm:pt modelId="{DD5FDB44-59F2-4824-9ED4-954BF572F0CA}" type="sibTrans" cxnId="{5E9F473F-5C19-4329-9AB4-5610CC19E7C2}">
      <dgm:prSet/>
      <dgm:spPr/>
      <dgm:t>
        <a:bodyPr/>
        <a:lstStyle/>
        <a:p>
          <a:endParaRPr lang="en-US" b="1" noProof="0" dirty="0"/>
        </a:p>
      </dgm:t>
    </dgm:pt>
    <dgm:pt modelId="{A74BD66C-70D7-4FBD-9EFA-AB7A7F9D0708}">
      <dgm:prSet phldrT="[Texte]"/>
      <dgm:spPr/>
      <dgm:t>
        <a:bodyPr/>
        <a:lstStyle/>
        <a:p>
          <a:r>
            <a:rPr lang="en-US" b="1" noProof="0" dirty="0" smtClean="0"/>
            <a:t>Service oriented solution</a:t>
          </a:r>
          <a:endParaRPr lang="en-US" b="1" noProof="0" dirty="0"/>
        </a:p>
      </dgm:t>
    </dgm:pt>
    <dgm:pt modelId="{A217F77A-82E3-4B47-9A42-0BF6C79234B1}" type="parTrans" cxnId="{ECEE5000-057C-43D8-881D-FD1926A1BB6C}">
      <dgm:prSet/>
      <dgm:spPr/>
      <dgm:t>
        <a:bodyPr/>
        <a:lstStyle/>
        <a:p>
          <a:endParaRPr lang="en-US" b="1" noProof="0" dirty="0"/>
        </a:p>
      </dgm:t>
    </dgm:pt>
    <dgm:pt modelId="{FB8B4138-B169-44B4-8D97-93C0F4B5D687}" type="sibTrans" cxnId="{ECEE5000-057C-43D8-881D-FD1926A1BB6C}">
      <dgm:prSet/>
      <dgm:spPr/>
      <dgm:t>
        <a:bodyPr/>
        <a:lstStyle/>
        <a:p>
          <a:endParaRPr lang="en-US" b="1" noProof="0" dirty="0"/>
        </a:p>
      </dgm:t>
    </dgm:pt>
    <dgm:pt modelId="{2B0420A9-9A14-4731-BE9D-D1140A91ADA9}">
      <dgm:prSet phldrT="[Texte]"/>
      <dgm:spPr/>
      <dgm:t>
        <a:bodyPr/>
        <a:lstStyle/>
        <a:p>
          <a:r>
            <a:rPr lang="en-US" b="1" noProof="0" dirty="0" smtClean="0"/>
            <a:t>Relationship and process focus</a:t>
          </a:r>
          <a:endParaRPr lang="en-US" b="1" noProof="0" dirty="0"/>
        </a:p>
      </dgm:t>
    </dgm:pt>
    <dgm:pt modelId="{043244A9-77A6-4FBA-AAA5-4C6C53B798A9}" type="parTrans" cxnId="{6F0C98B4-5AAA-49DF-8C4F-B437AD708F2B}">
      <dgm:prSet/>
      <dgm:spPr/>
      <dgm:t>
        <a:bodyPr/>
        <a:lstStyle/>
        <a:p>
          <a:endParaRPr lang="en-US" b="1" noProof="0" dirty="0"/>
        </a:p>
      </dgm:t>
    </dgm:pt>
    <dgm:pt modelId="{98E7E444-AC7F-44E8-95D3-4E51CFEC1D8D}" type="sibTrans" cxnId="{6F0C98B4-5AAA-49DF-8C4F-B437AD708F2B}">
      <dgm:prSet/>
      <dgm:spPr/>
      <dgm:t>
        <a:bodyPr/>
        <a:lstStyle/>
        <a:p>
          <a:endParaRPr lang="en-US" b="1" noProof="0" dirty="0"/>
        </a:p>
      </dgm:t>
    </dgm:pt>
    <dgm:pt modelId="{10208BDB-71FC-4779-9E05-9C67D290F0F1}">
      <dgm:prSet phldrT="[Texte]"/>
      <dgm:spPr/>
      <dgm:t>
        <a:bodyPr/>
        <a:lstStyle/>
        <a:p>
          <a:r>
            <a:rPr lang="en-US" b="1" noProof="0" dirty="0" smtClean="0"/>
            <a:t>Consumer co-provider</a:t>
          </a:r>
          <a:endParaRPr lang="en-US" b="1" noProof="0" dirty="0"/>
        </a:p>
      </dgm:t>
    </dgm:pt>
    <dgm:pt modelId="{28BE2E1C-83A8-467F-A28A-228885AF2E7C}" type="parTrans" cxnId="{12F233DE-1B42-423F-98D4-74E2AF66413F}">
      <dgm:prSet/>
      <dgm:spPr/>
      <dgm:t>
        <a:bodyPr/>
        <a:lstStyle/>
        <a:p>
          <a:endParaRPr lang="en-US" b="1" noProof="0" dirty="0"/>
        </a:p>
      </dgm:t>
    </dgm:pt>
    <dgm:pt modelId="{CCF0F97E-4760-4220-8941-3B4F7A3931BD}" type="sibTrans" cxnId="{12F233DE-1B42-423F-98D4-74E2AF66413F}">
      <dgm:prSet/>
      <dgm:spPr/>
      <dgm:t>
        <a:bodyPr/>
        <a:lstStyle/>
        <a:p>
          <a:endParaRPr lang="en-US" b="1" noProof="0" dirty="0"/>
        </a:p>
      </dgm:t>
    </dgm:pt>
    <dgm:pt modelId="{C485855A-EFAC-47F9-BC53-10F387BAF629}">
      <dgm:prSet phldrT="[Texte]"/>
      <dgm:spPr/>
      <dgm:t>
        <a:bodyPr/>
        <a:lstStyle/>
        <a:p>
          <a:r>
            <a:rPr lang="en-US" b="1" noProof="0" dirty="0" smtClean="0"/>
            <a:t>Pay-per-use</a:t>
          </a:r>
          <a:endParaRPr lang="en-US" b="1" noProof="0" dirty="0"/>
        </a:p>
      </dgm:t>
    </dgm:pt>
    <dgm:pt modelId="{E4B599AD-F7F8-47E5-B00D-AED92D38661E}" type="parTrans" cxnId="{0BB5864A-DCB3-4552-827F-6D792728CE4A}">
      <dgm:prSet/>
      <dgm:spPr/>
      <dgm:t>
        <a:bodyPr/>
        <a:lstStyle/>
        <a:p>
          <a:endParaRPr lang="en-US" b="1" noProof="0" dirty="0"/>
        </a:p>
      </dgm:t>
    </dgm:pt>
    <dgm:pt modelId="{42B3DDD8-7F0A-4E95-B138-C30F2E966261}" type="sibTrans" cxnId="{0BB5864A-DCB3-4552-827F-6D792728CE4A}">
      <dgm:prSet/>
      <dgm:spPr/>
      <dgm:t>
        <a:bodyPr/>
        <a:lstStyle/>
        <a:p>
          <a:endParaRPr lang="en-US" b="1" noProof="0" dirty="0"/>
        </a:p>
      </dgm:t>
    </dgm:pt>
    <dgm:pt modelId="{B975B3EA-9CFF-45A3-8A2D-ED8615C41E67}" type="pres">
      <dgm:prSet presAssocID="{7EB24866-A73E-4890-82ED-8626643829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6EE7BFF-1D03-4239-A750-8411EA95508C}" type="pres">
      <dgm:prSet presAssocID="{0E11E247-5922-40B7-8EE5-5F6062D0259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3A18C6-7505-409E-A24D-EF6519E5DBAB}" type="pres">
      <dgm:prSet presAssocID="{0E11E247-5922-40B7-8EE5-5F6062D02597}" presName="spNode" presStyleCnt="0"/>
      <dgm:spPr/>
    </dgm:pt>
    <dgm:pt modelId="{62A8A7B8-408C-4E58-B71E-C7C4AC7F9785}" type="pres">
      <dgm:prSet presAssocID="{76471E21-41BC-40F9-BDE2-F8C7082C1025}" presName="sibTrans" presStyleLbl="sibTrans1D1" presStyleIdx="0" presStyleCnt="6"/>
      <dgm:spPr/>
      <dgm:t>
        <a:bodyPr/>
        <a:lstStyle/>
        <a:p>
          <a:endParaRPr lang="fr-FR"/>
        </a:p>
      </dgm:t>
    </dgm:pt>
    <dgm:pt modelId="{2C2D3541-C4E7-4285-83B1-7927CED7C4C2}" type="pres">
      <dgm:prSet presAssocID="{AB76D7E2-C0A3-43E9-A9ED-FB544712EDF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980ED1-9D92-470A-AA71-2914E7FA22A6}" type="pres">
      <dgm:prSet presAssocID="{AB76D7E2-C0A3-43E9-A9ED-FB544712EDF5}" presName="spNode" presStyleCnt="0"/>
      <dgm:spPr/>
    </dgm:pt>
    <dgm:pt modelId="{2A895684-F451-4689-BC91-5CD66D5C37DD}" type="pres">
      <dgm:prSet presAssocID="{DD5FDB44-59F2-4824-9ED4-954BF572F0CA}" presName="sibTrans" presStyleLbl="sibTrans1D1" presStyleIdx="1" presStyleCnt="6"/>
      <dgm:spPr/>
      <dgm:t>
        <a:bodyPr/>
        <a:lstStyle/>
        <a:p>
          <a:endParaRPr lang="fr-FR"/>
        </a:p>
      </dgm:t>
    </dgm:pt>
    <dgm:pt modelId="{432EF87A-9B74-4C54-B185-9F57C25041B8}" type="pres">
      <dgm:prSet presAssocID="{A74BD66C-70D7-4FBD-9EFA-AB7A7F9D070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503792-E438-4C6B-9939-E903A35572AD}" type="pres">
      <dgm:prSet presAssocID="{A74BD66C-70D7-4FBD-9EFA-AB7A7F9D0708}" presName="spNode" presStyleCnt="0"/>
      <dgm:spPr/>
    </dgm:pt>
    <dgm:pt modelId="{A5C62444-383A-42A6-8C55-541ECABFAD13}" type="pres">
      <dgm:prSet presAssocID="{FB8B4138-B169-44B4-8D97-93C0F4B5D687}" presName="sibTrans" presStyleLbl="sibTrans1D1" presStyleIdx="2" presStyleCnt="6"/>
      <dgm:spPr/>
      <dgm:t>
        <a:bodyPr/>
        <a:lstStyle/>
        <a:p>
          <a:endParaRPr lang="fr-FR"/>
        </a:p>
      </dgm:t>
    </dgm:pt>
    <dgm:pt modelId="{D4E11869-5FE1-4725-8ACF-0919ECCF9775}" type="pres">
      <dgm:prSet presAssocID="{2B0420A9-9A14-4731-BE9D-D1140A91ADA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110F0F-051F-4CAC-BFAA-11A533B5D296}" type="pres">
      <dgm:prSet presAssocID="{2B0420A9-9A14-4731-BE9D-D1140A91ADA9}" presName="spNode" presStyleCnt="0"/>
      <dgm:spPr/>
    </dgm:pt>
    <dgm:pt modelId="{304862CD-4A92-425F-9CDB-A7F163034572}" type="pres">
      <dgm:prSet presAssocID="{98E7E444-AC7F-44E8-95D3-4E51CFEC1D8D}" presName="sibTrans" presStyleLbl="sibTrans1D1" presStyleIdx="3" presStyleCnt="6"/>
      <dgm:spPr/>
      <dgm:t>
        <a:bodyPr/>
        <a:lstStyle/>
        <a:p>
          <a:endParaRPr lang="fr-FR"/>
        </a:p>
      </dgm:t>
    </dgm:pt>
    <dgm:pt modelId="{BF4C2A44-C4DF-4911-9390-C8737706C32D}" type="pres">
      <dgm:prSet presAssocID="{10208BDB-71FC-4779-9E05-9C67D290F0F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C291AF-57F2-47CF-A9E6-9D5A8545300A}" type="pres">
      <dgm:prSet presAssocID="{10208BDB-71FC-4779-9E05-9C67D290F0F1}" presName="spNode" presStyleCnt="0"/>
      <dgm:spPr/>
    </dgm:pt>
    <dgm:pt modelId="{0DDDEDFB-3476-400F-90EA-61F3BDD9C774}" type="pres">
      <dgm:prSet presAssocID="{CCF0F97E-4760-4220-8941-3B4F7A3931BD}" presName="sibTrans" presStyleLbl="sibTrans1D1" presStyleIdx="4" presStyleCnt="6"/>
      <dgm:spPr/>
      <dgm:t>
        <a:bodyPr/>
        <a:lstStyle/>
        <a:p>
          <a:endParaRPr lang="fr-FR"/>
        </a:p>
      </dgm:t>
    </dgm:pt>
    <dgm:pt modelId="{04E77CF1-7ECD-4982-8FD6-7A3BCDB3B6E9}" type="pres">
      <dgm:prSet presAssocID="{C485855A-EFAC-47F9-BC53-10F387BAF62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94FC27-B20D-4E6C-91A0-85F42C6EA461}" type="pres">
      <dgm:prSet presAssocID="{C485855A-EFAC-47F9-BC53-10F387BAF629}" presName="spNode" presStyleCnt="0"/>
      <dgm:spPr/>
    </dgm:pt>
    <dgm:pt modelId="{B1D0FC03-B6AA-48F7-8246-87430F98A035}" type="pres">
      <dgm:prSet presAssocID="{42B3DDD8-7F0A-4E95-B138-C30F2E966261}" presName="sibTrans" presStyleLbl="sibTrans1D1" presStyleIdx="5" presStyleCnt="6"/>
      <dgm:spPr/>
      <dgm:t>
        <a:bodyPr/>
        <a:lstStyle/>
        <a:p>
          <a:endParaRPr lang="fr-FR"/>
        </a:p>
      </dgm:t>
    </dgm:pt>
  </dgm:ptLst>
  <dgm:cxnLst>
    <dgm:cxn modelId="{BFE7A521-3753-4B58-9CDE-38DD77CFDA94}" type="presOf" srcId="{0E11E247-5922-40B7-8EE5-5F6062D02597}" destId="{46EE7BFF-1D03-4239-A750-8411EA95508C}" srcOrd="0" destOrd="0" presId="urn:microsoft.com/office/officeart/2005/8/layout/cycle6"/>
    <dgm:cxn modelId="{E49C61C6-F50B-4183-B1A2-D7CEEBEBABDF}" type="presOf" srcId="{FB8B4138-B169-44B4-8D97-93C0F4B5D687}" destId="{A5C62444-383A-42A6-8C55-541ECABFAD13}" srcOrd="0" destOrd="0" presId="urn:microsoft.com/office/officeart/2005/8/layout/cycle6"/>
    <dgm:cxn modelId="{4826825B-EE03-41A8-AED0-101EF1B83FD4}" type="presOf" srcId="{98E7E444-AC7F-44E8-95D3-4E51CFEC1D8D}" destId="{304862CD-4A92-425F-9CDB-A7F163034572}" srcOrd="0" destOrd="0" presId="urn:microsoft.com/office/officeart/2005/8/layout/cycle6"/>
    <dgm:cxn modelId="{0BB5864A-DCB3-4552-827F-6D792728CE4A}" srcId="{7EB24866-A73E-4890-82ED-862664382998}" destId="{C485855A-EFAC-47F9-BC53-10F387BAF629}" srcOrd="5" destOrd="0" parTransId="{E4B599AD-F7F8-47E5-B00D-AED92D38661E}" sibTransId="{42B3DDD8-7F0A-4E95-B138-C30F2E966261}"/>
    <dgm:cxn modelId="{648D6FAA-BF8C-46A6-A9F0-6E2EF5D90924}" type="presOf" srcId="{10208BDB-71FC-4779-9E05-9C67D290F0F1}" destId="{BF4C2A44-C4DF-4911-9390-C8737706C32D}" srcOrd="0" destOrd="0" presId="urn:microsoft.com/office/officeart/2005/8/layout/cycle6"/>
    <dgm:cxn modelId="{6260FB0C-7A44-4C9E-9844-E56B81282209}" type="presOf" srcId="{A74BD66C-70D7-4FBD-9EFA-AB7A7F9D0708}" destId="{432EF87A-9B74-4C54-B185-9F57C25041B8}" srcOrd="0" destOrd="0" presId="urn:microsoft.com/office/officeart/2005/8/layout/cycle6"/>
    <dgm:cxn modelId="{1D4371CE-93E5-492A-A59E-8A65C7F1F57B}" type="presOf" srcId="{C485855A-EFAC-47F9-BC53-10F387BAF629}" destId="{04E77CF1-7ECD-4982-8FD6-7A3BCDB3B6E9}" srcOrd="0" destOrd="0" presId="urn:microsoft.com/office/officeart/2005/8/layout/cycle6"/>
    <dgm:cxn modelId="{5E9F473F-5C19-4329-9AB4-5610CC19E7C2}" srcId="{7EB24866-A73E-4890-82ED-862664382998}" destId="{AB76D7E2-C0A3-43E9-A9ED-FB544712EDF5}" srcOrd="1" destOrd="0" parTransId="{C6240CAC-A5C0-483F-809A-1B4D892A10DB}" sibTransId="{DD5FDB44-59F2-4824-9ED4-954BF572F0CA}"/>
    <dgm:cxn modelId="{E16DF112-569D-40CD-A3E5-D0DE2DD3F919}" type="presOf" srcId="{CCF0F97E-4760-4220-8941-3B4F7A3931BD}" destId="{0DDDEDFB-3476-400F-90EA-61F3BDD9C774}" srcOrd="0" destOrd="0" presId="urn:microsoft.com/office/officeart/2005/8/layout/cycle6"/>
    <dgm:cxn modelId="{ECEE5000-057C-43D8-881D-FD1926A1BB6C}" srcId="{7EB24866-A73E-4890-82ED-862664382998}" destId="{A74BD66C-70D7-4FBD-9EFA-AB7A7F9D0708}" srcOrd="2" destOrd="0" parTransId="{A217F77A-82E3-4B47-9A42-0BF6C79234B1}" sibTransId="{FB8B4138-B169-44B4-8D97-93C0F4B5D687}"/>
    <dgm:cxn modelId="{3314D936-A76A-4C4C-8072-380192966F62}" type="presOf" srcId="{42B3DDD8-7F0A-4E95-B138-C30F2E966261}" destId="{B1D0FC03-B6AA-48F7-8246-87430F98A035}" srcOrd="0" destOrd="0" presId="urn:microsoft.com/office/officeart/2005/8/layout/cycle6"/>
    <dgm:cxn modelId="{6F0C98B4-5AAA-49DF-8C4F-B437AD708F2B}" srcId="{7EB24866-A73E-4890-82ED-862664382998}" destId="{2B0420A9-9A14-4731-BE9D-D1140A91ADA9}" srcOrd="3" destOrd="0" parTransId="{043244A9-77A6-4FBA-AAA5-4C6C53B798A9}" sibTransId="{98E7E444-AC7F-44E8-95D3-4E51CFEC1D8D}"/>
    <dgm:cxn modelId="{2AAECFD1-386C-41AC-8FC4-44FF99FE509E}" type="presOf" srcId="{AB76D7E2-C0A3-43E9-A9ED-FB544712EDF5}" destId="{2C2D3541-C4E7-4285-83B1-7927CED7C4C2}" srcOrd="0" destOrd="0" presId="urn:microsoft.com/office/officeart/2005/8/layout/cycle6"/>
    <dgm:cxn modelId="{4319C8AF-205E-4741-8273-3E7C8ADBC846}" srcId="{7EB24866-A73E-4890-82ED-862664382998}" destId="{0E11E247-5922-40B7-8EE5-5F6062D02597}" srcOrd="0" destOrd="0" parTransId="{93298234-38D0-4BB1-B748-20FD2E0933F2}" sibTransId="{76471E21-41BC-40F9-BDE2-F8C7082C1025}"/>
    <dgm:cxn modelId="{5739BA0D-D2B0-457C-9058-570E33C0F644}" type="presOf" srcId="{DD5FDB44-59F2-4824-9ED4-954BF572F0CA}" destId="{2A895684-F451-4689-BC91-5CD66D5C37DD}" srcOrd="0" destOrd="0" presId="urn:microsoft.com/office/officeart/2005/8/layout/cycle6"/>
    <dgm:cxn modelId="{EA432626-94A9-4AE2-9670-D918D88D92EA}" type="presOf" srcId="{2B0420A9-9A14-4731-BE9D-D1140A91ADA9}" destId="{D4E11869-5FE1-4725-8ACF-0919ECCF9775}" srcOrd="0" destOrd="0" presId="urn:microsoft.com/office/officeart/2005/8/layout/cycle6"/>
    <dgm:cxn modelId="{FABBF15D-60F3-4660-825C-0CED1AF2F804}" type="presOf" srcId="{7EB24866-A73E-4890-82ED-862664382998}" destId="{B975B3EA-9CFF-45A3-8A2D-ED8615C41E67}" srcOrd="0" destOrd="0" presId="urn:microsoft.com/office/officeart/2005/8/layout/cycle6"/>
    <dgm:cxn modelId="{7EE226DD-AF7E-4874-9738-AFC56C7269DA}" type="presOf" srcId="{76471E21-41BC-40F9-BDE2-F8C7082C1025}" destId="{62A8A7B8-408C-4E58-B71E-C7C4AC7F9785}" srcOrd="0" destOrd="0" presId="urn:microsoft.com/office/officeart/2005/8/layout/cycle6"/>
    <dgm:cxn modelId="{12F233DE-1B42-423F-98D4-74E2AF66413F}" srcId="{7EB24866-A73E-4890-82ED-862664382998}" destId="{10208BDB-71FC-4779-9E05-9C67D290F0F1}" srcOrd="4" destOrd="0" parTransId="{28BE2E1C-83A8-467F-A28A-228885AF2E7C}" sibTransId="{CCF0F97E-4760-4220-8941-3B4F7A3931BD}"/>
    <dgm:cxn modelId="{487EC517-4F99-4E90-9EB6-A2C38C66E8C7}" type="presParOf" srcId="{B975B3EA-9CFF-45A3-8A2D-ED8615C41E67}" destId="{46EE7BFF-1D03-4239-A750-8411EA95508C}" srcOrd="0" destOrd="0" presId="urn:microsoft.com/office/officeart/2005/8/layout/cycle6"/>
    <dgm:cxn modelId="{6F116EA1-3DA8-4A66-950C-A287872CCEBC}" type="presParOf" srcId="{B975B3EA-9CFF-45A3-8A2D-ED8615C41E67}" destId="{8E3A18C6-7505-409E-A24D-EF6519E5DBAB}" srcOrd="1" destOrd="0" presId="urn:microsoft.com/office/officeart/2005/8/layout/cycle6"/>
    <dgm:cxn modelId="{B1C29F8F-3D4F-408A-B84A-F9DED0ABD53E}" type="presParOf" srcId="{B975B3EA-9CFF-45A3-8A2D-ED8615C41E67}" destId="{62A8A7B8-408C-4E58-B71E-C7C4AC7F9785}" srcOrd="2" destOrd="0" presId="urn:microsoft.com/office/officeart/2005/8/layout/cycle6"/>
    <dgm:cxn modelId="{92D200C6-E8E1-4E0B-A1D7-6D50F37B7108}" type="presParOf" srcId="{B975B3EA-9CFF-45A3-8A2D-ED8615C41E67}" destId="{2C2D3541-C4E7-4285-83B1-7927CED7C4C2}" srcOrd="3" destOrd="0" presId="urn:microsoft.com/office/officeart/2005/8/layout/cycle6"/>
    <dgm:cxn modelId="{9BBBABF1-EFD8-458D-9A95-2587D75459AB}" type="presParOf" srcId="{B975B3EA-9CFF-45A3-8A2D-ED8615C41E67}" destId="{9F980ED1-9D92-470A-AA71-2914E7FA22A6}" srcOrd="4" destOrd="0" presId="urn:microsoft.com/office/officeart/2005/8/layout/cycle6"/>
    <dgm:cxn modelId="{E601513A-8614-4E9F-B808-512EC219ECEE}" type="presParOf" srcId="{B975B3EA-9CFF-45A3-8A2D-ED8615C41E67}" destId="{2A895684-F451-4689-BC91-5CD66D5C37DD}" srcOrd="5" destOrd="0" presId="urn:microsoft.com/office/officeart/2005/8/layout/cycle6"/>
    <dgm:cxn modelId="{1C5D55F9-78F5-499E-9A7F-F8180B4165D0}" type="presParOf" srcId="{B975B3EA-9CFF-45A3-8A2D-ED8615C41E67}" destId="{432EF87A-9B74-4C54-B185-9F57C25041B8}" srcOrd="6" destOrd="0" presId="urn:microsoft.com/office/officeart/2005/8/layout/cycle6"/>
    <dgm:cxn modelId="{0CB211B4-05A4-441E-A6B3-18EFBD68C665}" type="presParOf" srcId="{B975B3EA-9CFF-45A3-8A2D-ED8615C41E67}" destId="{51503792-E438-4C6B-9939-E903A35572AD}" srcOrd="7" destOrd="0" presId="urn:microsoft.com/office/officeart/2005/8/layout/cycle6"/>
    <dgm:cxn modelId="{B5ED8ACA-C771-4394-8168-74BA51C5FFA3}" type="presParOf" srcId="{B975B3EA-9CFF-45A3-8A2D-ED8615C41E67}" destId="{A5C62444-383A-42A6-8C55-541ECABFAD13}" srcOrd="8" destOrd="0" presId="urn:microsoft.com/office/officeart/2005/8/layout/cycle6"/>
    <dgm:cxn modelId="{8F85B727-83DF-4227-BB28-446FEDF2E143}" type="presParOf" srcId="{B975B3EA-9CFF-45A3-8A2D-ED8615C41E67}" destId="{D4E11869-5FE1-4725-8ACF-0919ECCF9775}" srcOrd="9" destOrd="0" presId="urn:microsoft.com/office/officeart/2005/8/layout/cycle6"/>
    <dgm:cxn modelId="{77981D67-E0FC-408D-9F99-E04CC7610EA3}" type="presParOf" srcId="{B975B3EA-9CFF-45A3-8A2D-ED8615C41E67}" destId="{24110F0F-051F-4CAC-BFAA-11A533B5D296}" srcOrd="10" destOrd="0" presId="urn:microsoft.com/office/officeart/2005/8/layout/cycle6"/>
    <dgm:cxn modelId="{2024AB4F-805C-4331-83D9-3242C9DD1F1B}" type="presParOf" srcId="{B975B3EA-9CFF-45A3-8A2D-ED8615C41E67}" destId="{304862CD-4A92-425F-9CDB-A7F163034572}" srcOrd="11" destOrd="0" presId="urn:microsoft.com/office/officeart/2005/8/layout/cycle6"/>
    <dgm:cxn modelId="{518F47D9-42B0-4236-BBB3-B3CACD7DF54C}" type="presParOf" srcId="{B975B3EA-9CFF-45A3-8A2D-ED8615C41E67}" destId="{BF4C2A44-C4DF-4911-9390-C8737706C32D}" srcOrd="12" destOrd="0" presId="urn:microsoft.com/office/officeart/2005/8/layout/cycle6"/>
    <dgm:cxn modelId="{6C6D73D4-29EB-4DD7-B6AC-CD008C012846}" type="presParOf" srcId="{B975B3EA-9CFF-45A3-8A2D-ED8615C41E67}" destId="{39C291AF-57F2-47CF-A9E6-9D5A8545300A}" srcOrd="13" destOrd="0" presId="urn:microsoft.com/office/officeart/2005/8/layout/cycle6"/>
    <dgm:cxn modelId="{56FF9C59-90FD-4BCF-A148-E350216FD653}" type="presParOf" srcId="{B975B3EA-9CFF-45A3-8A2D-ED8615C41E67}" destId="{0DDDEDFB-3476-400F-90EA-61F3BDD9C774}" srcOrd="14" destOrd="0" presId="urn:microsoft.com/office/officeart/2005/8/layout/cycle6"/>
    <dgm:cxn modelId="{39D0565D-D076-497E-A7EE-E0CBAD9B943A}" type="presParOf" srcId="{B975B3EA-9CFF-45A3-8A2D-ED8615C41E67}" destId="{04E77CF1-7ECD-4982-8FD6-7A3BCDB3B6E9}" srcOrd="15" destOrd="0" presId="urn:microsoft.com/office/officeart/2005/8/layout/cycle6"/>
    <dgm:cxn modelId="{20378B99-7D8E-4DB1-9257-C6A60768C934}" type="presParOf" srcId="{B975B3EA-9CFF-45A3-8A2D-ED8615C41E67}" destId="{9994FC27-B20D-4E6C-91A0-85F42C6EA461}" srcOrd="16" destOrd="0" presId="urn:microsoft.com/office/officeart/2005/8/layout/cycle6"/>
    <dgm:cxn modelId="{0A4BA772-A279-49CE-AA39-8224B602B82E}" type="presParOf" srcId="{B975B3EA-9CFF-45A3-8A2D-ED8615C41E67}" destId="{B1D0FC03-B6AA-48F7-8246-87430F98A03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AD19E-5220-4394-84BD-ACFC0C3FDFD8}">
      <dsp:nvSpPr>
        <dsp:cNvPr id="0" name=""/>
        <dsp:cNvSpPr/>
      </dsp:nvSpPr>
      <dsp:spPr>
        <a:xfrm>
          <a:off x="15732" y="125498"/>
          <a:ext cx="1755753" cy="140460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219CC32-AF8E-4430-A080-673FBA2AC125}">
      <dsp:nvSpPr>
        <dsp:cNvPr id="0" name=""/>
        <dsp:cNvSpPr/>
      </dsp:nvSpPr>
      <dsp:spPr>
        <a:xfrm>
          <a:off x="160230" y="1393742"/>
          <a:ext cx="1562620" cy="49161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Novelty</a:t>
          </a:r>
          <a:endParaRPr lang="en-US" sz="1300" kern="1200" noProof="0" dirty="0"/>
        </a:p>
      </dsp:txBody>
      <dsp:txXfrm>
        <a:off x="160230" y="1393742"/>
        <a:ext cx="1562620" cy="491611"/>
      </dsp:txXfrm>
    </dsp:sp>
    <dsp:sp modelId="{C6A2B9D6-2252-4948-AED9-E2FB48609787}">
      <dsp:nvSpPr>
        <dsp:cNvPr id="0" name=""/>
        <dsp:cNvSpPr/>
      </dsp:nvSpPr>
      <dsp:spPr>
        <a:xfrm>
          <a:off x="1933542" y="129599"/>
          <a:ext cx="1755753" cy="140460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B88633-62EF-470D-81F8-8C648EA0B3B5}">
      <dsp:nvSpPr>
        <dsp:cNvPr id="0" name=""/>
        <dsp:cNvSpPr/>
      </dsp:nvSpPr>
      <dsp:spPr>
        <a:xfrm>
          <a:off x="2091559" y="1393742"/>
          <a:ext cx="1562620" cy="49161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2239706"/>
                <a:satOff val="630"/>
                <a:lumOff val="-90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2239706"/>
                <a:satOff val="630"/>
                <a:lumOff val="-90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Lock-in</a:t>
          </a:r>
          <a:endParaRPr lang="en-US" sz="1300" kern="1200" noProof="0" dirty="0"/>
        </a:p>
      </dsp:txBody>
      <dsp:txXfrm>
        <a:off x="2091559" y="1393742"/>
        <a:ext cx="1562620" cy="491611"/>
      </dsp:txXfrm>
    </dsp:sp>
    <dsp:sp modelId="{2E4C82EA-2731-4FFA-9D98-132604624035}">
      <dsp:nvSpPr>
        <dsp:cNvPr id="0" name=""/>
        <dsp:cNvSpPr/>
      </dsp:nvSpPr>
      <dsp:spPr>
        <a:xfrm>
          <a:off x="3864871" y="129599"/>
          <a:ext cx="1755753" cy="140460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5CFDBD6-81BA-4C80-A8ED-94814295AFE9}">
      <dsp:nvSpPr>
        <dsp:cNvPr id="0" name=""/>
        <dsp:cNvSpPr/>
      </dsp:nvSpPr>
      <dsp:spPr>
        <a:xfrm>
          <a:off x="4022889" y="1393742"/>
          <a:ext cx="1562620" cy="49161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4479411"/>
                <a:satOff val="1259"/>
                <a:lumOff val="-180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4479411"/>
                <a:satOff val="1259"/>
                <a:lumOff val="-180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Complementarities</a:t>
          </a:r>
          <a:endParaRPr lang="en-US" sz="1300" kern="1200" noProof="0" dirty="0"/>
        </a:p>
      </dsp:txBody>
      <dsp:txXfrm>
        <a:off x="4022889" y="1393742"/>
        <a:ext cx="1562620" cy="491611"/>
      </dsp:txXfrm>
    </dsp:sp>
    <dsp:sp modelId="{A29091FC-41B2-46BE-AC52-A6ECAB60EA39}">
      <dsp:nvSpPr>
        <dsp:cNvPr id="0" name=""/>
        <dsp:cNvSpPr/>
      </dsp:nvSpPr>
      <dsp:spPr>
        <a:xfrm>
          <a:off x="5796200" y="129599"/>
          <a:ext cx="1755753" cy="140460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0379FA8-8484-4562-9620-C425F14D4484}">
      <dsp:nvSpPr>
        <dsp:cNvPr id="0" name=""/>
        <dsp:cNvSpPr/>
      </dsp:nvSpPr>
      <dsp:spPr>
        <a:xfrm>
          <a:off x="5954218" y="1393742"/>
          <a:ext cx="1562620" cy="49161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6719117"/>
                <a:satOff val="1889"/>
                <a:lumOff val="-270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6719117"/>
                <a:satOff val="1889"/>
                <a:lumOff val="-270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Efficiency</a:t>
          </a:r>
          <a:endParaRPr lang="en-US" sz="1300" kern="1200" noProof="0" dirty="0"/>
        </a:p>
      </dsp:txBody>
      <dsp:txXfrm>
        <a:off x="5954218" y="1393742"/>
        <a:ext cx="1562620" cy="491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E7BFF-1D03-4239-A750-8411EA95508C}">
      <dsp:nvSpPr>
        <dsp:cNvPr id="0" name=""/>
        <dsp:cNvSpPr/>
      </dsp:nvSpPr>
      <dsp:spPr>
        <a:xfrm>
          <a:off x="2969491" y="1902"/>
          <a:ext cx="1313871" cy="8540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0" dirty="0" smtClean="0"/>
            <a:t>Decentralized and small scale assets</a:t>
          </a:r>
          <a:endParaRPr lang="en-US" sz="1300" b="1" kern="1200" noProof="0" dirty="0"/>
        </a:p>
      </dsp:txBody>
      <dsp:txXfrm>
        <a:off x="3011181" y="43592"/>
        <a:ext cx="1230491" cy="770636"/>
      </dsp:txXfrm>
    </dsp:sp>
    <dsp:sp modelId="{62A8A7B8-408C-4E58-B71E-C7C4AC7F9785}">
      <dsp:nvSpPr>
        <dsp:cNvPr id="0" name=""/>
        <dsp:cNvSpPr/>
      </dsp:nvSpPr>
      <dsp:spPr>
        <a:xfrm>
          <a:off x="1615840" y="428910"/>
          <a:ext cx="4021172" cy="4021172"/>
        </a:xfrm>
        <a:custGeom>
          <a:avLst/>
          <a:gdLst/>
          <a:ahLst/>
          <a:cxnLst/>
          <a:rect l="0" t="0" r="0" b="0"/>
          <a:pathLst>
            <a:path>
              <a:moveTo>
                <a:pt x="2675903" y="113269"/>
              </a:moveTo>
              <a:arcTo wR="2010586" hR="2010586" stAng="17359430" swAng="149966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3541-C4E7-4285-83B1-7927CED7C4C2}">
      <dsp:nvSpPr>
        <dsp:cNvPr id="0" name=""/>
        <dsp:cNvSpPr/>
      </dsp:nvSpPr>
      <dsp:spPr>
        <a:xfrm>
          <a:off x="4710710" y="1007195"/>
          <a:ext cx="1313871" cy="854016"/>
        </a:xfrm>
        <a:prstGeom prst="roundRect">
          <a:avLst/>
        </a:prstGeom>
        <a:solidFill>
          <a:schemeClr val="accent4">
            <a:hueOff val="701637"/>
            <a:satOff val="1705"/>
            <a:lumOff val="27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0" dirty="0" smtClean="0"/>
            <a:t>Intermediate model</a:t>
          </a:r>
          <a:endParaRPr lang="en-US" sz="1300" b="1" kern="1200" noProof="0" dirty="0"/>
        </a:p>
      </dsp:txBody>
      <dsp:txXfrm>
        <a:off x="4752400" y="1048885"/>
        <a:ext cx="1230491" cy="770636"/>
      </dsp:txXfrm>
    </dsp:sp>
    <dsp:sp modelId="{2A895684-F451-4689-BC91-5CD66D5C37DD}">
      <dsp:nvSpPr>
        <dsp:cNvPr id="0" name=""/>
        <dsp:cNvSpPr/>
      </dsp:nvSpPr>
      <dsp:spPr>
        <a:xfrm>
          <a:off x="1615840" y="428910"/>
          <a:ext cx="4021172" cy="4021172"/>
        </a:xfrm>
        <a:custGeom>
          <a:avLst/>
          <a:gdLst/>
          <a:ahLst/>
          <a:cxnLst/>
          <a:rect l="0" t="0" r="0" b="0"/>
          <a:pathLst>
            <a:path>
              <a:moveTo>
                <a:pt x="3939509" y="1443387"/>
              </a:moveTo>
              <a:arcTo wR="2010586" hR="2010586" stAng="20616844" swAng="1966312"/>
            </a:path>
          </a:pathLst>
        </a:custGeom>
        <a:noFill/>
        <a:ln w="9525" cap="flat" cmpd="sng" algn="ctr">
          <a:solidFill>
            <a:schemeClr val="accent4">
              <a:hueOff val="701637"/>
              <a:satOff val="1705"/>
              <a:lumOff val="278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EF87A-9B74-4C54-B185-9F57C25041B8}">
      <dsp:nvSpPr>
        <dsp:cNvPr id="0" name=""/>
        <dsp:cNvSpPr/>
      </dsp:nvSpPr>
      <dsp:spPr>
        <a:xfrm>
          <a:off x="4710710" y="3017781"/>
          <a:ext cx="1313871" cy="854016"/>
        </a:xfrm>
        <a:prstGeom prst="roundRect">
          <a:avLst/>
        </a:prstGeom>
        <a:solidFill>
          <a:schemeClr val="accent4">
            <a:hueOff val="1403274"/>
            <a:satOff val="3410"/>
            <a:lumOff val="556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0" dirty="0" smtClean="0"/>
            <a:t>Service oriented solution</a:t>
          </a:r>
          <a:endParaRPr lang="en-US" sz="1300" b="1" kern="1200" noProof="0" dirty="0"/>
        </a:p>
      </dsp:txBody>
      <dsp:txXfrm>
        <a:off x="4752400" y="3059471"/>
        <a:ext cx="1230491" cy="770636"/>
      </dsp:txXfrm>
    </dsp:sp>
    <dsp:sp modelId="{A5C62444-383A-42A6-8C55-541ECABFAD13}">
      <dsp:nvSpPr>
        <dsp:cNvPr id="0" name=""/>
        <dsp:cNvSpPr/>
      </dsp:nvSpPr>
      <dsp:spPr>
        <a:xfrm>
          <a:off x="1615840" y="428910"/>
          <a:ext cx="4021172" cy="4021172"/>
        </a:xfrm>
        <a:custGeom>
          <a:avLst/>
          <a:gdLst/>
          <a:ahLst/>
          <a:cxnLst/>
          <a:rect l="0" t="0" r="0" b="0"/>
          <a:pathLst>
            <a:path>
              <a:moveTo>
                <a:pt x="3415267" y="3449101"/>
              </a:moveTo>
              <a:arcTo wR="2010586" hR="2010586" stAng="2740907" swAng="1499663"/>
            </a:path>
          </a:pathLst>
        </a:custGeom>
        <a:noFill/>
        <a:ln w="9525" cap="flat" cmpd="sng" algn="ctr">
          <a:solidFill>
            <a:schemeClr val="accent4">
              <a:hueOff val="1403274"/>
              <a:satOff val="3410"/>
              <a:lumOff val="5569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11869-5FE1-4725-8ACF-0919ECCF9775}">
      <dsp:nvSpPr>
        <dsp:cNvPr id="0" name=""/>
        <dsp:cNvSpPr/>
      </dsp:nvSpPr>
      <dsp:spPr>
        <a:xfrm>
          <a:off x="2969491" y="4023075"/>
          <a:ext cx="1313871" cy="854016"/>
        </a:xfrm>
        <a:prstGeom prst="roundRect">
          <a:avLst/>
        </a:prstGeom>
        <a:solidFill>
          <a:schemeClr val="accent4">
            <a:hueOff val="2104911"/>
            <a:satOff val="5115"/>
            <a:lumOff val="835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0" dirty="0" smtClean="0"/>
            <a:t>Relationship and process focus</a:t>
          </a:r>
          <a:endParaRPr lang="en-US" sz="1300" b="1" kern="1200" noProof="0" dirty="0"/>
        </a:p>
      </dsp:txBody>
      <dsp:txXfrm>
        <a:off x="3011181" y="4064765"/>
        <a:ext cx="1230491" cy="770636"/>
      </dsp:txXfrm>
    </dsp:sp>
    <dsp:sp modelId="{304862CD-4A92-425F-9CDB-A7F163034572}">
      <dsp:nvSpPr>
        <dsp:cNvPr id="0" name=""/>
        <dsp:cNvSpPr/>
      </dsp:nvSpPr>
      <dsp:spPr>
        <a:xfrm>
          <a:off x="1615840" y="428910"/>
          <a:ext cx="4021172" cy="4021172"/>
        </a:xfrm>
        <a:custGeom>
          <a:avLst/>
          <a:gdLst/>
          <a:ahLst/>
          <a:cxnLst/>
          <a:rect l="0" t="0" r="0" b="0"/>
          <a:pathLst>
            <a:path>
              <a:moveTo>
                <a:pt x="1345269" y="3907903"/>
              </a:moveTo>
              <a:arcTo wR="2010586" hR="2010586" stAng="6559430" swAng="1499663"/>
            </a:path>
          </a:pathLst>
        </a:custGeom>
        <a:noFill/>
        <a:ln w="9525" cap="flat" cmpd="sng" algn="ctr">
          <a:solidFill>
            <a:schemeClr val="accent4">
              <a:hueOff val="2104911"/>
              <a:satOff val="5115"/>
              <a:lumOff val="835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C2A44-C4DF-4911-9390-C8737706C32D}">
      <dsp:nvSpPr>
        <dsp:cNvPr id="0" name=""/>
        <dsp:cNvSpPr/>
      </dsp:nvSpPr>
      <dsp:spPr>
        <a:xfrm>
          <a:off x="1228272" y="3017781"/>
          <a:ext cx="1313871" cy="854016"/>
        </a:xfrm>
        <a:prstGeom prst="roundRect">
          <a:avLst/>
        </a:prstGeom>
        <a:solidFill>
          <a:schemeClr val="accent4">
            <a:hueOff val="2806548"/>
            <a:satOff val="6820"/>
            <a:lumOff val="1113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0" dirty="0" smtClean="0"/>
            <a:t>Consumer co-provider</a:t>
          </a:r>
          <a:endParaRPr lang="en-US" sz="1300" b="1" kern="1200" noProof="0" dirty="0"/>
        </a:p>
      </dsp:txBody>
      <dsp:txXfrm>
        <a:off x="1269962" y="3059471"/>
        <a:ext cx="1230491" cy="770636"/>
      </dsp:txXfrm>
    </dsp:sp>
    <dsp:sp modelId="{0DDDEDFB-3476-400F-90EA-61F3BDD9C774}">
      <dsp:nvSpPr>
        <dsp:cNvPr id="0" name=""/>
        <dsp:cNvSpPr/>
      </dsp:nvSpPr>
      <dsp:spPr>
        <a:xfrm>
          <a:off x="1615840" y="428910"/>
          <a:ext cx="4021172" cy="4021172"/>
        </a:xfrm>
        <a:custGeom>
          <a:avLst/>
          <a:gdLst/>
          <a:ahLst/>
          <a:cxnLst/>
          <a:rect l="0" t="0" r="0" b="0"/>
          <a:pathLst>
            <a:path>
              <a:moveTo>
                <a:pt x="81663" y="2577784"/>
              </a:moveTo>
              <a:arcTo wR="2010586" hR="2010586" stAng="9816844" swAng="1966312"/>
            </a:path>
          </a:pathLst>
        </a:custGeom>
        <a:noFill/>
        <a:ln w="9525" cap="flat" cmpd="sng" algn="ctr">
          <a:solidFill>
            <a:schemeClr val="accent4">
              <a:hueOff val="2806548"/>
              <a:satOff val="6820"/>
              <a:lumOff val="1113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77CF1-7ECD-4982-8FD6-7A3BCDB3B6E9}">
      <dsp:nvSpPr>
        <dsp:cNvPr id="0" name=""/>
        <dsp:cNvSpPr/>
      </dsp:nvSpPr>
      <dsp:spPr>
        <a:xfrm>
          <a:off x="1228272" y="1007195"/>
          <a:ext cx="1313871" cy="854016"/>
        </a:xfrm>
        <a:prstGeom prst="roundRect">
          <a:avLst/>
        </a:prstGeom>
        <a:solidFill>
          <a:schemeClr val="accent4">
            <a:hueOff val="3508185"/>
            <a:satOff val="8525"/>
            <a:lumOff val="139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0" dirty="0" smtClean="0"/>
            <a:t>Pay-per-use</a:t>
          </a:r>
          <a:endParaRPr lang="en-US" sz="1300" b="1" kern="1200" noProof="0" dirty="0"/>
        </a:p>
      </dsp:txBody>
      <dsp:txXfrm>
        <a:off x="1269962" y="1048885"/>
        <a:ext cx="1230491" cy="770636"/>
      </dsp:txXfrm>
    </dsp:sp>
    <dsp:sp modelId="{B1D0FC03-B6AA-48F7-8246-87430F98A035}">
      <dsp:nvSpPr>
        <dsp:cNvPr id="0" name=""/>
        <dsp:cNvSpPr/>
      </dsp:nvSpPr>
      <dsp:spPr>
        <a:xfrm>
          <a:off x="1615840" y="428910"/>
          <a:ext cx="4021172" cy="4021172"/>
        </a:xfrm>
        <a:custGeom>
          <a:avLst/>
          <a:gdLst/>
          <a:ahLst/>
          <a:cxnLst/>
          <a:rect l="0" t="0" r="0" b="0"/>
          <a:pathLst>
            <a:path>
              <a:moveTo>
                <a:pt x="605904" y="572070"/>
              </a:moveTo>
              <a:arcTo wR="2010586" hR="2010586" stAng="13540907" swAng="1499663"/>
            </a:path>
          </a:pathLst>
        </a:custGeom>
        <a:noFill/>
        <a:ln w="9525" cap="flat" cmpd="sng" algn="ctr">
          <a:solidFill>
            <a:schemeClr val="accent4">
              <a:hueOff val="3508185"/>
              <a:satOff val="8525"/>
              <a:lumOff val="13922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0205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5295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214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830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1442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409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933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981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83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147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44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66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043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54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28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492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77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99300" y="2655750"/>
            <a:ext cx="53454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82850" y="274650"/>
            <a:ext cx="7578300" cy="15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146000" y="1819625"/>
            <a:ext cx="6852000" cy="4319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✘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82850" y="274650"/>
            <a:ext cx="7578300" cy="15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050522" y="1819650"/>
            <a:ext cx="3418500" cy="474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✘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74979" y="1819650"/>
            <a:ext cx="3418500" cy="474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✘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782850" y="274650"/>
            <a:ext cx="7578300" cy="15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2850" y="274650"/>
            <a:ext cx="7578300" cy="15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2850" y="1819625"/>
            <a:ext cx="75783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Char char="✘"/>
              <a:defRPr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○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■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○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■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○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■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>
              <a:buNone/>
              <a:defRPr sz="11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>
              <a:buNone/>
              <a:defRPr sz="11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>
              <a:buNone/>
              <a:defRPr sz="11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>
              <a:buNone/>
              <a:defRPr sz="11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>
              <a:buNone/>
              <a:defRPr sz="11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>
              <a:buNone/>
              <a:defRPr sz="11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>
              <a:buNone/>
              <a:defRPr sz="11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>
              <a:buNone/>
              <a:defRPr sz="11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ctrTitle"/>
          </p:nvPr>
        </p:nvSpPr>
        <p:spPr>
          <a:xfrm>
            <a:off x="360709" y="1122185"/>
            <a:ext cx="8437418" cy="2674786"/>
          </a:xfrm>
          <a:prstGeom prst="rect">
            <a:avLst/>
          </a:prstGeom>
          <a:solidFill>
            <a:schemeClr val="tx2">
              <a:lumMod val="75000"/>
              <a:alpha val="37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Energy Entrepreneurship business model innovation: insights from European emerging firms</a:t>
            </a:r>
            <a:endParaRPr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385615" y="4083269"/>
            <a:ext cx="3325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Michael Hamwi and Iban Lizarralde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ESTIA </a:t>
            </a:r>
            <a:r>
              <a:rPr lang="en-US" b="1" dirty="0" smtClean="0">
                <a:solidFill>
                  <a:schemeClr val="bg1"/>
                </a:solidFill>
              </a:rPr>
              <a:t>Institute of Technology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09" y="5575448"/>
            <a:ext cx="1735282" cy="7591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19" y="5621278"/>
            <a:ext cx="2115811" cy="6514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05" y="5621278"/>
            <a:ext cx="1840475" cy="715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3" y="5610645"/>
            <a:ext cx="2029096" cy="8235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645888" y="4013974"/>
            <a:ext cx="3056542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Consumers at the heat of energy system?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BIEE Oxford 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Conference 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smtClean="0"/>
              <a:t>9</a:t>
            </a:r>
            <a:endParaRPr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861055" y="1538580"/>
            <a:ext cx="1692000" cy="86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Governance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596792" y="1538580"/>
            <a:ext cx="1692000" cy="86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Structure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84487" y="1538580"/>
            <a:ext cx="1692000" cy="86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Content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000626" y="1538580"/>
            <a:ext cx="1692000" cy="86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Value capture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716973" y="520111"/>
            <a:ext cx="7710054" cy="899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The energy efficiency case: Stimergy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70186" y="2559670"/>
            <a:ext cx="22642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Service1: datacenter service: renting virtual computing servers</a:t>
            </a:r>
          </a:p>
          <a:p>
            <a:endParaRPr lang="en-US" sz="1800" dirty="0" smtClean="0">
              <a:solidFill>
                <a:srgbClr val="FFFFFF"/>
              </a:solidFill>
            </a:endParaRPr>
          </a:p>
          <a:p>
            <a:r>
              <a:rPr lang="en-US" sz="1800" dirty="0" smtClean="0">
                <a:solidFill>
                  <a:srgbClr val="FFFFFF"/>
                </a:solidFill>
              </a:rPr>
              <a:t>Service2: energy efficiency: installing digital boilers</a:t>
            </a:r>
          </a:p>
          <a:p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421082" y="2537592"/>
            <a:ext cx="22652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Establishing a link between datacenter customers and energy efficiency customers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Transferring the fatal energy of one sector to an energy efficiency for another sector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01167" y="2517915"/>
            <a:ext cx="2387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Providing solution</a:t>
            </a:r>
          </a:p>
          <a:p>
            <a:endParaRPr lang="en-US" dirty="0"/>
          </a:p>
          <a:p>
            <a:r>
              <a:rPr lang="en-US" dirty="0" smtClean="0"/>
              <a:t>Maintain product ownership and responsibility</a:t>
            </a:r>
            <a:endParaRPr lang="en-US" dirty="0"/>
          </a:p>
          <a:p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7000626" y="2544534"/>
            <a:ext cx="17872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FFFF"/>
                </a:solidFill>
              </a:rPr>
              <a:t>Guarantee specific efficiency level</a:t>
            </a:r>
          </a:p>
          <a:p>
            <a:endParaRPr lang="en-GB" sz="1800" dirty="0" smtClean="0">
              <a:solidFill>
                <a:srgbClr val="FFFFFF"/>
              </a:solidFill>
            </a:endParaRPr>
          </a:p>
          <a:p>
            <a:r>
              <a:rPr lang="en-GB" sz="1800" dirty="0" smtClean="0">
                <a:solidFill>
                  <a:srgbClr val="FFFFFF"/>
                </a:solidFill>
              </a:rPr>
              <a:t>Selling datacentre service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84488" y="5666755"/>
            <a:ext cx="8403348" cy="86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500" b="1" dirty="0" smtClean="0">
                <a:solidFill>
                  <a:srgbClr val="000066"/>
                </a:solidFill>
              </a:rPr>
              <a:t>Novelty</a:t>
            </a:r>
            <a:r>
              <a:rPr lang="en-GB" sz="1500" dirty="0" smtClean="0">
                <a:solidFill>
                  <a:srgbClr val="000000"/>
                </a:solidFill>
              </a:rPr>
              <a:t>: transforming fatal energy into energy efficiency</a:t>
            </a:r>
          </a:p>
          <a:p>
            <a:r>
              <a:rPr lang="en-GB" sz="1500" b="1" dirty="0" smtClean="0">
                <a:solidFill>
                  <a:srgbClr val="000066"/>
                </a:solidFill>
              </a:rPr>
              <a:t>Complementarities</a:t>
            </a:r>
            <a:r>
              <a:rPr lang="en-GB" sz="1500" dirty="0" smtClean="0">
                <a:solidFill>
                  <a:srgbClr val="000000"/>
                </a:solidFill>
              </a:rPr>
              <a:t>: bundling datacentre service with energy efficiency</a:t>
            </a:r>
          </a:p>
          <a:p>
            <a:r>
              <a:rPr lang="en-GB" sz="1500" b="1" dirty="0" smtClean="0">
                <a:solidFill>
                  <a:srgbClr val="000066"/>
                </a:solidFill>
              </a:rPr>
              <a:t>Lock-in</a:t>
            </a:r>
            <a:r>
              <a:rPr lang="en-GB" sz="1500" dirty="0" smtClean="0">
                <a:solidFill>
                  <a:srgbClr val="000000"/>
                </a:solidFill>
              </a:rPr>
              <a:t>: Expense of the datacentres transformed into an income for commercial customers</a:t>
            </a:r>
            <a:endParaRPr lang="en-GB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403946" y="2097288"/>
            <a:ext cx="4095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rgbClr val="FFFFFF"/>
                </a:solidFill>
              </a:rPr>
              <a:t>The need:</a:t>
            </a:r>
          </a:p>
          <a:p>
            <a:endParaRPr lang="en-US" sz="1800" b="1" dirty="0" smtClean="0">
              <a:solidFill>
                <a:srgbClr val="FFFFFF"/>
              </a:solidFill>
            </a:endParaRPr>
          </a:p>
          <a:p>
            <a:r>
              <a:rPr lang="en-US" sz="1800" b="1" dirty="0" smtClean="0">
                <a:solidFill>
                  <a:srgbClr val="FFFFFF"/>
                </a:solidFill>
              </a:rPr>
              <a:t>More sustainable and cost efficient renewable energy resource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894119" y="2266949"/>
            <a:ext cx="3731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rgbClr val="FFFFFF"/>
                </a:solidFill>
              </a:rPr>
              <a:t>The Traditional business model</a:t>
            </a:r>
            <a:r>
              <a:rPr lang="en-US" sz="1800" b="1" dirty="0" smtClean="0">
                <a:solidFill>
                  <a:srgbClr val="FFFFFF"/>
                </a:solidFill>
              </a:rPr>
              <a:t>:</a:t>
            </a:r>
          </a:p>
          <a:p>
            <a:endParaRPr lang="en-US" sz="1800" b="1" dirty="0">
              <a:solidFill>
                <a:srgbClr val="FFFFFF"/>
              </a:solidFill>
            </a:endParaRPr>
          </a:p>
          <a:p>
            <a:r>
              <a:rPr lang="en-US" sz="1800" b="1" dirty="0" smtClean="0">
                <a:solidFill>
                  <a:srgbClr val="FFFFFF"/>
                </a:solidFill>
              </a:rPr>
              <a:t>Selling PV solar panel as a product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722086" y="4085311"/>
            <a:ext cx="5720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rgbClr val="FFFFFF"/>
                </a:solidFill>
              </a:rPr>
              <a:t>New business model:</a:t>
            </a:r>
          </a:p>
          <a:p>
            <a:endParaRPr lang="en-US" sz="1800" b="1" dirty="0">
              <a:solidFill>
                <a:srgbClr val="FFFFFF"/>
              </a:solidFill>
            </a:endParaRPr>
          </a:p>
          <a:p>
            <a:r>
              <a:rPr lang="en-US" sz="1800" b="1" dirty="0" smtClean="0">
                <a:solidFill>
                  <a:srgbClr val="FFFFFF"/>
                </a:solidFill>
              </a:rPr>
              <a:t>Offering a comprehensive solar energy service including financing, installation and supply.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16973" y="520111"/>
            <a:ext cx="7710054" cy="899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The renewable energy case: Enie.nl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50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smtClean="0"/>
              <a:t>11</a:t>
            </a:r>
            <a:endParaRPr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4861055" y="1538580"/>
            <a:ext cx="1692000" cy="86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Governance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596792" y="1538580"/>
            <a:ext cx="1692000" cy="86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Structure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84487" y="1538580"/>
            <a:ext cx="1692000" cy="86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Content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7000626" y="1538580"/>
            <a:ext cx="1692000" cy="86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Value capture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32532" y="2559670"/>
            <a:ext cx="2264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PV purchasing</a:t>
            </a:r>
          </a:p>
          <a:p>
            <a:endParaRPr lang="en-US" sz="1800" dirty="0" smtClean="0">
              <a:solidFill>
                <a:srgbClr val="FFFFFF"/>
              </a:solidFill>
            </a:endParaRPr>
          </a:p>
          <a:p>
            <a:r>
              <a:rPr lang="en-US" sz="1800" dirty="0" smtClean="0">
                <a:solidFill>
                  <a:srgbClr val="FFFFFF"/>
                </a:solidFill>
              </a:rPr>
              <a:t>PV financing</a:t>
            </a:r>
          </a:p>
          <a:p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 smtClean="0">
                <a:solidFill>
                  <a:srgbClr val="FFFFFF"/>
                </a:solidFill>
              </a:rPr>
              <a:t>PV installation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421082" y="2537592"/>
            <a:ext cx="2265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Intermediating the PV manufacturer and the residential consumer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613564" y="2537592"/>
            <a:ext cx="23870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Providing solution</a:t>
            </a:r>
          </a:p>
          <a:p>
            <a:endParaRPr lang="en-US" dirty="0"/>
          </a:p>
          <a:p>
            <a:r>
              <a:rPr lang="en-US" dirty="0" smtClean="0"/>
              <a:t>Maintain product ownership and responsibility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Benefiting from tax credit</a:t>
            </a:r>
          </a:p>
          <a:p>
            <a:endParaRPr lang="en-US" dirty="0"/>
          </a:p>
          <a:p>
            <a:r>
              <a:rPr lang="en-US" dirty="0" smtClean="0"/>
              <a:t>Benefiting from feed-in tariff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6953021" y="2537592"/>
            <a:ext cx="1787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FFFF"/>
                </a:solidFill>
              </a:rPr>
              <a:t>Selling kWh of solar electricity</a:t>
            </a:r>
          </a:p>
          <a:p>
            <a:endParaRPr lang="en-GB" sz="1800" dirty="0" smtClean="0">
              <a:solidFill>
                <a:srgbClr val="FFFFFF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613064" y="5666755"/>
            <a:ext cx="8127167" cy="86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 smtClean="0">
                <a:solidFill>
                  <a:srgbClr val="000066"/>
                </a:solidFill>
              </a:rPr>
              <a:t>Novelty</a:t>
            </a:r>
            <a:r>
              <a:rPr lang="en-GB" sz="1600" dirty="0" smtClean="0">
                <a:solidFill>
                  <a:srgbClr val="000000"/>
                </a:solidFill>
              </a:rPr>
              <a:t>: Solar PV as service</a:t>
            </a:r>
          </a:p>
          <a:p>
            <a:r>
              <a:rPr lang="en-GB" sz="1600" b="1" dirty="0" smtClean="0">
                <a:solidFill>
                  <a:srgbClr val="000066"/>
                </a:solidFill>
              </a:rPr>
              <a:t>Complementarities</a:t>
            </a:r>
            <a:r>
              <a:rPr lang="en-GB" sz="1600" dirty="0" smtClean="0">
                <a:solidFill>
                  <a:srgbClr val="000000"/>
                </a:solidFill>
              </a:rPr>
              <a:t>: bundling services: financing, installation and energy supplier</a:t>
            </a:r>
          </a:p>
          <a:p>
            <a:r>
              <a:rPr lang="en-GB" sz="1600" b="1" dirty="0" smtClean="0">
                <a:solidFill>
                  <a:srgbClr val="000066"/>
                </a:solidFill>
              </a:rPr>
              <a:t>Lock-in</a:t>
            </a:r>
            <a:r>
              <a:rPr lang="en-GB" sz="1600" dirty="0" smtClean="0">
                <a:solidFill>
                  <a:srgbClr val="000000"/>
                </a:solidFill>
              </a:rPr>
              <a:t>: long-term contract up to 15 years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716973" y="520111"/>
            <a:ext cx="7710054" cy="899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The renewable energy case: Enie.nl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17" name="Google Shape;158;p23"/>
          <p:cNvSpPr txBox="1">
            <a:spLocks/>
          </p:cNvSpPr>
          <p:nvPr/>
        </p:nvSpPr>
        <p:spPr>
          <a:xfrm>
            <a:off x="-125" y="6572250"/>
            <a:ext cx="91440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r>
              <a:rPr lang="en" dirty="0" smtClean="0"/>
              <a:t>12</a:t>
            </a:r>
            <a:endParaRPr lang="en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716973" y="520111"/>
            <a:ext cx="7710054" cy="899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Energy business model innovation characteristics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06543373"/>
              </p:ext>
            </p:extLst>
          </p:nvPr>
        </p:nvGraphicFramePr>
        <p:xfrm>
          <a:off x="1246910" y="1511415"/>
          <a:ext cx="7252854" cy="4878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870863" y="1511415"/>
            <a:ext cx="28678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- Distributed PV systems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 Distributed flexibilities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 Decentralized IT service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70864" y="3388706"/>
            <a:ext cx="3366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- PV manufacturer and PV customer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- TSO and industrial plants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- Datacentre service and heat consumer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94219" y="5430520"/>
            <a:ext cx="3174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- Selling solar kWh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- Flexibility generation and sales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- Guarantee efficiency level or selling heat unit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97453" y="5743083"/>
            <a:ext cx="3174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- PV, Communication infrastructure, Digital boiler are parts and not core of the offer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9156" y="3680024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- Rooftop 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- Flexibility sources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- Fatal energy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6973" y="1708303"/>
            <a:ext cx="3174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- Unit of produced kWh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- Availability + kWh of curtailment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- Unit of heat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4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9773" y="3380522"/>
            <a:ext cx="8624453" cy="2313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8" name="Google Shape;158;p23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17" name="Google Shape;158;p23"/>
          <p:cNvSpPr txBox="1">
            <a:spLocks/>
          </p:cNvSpPr>
          <p:nvPr/>
        </p:nvSpPr>
        <p:spPr>
          <a:xfrm>
            <a:off x="-125" y="6572250"/>
            <a:ext cx="91440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r>
              <a:rPr lang="en" dirty="0" smtClean="0"/>
              <a:t>12</a:t>
            </a:r>
            <a:endParaRPr lang="en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716973" y="520111"/>
            <a:ext cx="7710054" cy="899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Perspectives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5737" y="1631372"/>
            <a:ext cx="6951517" cy="1537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The aim is to expand the presented framework by integrating a sum of 15 start-ups in the network of InnoEnergy  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43" y="3736257"/>
            <a:ext cx="3635584" cy="15905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3" y="3771453"/>
            <a:ext cx="4251152" cy="172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>
            <a:spLocks noGrp="1"/>
          </p:cNvSpPr>
          <p:nvPr>
            <p:ph type="body" idx="1"/>
          </p:nvPr>
        </p:nvSpPr>
        <p:spPr>
          <a:xfrm>
            <a:off x="1489200" y="1828800"/>
            <a:ext cx="6165600" cy="3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References</a:t>
            </a:r>
            <a:endParaRPr lang="en-US" sz="3600" b="1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80" name="Google Shape;280;p36"/>
          <p:cNvSpPr txBox="1"/>
          <p:nvPr/>
        </p:nvSpPr>
        <p:spPr>
          <a:xfrm>
            <a:off x="688225" y="2887949"/>
            <a:ext cx="7538700" cy="188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en-US" sz="1600" dirty="0">
                <a:solidFill>
                  <a:schemeClr val="bg1"/>
                </a:solidFill>
              </a:rPr>
              <a:t>Gassmann, O., </a:t>
            </a:r>
            <a:r>
              <a:rPr lang="en-US" sz="1600" dirty="0" err="1">
                <a:solidFill>
                  <a:schemeClr val="bg1"/>
                </a:solidFill>
              </a:rPr>
              <a:t>Frankenberger</a:t>
            </a:r>
            <a:r>
              <a:rPr lang="en-US" sz="1600" dirty="0">
                <a:solidFill>
                  <a:schemeClr val="bg1"/>
                </a:solidFill>
              </a:rPr>
              <a:t>, K. and Sauer, R., 2016. Exploring the field of business model innovation: New theoretical perspectives. Springer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>
              <a:buSzPts val="1100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SzPts val="1100"/>
            </a:pPr>
            <a:r>
              <a:rPr lang="en-US" sz="1600" dirty="0" err="1">
                <a:solidFill>
                  <a:schemeClr val="bg1"/>
                </a:solidFill>
              </a:rPr>
              <a:t>Zott</a:t>
            </a:r>
            <a:r>
              <a:rPr lang="en-US" sz="1600" dirty="0">
                <a:solidFill>
                  <a:schemeClr val="bg1"/>
                </a:solidFill>
              </a:rPr>
              <a:t>, C. and Amit, R., 2010. Business model design: an activity system perspective. Long range planning, 43(2-3), pp.216-226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>
              <a:buSzPts val="1100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SzPts val="1100"/>
            </a:pPr>
            <a:r>
              <a:rPr lang="en-US" sz="1600" dirty="0">
                <a:solidFill>
                  <a:schemeClr val="bg1"/>
                </a:solidFill>
              </a:rPr>
              <a:t>IEA and Renewable energy and Energy efficiency partnership (REEEP) policy database 2012-2013</a:t>
            </a:r>
          </a:p>
          <a:p>
            <a:pPr>
              <a:buSzPts val="1100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SzPts val="1100"/>
            </a:pPr>
            <a:endParaRPr lang="en-US" sz="1600" b="1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100"/>
            </a:pPr>
            <a:endParaRPr sz="1600" b="1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100"/>
            </a:pPr>
            <a:endParaRPr sz="1600" b="1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  <a:p>
            <a:endParaRPr sz="1600" b="1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1" name="Google Shape;281;p36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smtClean="0"/>
              <a:t>13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50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>
            <a:spLocks noGrp="1"/>
          </p:cNvSpPr>
          <p:nvPr>
            <p:ph type="body" idx="1"/>
          </p:nvPr>
        </p:nvSpPr>
        <p:spPr>
          <a:xfrm>
            <a:off x="1489200" y="1828800"/>
            <a:ext cx="6165600" cy="35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Thank you for your attention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sz="3600" b="1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Any question ?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sz="3600" b="1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80" name="Google Shape;280;p36"/>
          <p:cNvSpPr txBox="1"/>
          <p:nvPr/>
        </p:nvSpPr>
        <p:spPr>
          <a:xfrm>
            <a:off x="802525" y="4408800"/>
            <a:ext cx="75387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600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Michael </a:t>
            </a:r>
            <a:r>
              <a:rPr lang="fr-FR" sz="1600" b="1" dirty="0" err="1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Hamwi</a:t>
            </a:r>
            <a:endParaRPr lang="fr-FR" sz="1600" b="1" dirty="0" smtClean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600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m.hamwi@estia.fr</a:t>
            </a:r>
            <a:endParaRPr sz="16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1" name="Google Shape;281;p36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ctrTitle" idx="4294967295"/>
          </p:nvPr>
        </p:nvSpPr>
        <p:spPr>
          <a:xfrm>
            <a:off x="577007" y="406924"/>
            <a:ext cx="7772400" cy="11841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Energy transition</a:t>
            </a:r>
            <a:endParaRPr sz="4800" dirty="0"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5971138" y="1632097"/>
            <a:ext cx="2194610" cy="899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Entrepreneurship</a:t>
            </a:r>
            <a:endParaRPr lang="en-US" sz="16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308441" y="1663111"/>
            <a:ext cx="2194610" cy="899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Business model</a:t>
            </a:r>
            <a:endParaRPr lang="en-US" sz="16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19546" y="1663111"/>
            <a:ext cx="2194610" cy="899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Innovation</a:t>
            </a:r>
            <a:endParaRPr lang="en-US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170" y="3275085"/>
            <a:ext cx="6420076" cy="284951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53169" y="2895498"/>
            <a:ext cx="6420077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Organization of the power sector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92" y="1345764"/>
            <a:ext cx="8596391" cy="448353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79318" y="5902039"/>
            <a:ext cx="746067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IEA and Renewable energy and Energy efficiency partnership (REEEP) policy database 2012-2013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6550" y="651213"/>
            <a:ext cx="746067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Electricity markets have been restructured in most jurisdictions with different degrees of competition being introduced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3845" y="3587533"/>
            <a:ext cx="815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6%</a:t>
            </a:r>
            <a:endParaRPr lang="fr-FR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72;p24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6168565" y="489097"/>
            <a:ext cx="2194610" cy="899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 actors !</a:t>
            </a:r>
            <a:endParaRPr lang="en-US" sz="16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3505868" y="520111"/>
            <a:ext cx="2194610" cy="899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 roles ! </a:t>
            </a:r>
            <a:endParaRPr lang="en-US" sz="16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716973" y="520111"/>
            <a:ext cx="2194610" cy="899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 rules !</a:t>
            </a:r>
            <a:endParaRPr lang="en-US" sz="1600" dirty="0"/>
          </a:p>
        </p:txBody>
      </p:sp>
      <p:sp>
        <p:nvSpPr>
          <p:cNvPr id="22" name="Flèche vers le bas 21"/>
          <p:cNvSpPr/>
          <p:nvPr/>
        </p:nvSpPr>
        <p:spPr>
          <a:xfrm>
            <a:off x="7013864" y="1605384"/>
            <a:ext cx="1558636" cy="65462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6668479" y="2343139"/>
            <a:ext cx="2194610" cy="899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Business model concept ?</a:t>
            </a:r>
            <a:endParaRPr lang="en-US" sz="1600" dirty="0"/>
          </a:p>
        </p:txBody>
      </p:sp>
      <p:pic>
        <p:nvPicPr>
          <p:cNvPr id="24" name="Espace réservé du contenu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67" y="1605384"/>
            <a:ext cx="6178202" cy="4582631"/>
          </a:xfrm>
          <a:prstGeom prst="rect">
            <a:avLst/>
          </a:prstGeom>
        </p:spPr>
      </p:pic>
      <p:sp>
        <p:nvSpPr>
          <p:cNvPr id="25" name="Ellipse 24"/>
          <p:cNvSpPr/>
          <p:nvPr/>
        </p:nvSpPr>
        <p:spPr>
          <a:xfrm>
            <a:off x="3886200" y="5153891"/>
            <a:ext cx="1111827" cy="33250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05111" y="6234822"/>
            <a:ext cx="746067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Gassmann O. et al 2016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5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725972" y="1881483"/>
            <a:ext cx="1692000" cy="86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Governance</a:t>
            </a:r>
            <a:endParaRPr lang="en-US" sz="16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742266" y="1881483"/>
            <a:ext cx="1692000" cy="86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Structure</a:t>
            </a:r>
            <a:endParaRPr lang="en-US" sz="16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58560" y="1912497"/>
            <a:ext cx="1692000" cy="86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Content</a:t>
            </a:r>
            <a:endParaRPr lang="en-US" sz="16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6709678" y="1881483"/>
            <a:ext cx="1692000" cy="86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Value capture</a:t>
            </a:r>
            <a:endParaRPr lang="en-US" sz="16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716973" y="520111"/>
            <a:ext cx="7710054" cy="899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Business model analytical framework</a:t>
            </a:r>
            <a:endParaRPr lang="en-US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58561" y="2949427"/>
            <a:ext cx="178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Define the activities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742266" y="2949427"/>
            <a:ext cx="16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Define connections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725971" y="2945279"/>
            <a:ext cx="19657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Who and where?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Define responsibilities and roles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662072" y="2965666"/>
            <a:ext cx="22429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Why?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Define the economic model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489043077"/>
              </p:ext>
            </p:extLst>
          </p:nvPr>
        </p:nvGraphicFramePr>
        <p:xfrm>
          <a:off x="758560" y="3879794"/>
          <a:ext cx="7554167" cy="2014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758561" y="5828988"/>
            <a:ext cx="1787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Novel product, service or business 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647056" y="5793706"/>
            <a:ext cx="178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Retain customer and stakeholders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71392" y="5802572"/>
            <a:ext cx="178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Bundle products and 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601451" y="5736505"/>
            <a:ext cx="178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Reduce transaction cost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7433" y="6316926"/>
            <a:ext cx="746067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Adopted from </a:t>
            </a:r>
            <a:r>
              <a:rPr lang="en-US" sz="1200" dirty="0" err="1" smtClean="0">
                <a:solidFill>
                  <a:schemeClr val="bg1"/>
                </a:solidFill>
              </a:rPr>
              <a:t>Zott</a:t>
            </a:r>
            <a:r>
              <a:rPr lang="en-US" sz="1200" dirty="0" smtClean="0">
                <a:solidFill>
                  <a:schemeClr val="bg1"/>
                </a:solidFill>
              </a:rPr>
              <a:t> and Amit 2010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Graphic spid="3" grpId="0">
        <p:bldAsOne/>
      </p:bldGraphic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smtClean="0"/>
              <a:t>5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64" y="2056102"/>
            <a:ext cx="2143125" cy="2143125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716973" y="520111"/>
            <a:ext cx="7710054" cy="899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Methodology: interviewing </a:t>
            </a:r>
            <a:r>
              <a:rPr lang="en-US" sz="2400" dirty="0" smtClean="0"/>
              <a:t>three </a:t>
            </a:r>
            <a:r>
              <a:rPr lang="en-US" sz="2400" dirty="0" smtClean="0"/>
              <a:t>distinct firms</a:t>
            </a:r>
            <a:endParaRPr lang="en-US" sz="24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840364" y="4485772"/>
            <a:ext cx="2194610" cy="899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Residential renewable energy</a:t>
            </a:r>
            <a:endParaRPr lang="en-US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b="6739"/>
          <a:stretch/>
        </p:blipFill>
        <p:spPr>
          <a:xfrm>
            <a:off x="3538412" y="2097232"/>
            <a:ext cx="2066925" cy="2060864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3474569" y="4485772"/>
            <a:ext cx="2194610" cy="899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Energy efficiency</a:t>
            </a:r>
            <a:endParaRPr lang="en-US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l="9659" t="3990" r="5682" b="22358"/>
          <a:stretch/>
        </p:blipFill>
        <p:spPr>
          <a:xfrm flipH="1">
            <a:off x="5976992" y="2414356"/>
            <a:ext cx="2450035" cy="1305589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6009789" y="4485845"/>
            <a:ext cx="2194610" cy="899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Demand response</a:t>
            </a:r>
            <a:endParaRPr lang="en-US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840364" y="5501940"/>
            <a:ext cx="2194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Producing solar energy at the residential customer sites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38411" y="5456044"/>
            <a:ext cx="23094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Reducing the energy consumption of commercials and buildings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976992" y="5456044"/>
            <a:ext cx="2826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Shifting the energy consumption from peak periods to off-peak periods of industrials plants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20918" y="1568914"/>
            <a:ext cx="9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chemeClr val="bg1"/>
                </a:solidFill>
              </a:rPr>
              <a:t>Enie.nl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974953" y="1562077"/>
            <a:ext cx="138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chemeClr val="bg1"/>
                </a:solidFill>
              </a:rPr>
              <a:t>Stimergy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618071" y="1540427"/>
            <a:ext cx="169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chemeClr val="bg1"/>
                </a:solidFill>
              </a:rPr>
              <a:t>Energy Pool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403946" y="2128461"/>
            <a:ext cx="4095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chemeClr val="bg1"/>
                </a:solidFill>
              </a:rPr>
              <a:t>The need:</a:t>
            </a:r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Balancing the demand and supply of the energy grid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894119" y="2266949"/>
            <a:ext cx="3731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chemeClr val="bg1"/>
                </a:solidFill>
              </a:rPr>
              <a:t>The Traditional business model</a:t>
            </a:r>
            <a:r>
              <a:rPr lang="en-US" sz="1800" b="1" dirty="0" smtClean="0">
                <a:solidFill>
                  <a:schemeClr val="bg1"/>
                </a:solidFill>
              </a:rPr>
              <a:t>:</a:t>
            </a:r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Contracting with a fast ramping energy plant (e.g. gas turbine)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722086" y="4085311"/>
            <a:ext cx="5720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chemeClr val="bg1"/>
                </a:solidFill>
              </a:rPr>
              <a:t>New business model:</a:t>
            </a:r>
          </a:p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Aggregating the industrial plants load flexibility and offering them in the energy and reserve markets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716973" y="520111"/>
            <a:ext cx="7710054" cy="899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Demand response case: Energy Pool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6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891" y="5285843"/>
            <a:ext cx="2328393" cy="11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smtClean="0"/>
              <a:t>7</a:t>
            </a:r>
            <a:endParaRPr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861055" y="1538580"/>
            <a:ext cx="1692000" cy="86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Governance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596792" y="1538580"/>
            <a:ext cx="1692000" cy="86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Structure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84487" y="1538580"/>
            <a:ext cx="1692000" cy="86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Content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000626" y="1538580"/>
            <a:ext cx="1692000" cy="86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Value capture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716973" y="520111"/>
            <a:ext cx="7710054" cy="899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The demand response case: Energy Pool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9403" y="2559670"/>
            <a:ext cx="23587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Identifying flexible industrials plants</a:t>
            </a:r>
          </a:p>
          <a:p>
            <a:endParaRPr lang="en-US" sz="1800" dirty="0" smtClean="0">
              <a:solidFill>
                <a:srgbClr val="FFFFFF"/>
              </a:solidFill>
            </a:endParaRPr>
          </a:p>
          <a:p>
            <a:r>
              <a:rPr lang="en-US" sz="1800" dirty="0" smtClean="0">
                <a:solidFill>
                  <a:srgbClr val="FFFFFF"/>
                </a:solidFill>
              </a:rPr>
              <a:t>Supporting the creation of flexible load</a:t>
            </a:r>
          </a:p>
          <a:p>
            <a:endParaRPr lang="en-US" sz="1800" dirty="0" smtClean="0">
              <a:solidFill>
                <a:srgbClr val="FFFFFF"/>
              </a:solidFill>
            </a:endParaRPr>
          </a:p>
          <a:p>
            <a:r>
              <a:rPr lang="en-US" sz="1800" dirty="0" smtClean="0">
                <a:solidFill>
                  <a:srgbClr val="FFFFFF"/>
                </a:solidFill>
              </a:rPr>
              <a:t>Installing reliable and fast communication infrastructure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572816" y="2537592"/>
            <a:ext cx="21134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Intermediating </a:t>
            </a:r>
            <a:r>
              <a:rPr lang="en-US" dirty="0"/>
              <a:t>TSO  and </a:t>
            </a:r>
            <a:r>
              <a:rPr lang="en-US" dirty="0" smtClean="0"/>
              <a:t>industrial plants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Aggregating several plants’ load</a:t>
            </a:r>
          </a:p>
          <a:p>
            <a:endParaRPr lang="en-US" dirty="0"/>
          </a:p>
          <a:p>
            <a:r>
              <a:rPr lang="en-US" dirty="0"/>
              <a:t>Translating TSO signals into curtailments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613564" y="2537592"/>
            <a:ext cx="23870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Defining </a:t>
            </a:r>
            <a:r>
              <a:rPr lang="en-US" dirty="0"/>
              <a:t>suitable and customized response plan for each industrial </a:t>
            </a:r>
            <a:r>
              <a:rPr lang="en-US" dirty="0" smtClean="0"/>
              <a:t>plant</a:t>
            </a:r>
          </a:p>
          <a:p>
            <a:endParaRPr lang="en-US" dirty="0"/>
          </a:p>
          <a:p>
            <a:r>
              <a:rPr lang="en-US" dirty="0"/>
              <a:t>Define control </a:t>
            </a:r>
            <a:r>
              <a:rPr lang="en-US" dirty="0" smtClean="0"/>
              <a:t>strategy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contracts types: Availability and Call</a:t>
            </a:r>
          </a:p>
          <a:p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7005148" y="2537592"/>
            <a:ext cx="17872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Having an income from TSO</a:t>
            </a:r>
          </a:p>
          <a:p>
            <a:endParaRPr lang="en-US" sz="1800" dirty="0" smtClean="0">
              <a:solidFill>
                <a:srgbClr val="FFFFFF"/>
              </a:solidFill>
            </a:endParaRPr>
          </a:p>
          <a:p>
            <a:r>
              <a:rPr lang="en-US" sz="1800" dirty="0" smtClean="0">
                <a:solidFill>
                  <a:srgbClr val="FFFFFF"/>
                </a:solidFill>
              </a:rPr>
              <a:t>Remunerate the plants for their flexibilities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13064" y="5666755"/>
            <a:ext cx="8127167" cy="86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000066"/>
                </a:solidFill>
              </a:rPr>
              <a:t>Novelty</a:t>
            </a:r>
            <a:r>
              <a:rPr lang="en-US" sz="1600" dirty="0" smtClean="0">
                <a:solidFill>
                  <a:srgbClr val="000000"/>
                </a:solidFill>
              </a:rPr>
              <a:t>: Balancing by adjusting demand</a:t>
            </a:r>
          </a:p>
          <a:p>
            <a:r>
              <a:rPr lang="en-US" sz="1600" b="1" dirty="0">
                <a:solidFill>
                  <a:srgbClr val="000066"/>
                </a:solidFill>
              </a:rPr>
              <a:t>Complementarities</a:t>
            </a:r>
            <a:r>
              <a:rPr lang="en-US" sz="1600" dirty="0" smtClean="0">
                <a:solidFill>
                  <a:srgbClr val="000000"/>
                </a:solidFill>
              </a:rPr>
              <a:t>: bundle consumption with load balancing service</a:t>
            </a:r>
          </a:p>
          <a:p>
            <a:r>
              <a:rPr lang="en-US" sz="1600" b="1" dirty="0">
                <a:solidFill>
                  <a:srgbClr val="000066"/>
                </a:solidFill>
              </a:rPr>
              <a:t>Efficiency</a:t>
            </a:r>
            <a:r>
              <a:rPr lang="en-US" sz="1600" dirty="0" smtClean="0">
                <a:solidFill>
                  <a:srgbClr val="000000"/>
                </a:solidFill>
              </a:rPr>
              <a:t>: reducing the need of additional energy plants and network infrastructure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403946" y="2128461"/>
            <a:ext cx="4095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rgbClr val="FFFFFF"/>
                </a:solidFill>
              </a:rPr>
              <a:t>The need:</a:t>
            </a:r>
          </a:p>
          <a:p>
            <a:endParaRPr lang="en-US" sz="1800" b="1" dirty="0" smtClean="0">
              <a:solidFill>
                <a:srgbClr val="FFFFFF"/>
              </a:solidFill>
            </a:endParaRPr>
          </a:p>
          <a:p>
            <a:r>
              <a:rPr lang="en-US" sz="1800" b="1" dirty="0" smtClean="0">
                <a:solidFill>
                  <a:srgbClr val="FFFFFF"/>
                </a:solidFill>
              </a:rPr>
              <a:t>Energy efficiency 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894119" y="2266949"/>
            <a:ext cx="3731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rgbClr val="FFFFFF"/>
                </a:solidFill>
              </a:rPr>
              <a:t>The Traditional business model</a:t>
            </a:r>
            <a:r>
              <a:rPr lang="en-US" sz="1800" b="1" dirty="0" smtClean="0">
                <a:solidFill>
                  <a:srgbClr val="FFFFFF"/>
                </a:solidFill>
              </a:rPr>
              <a:t>:</a:t>
            </a:r>
          </a:p>
          <a:p>
            <a:endParaRPr lang="en-US" sz="1800" b="1" dirty="0">
              <a:solidFill>
                <a:srgbClr val="FFFFFF"/>
              </a:solidFill>
            </a:endParaRPr>
          </a:p>
          <a:p>
            <a:r>
              <a:rPr lang="en-US" sz="1800" b="1" dirty="0" smtClean="0">
                <a:solidFill>
                  <a:srgbClr val="FFFFFF"/>
                </a:solidFill>
              </a:rPr>
              <a:t>Installing more efficient distributed generation (e.g. CHP)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722086" y="4085311"/>
            <a:ext cx="5720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rgbClr val="FFFFFF"/>
                </a:solidFill>
              </a:rPr>
              <a:t>New business model:</a:t>
            </a:r>
          </a:p>
          <a:p>
            <a:endParaRPr lang="en-US" sz="1800" b="1" dirty="0">
              <a:solidFill>
                <a:srgbClr val="FFFFFF"/>
              </a:solidFill>
            </a:endParaRPr>
          </a:p>
          <a:p>
            <a:r>
              <a:rPr lang="en-US" sz="1800" b="1" dirty="0" smtClean="0">
                <a:solidFill>
                  <a:srgbClr val="FFFFFF"/>
                </a:solidFill>
              </a:rPr>
              <a:t>Combining the datacenters services and energy efficiency in one business model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16973" y="520111"/>
            <a:ext cx="7710054" cy="899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The energy efficiency case: Stimergy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-125" y="6572250"/>
            <a:ext cx="91440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83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rand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778</Words>
  <Application>Microsoft Office PowerPoint</Application>
  <PresentationFormat>Affichage à l'écran (4:3)</PresentationFormat>
  <Paragraphs>205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Raleway</vt:lpstr>
      <vt:lpstr>Homemade Apple</vt:lpstr>
      <vt:lpstr>Times New Roman</vt:lpstr>
      <vt:lpstr>Miranda template</vt:lpstr>
      <vt:lpstr>Energy Entrepreneurship business model innovation: insights from European emerging firms</vt:lpstr>
      <vt:lpstr>Energy transition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Entrepreneurship business model innovation: insights from european emerging firms</dc:title>
  <dc:creator>Michael HAMWI</dc:creator>
  <cp:lastModifiedBy>Michael HAMWI</cp:lastModifiedBy>
  <cp:revision>42</cp:revision>
  <dcterms:modified xsi:type="dcterms:W3CDTF">2018-09-12T14:54:05Z</dcterms:modified>
</cp:coreProperties>
</file>