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6" r:id="rId4"/>
  </p:sldMasterIdLst>
  <p:notesMasterIdLst>
    <p:notesMasterId r:id="rId20"/>
  </p:notesMasterIdLst>
  <p:sldIdLst>
    <p:sldId id="270" r:id="rId5"/>
    <p:sldId id="317" r:id="rId6"/>
    <p:sldId id="345" r:id="rId7"/>
    <p:sldId id="355" r:id="rId8"/>
    <p:sldId id="356" r:id="rId9"/>
    <p:sldId id="353" r:id="rId10"/>
    <p:sldId id="354" r:id="rId11"/>
    <p:sldId id="367" r:id="rId12"/>
    <p:sldId id="365" r:id="rId13"/>
    <p:sldId id="369" r:id="rId14"/>
    <p:sldId id="366" r:id="rId15"/>
    <p:sldId id="372" r:id="rId16"/>
    <p:sldId id="373" r:id="rId17"/>
    <p:sldId id="338" r:id="rId18"/>
    <p:sldId id="285" r:id="rId19"/>
  </p:sldIdLst>
  <p:sldSz cx="13006388" cy="9752013"/>
  <p:notesSz cx="6858000" cy="9144000"/>
  <p:defaultTextStyle>
    <a:defPPr>
      <a:defRPr lang="en-US"/>
    </a:defPPr>
    <a:lvl1pPr marL="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chim Geske" initials="JG" lastIdx="4" clrIdx="0">
    <p:extLst>
      <p:ext uri="{19B8F6BF-5375-455C-9EA6-DF929625EA0E}">
        <p15:presenceInfo xmlns:p15="http://schemas.microsoft.com/office/powerpoint/2012/main" userId="b51cada98b17b4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8"/>
    <a:srgbClr val="000000"/>
    <a:srgbClr val="282828"/>
    <a:srgbClr val="92979F"/>
    <a:srgbClr val="0080C6"/>
    <a:srgbClr val="D8E0E6"/>
    <a:srgbClr val="AFDFEC"/>
    <a:srgbClr val="5BC8EE"/>
    <a:srgbClr val="FFDA22"/>
    <a:srgbClr val="858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77" autoAdjust="0"/>
  </p:normalViewPr>
  <p:slideViewPr>
    <p:cSldViewPr snapToGrid="0" snapToObjects="1">
      <p:cViewPr varScale="1">
        <p:scale>
          <a:sx n="42" d="100"/>
          <a:sy n="42" d="100"/>
        </p:scale>
        <p:origin x="142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FE346-E604-1B4E-9B2B-E45689E64B9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BD7F-CC90-B745-910D-0DE8F44E1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Verbesserung: Konsum der mehr als eine Periode</a:t>
            </a:r>
            <a:r>
              <a:rPr lang="de-DE" baseline="0" dirty="0"/>
              <a:t> dauert steht zum </a:t>
            </a:r>
            <a:r>
              <a:rPr lang="de-DE" baseline="0" dirty="0" err="1"/>
              <a:t>shifting</a:t>
            </a:r>
            <a:r>
              <a:rPr lang="de-DE" baseline="0" dirty="0"/>
              <a:t> in der nächsten Periode nicht zur Verfügung.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Indifference</a:t>
            </a:r>
            <a:r>
              <a:rPr lang="de-DE" dirty="0"/>
              <a:t> </a:t>
            </a:r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devices</a:t>
            </a:r>
            <a:r>
              <a:rPr lang="de-DE" dirty="0"/>
              <a:t> do not</a:t>
            </a:r>
            <a:r>
              <a:rPr lang="de-DE" baseline="0" dirty="0"/>
              <a:t> </a:t>
            </a:r>
            <a:r>
              <a:rPr lang="de-DE" baseline="0" dirty="0" err="1"/>
              <a:t>neccessarily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same </a:t>
            </a:r>
            <a:r>
              <a:rPr lang="de-DE" baseline="0" dirty="0" err="1"/>
              <a:t>operating</a:t>
            </a:r>
            <a:r>
              <a:rPr lang="de-DE" baseline="0" dirty="0"/>
              <a:t> time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Indifference</a:t>
            </a:r>
            <a:r>
              <a:rPr lang="de-DE" dirty="0"/>
              <a:t> </a:t>
            </a:r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devices</a:t>
            </a:r>
            <a:r>
              <a:rPr lang="de-DE" dirty="0"/>
              <a:t> do not</a:t>
            </a:r>
            <a:r>
              <a:rPr lang="de-DE" baseline="0" dirty="0"/>
              <a:t> </a:t>
            </a:r>
            <a:r>
              <a:rPr lang="de-DE" baseline="0" dirty="0" err="1"/>
              <a:t>neccessarily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same </a:t>
            </a:r>
            <a:r>
              <a:rPr lang="de-DE" baseline="0" dirty="0" err="1"/>
              <a:t>operating</a:t>
            </a:r>
            <a:r>
              <a:rPr lang="de-DE" baseline="0" dirty="0"/>
              <a:t> time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8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loured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0686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16" y="407091"/>
            <a:ext cx="2426400" cy="583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4" y="3303926"/>
            <a:ext cx="5305716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118064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6100224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3998" y="1767812"/>
            <a:ext cx="6049508" cy="697107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99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013206"/>
            <a:ext cx="12242808" cy="7725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099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>
              <a:lnSpc>
                <a:spcPts val="3600"/>
              </a:lnSpc>
              <a:spcAft>
                <a:spcPts val="800"/>
              </a:spcAft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60990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>
              <a:lnSpc>
                <a:spcPts val="3600"/>
              </a:lnSpc>
              <a:spcAft>
                <a:spcPts val="800"/>
              </a:spcAft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68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1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70550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59499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648448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3470550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65594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9648448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241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047641"/>
          </a:xfrm>
        </p:spPr>
        <p:txBody>
          <a:bodyPr anchor="ctr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49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7609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12243600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218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917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800" y="8838000"/>
            <a:ext cx="2440800" cy="58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8586000"/>
            <a:ext cx="3099600" cy="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3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65609" y="46403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18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198"/>
            <a:ext cx="12242808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12242202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images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1"/>
            <a:ext cx="6058800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721222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64999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1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33522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6058800" cy="683802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65000" y="4627113"/>
            <a:ext cx="6058800" cy="335211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564999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564999" y="8568575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38200" y="1141199"/>
            <a:ext cx="3585600" cy="519217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3585600" cy="443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38200" y="6462000"/>
            <a:ext cx="3585600" cy="227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81599" y="5702400"/>
            <a:ext cx="3585600" cy="3038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85497" y="1141201"/>
            <a:ext cx="4820400" cy="36719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85497" y="4942800"/>
            <a:ext cx="4820400" cy="379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5421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6827" y="1434162"/>
            <a:ext cx="10648788" cy="6279608"/>
          </a:xfrm>
        </p:spPr>
        <p:txBody>
          <a:bodyPr anchor="ctr"/>
          <a:lstStyle>
            <a:lvl1pPr marL="230188" indent="-219075">
              <a:lnSpc>
                <a:spcPts val="6000"/>
              </a:lnSpc>
              <a:spcAft>
                <a:spcPts val="1600"/>
              </a:spcAft>
              <a:buNone/>
              <a:tabLst/>
              <a:defRPr sz="5400">
                <a:solidFill>
                  <a:srgbClr val="2DBBAA"/>
                </a:solidFill>
              </a:defRPr>
            </a:lvl1pPr>
            <a:lvl2pPr marL="230188" indent="0">
              <a:lnSpc>
                <a:spcPts val="3600"/>
              </a:lnSpc>
              <a:spcAft>
                <a:spcPts val="1000"/>
              </a:spcAft>
              <a:buNone/>
              <a:tabLst/>
              <a:defRPr sz="2800"/>
            </a:lvl2pPr>
          </a:lstStyle>
          <a:p>
            <a:pPr lvl="0"/>
            <a:r>
              <a:rPr lang="en-GB" noProof="0" dirty="0"/>
              <a:t>“Click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96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9768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28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443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6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hip slide">
    <p:bg>
      <p:bgPr>
        <a:solidFill>
          <a:srgbClr val="D8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0" y="8784000"/>
            <a:ext cx="2440800" cy="5874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0988" y="4069096"/>
            <a:ext cx="12064788" cy="487313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0988" y="4804943"/>
            <a:ext cx="12064788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8" y="380988"/>
            <a:ext cx="3099600" cy="79067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17846" y="190005"/>
            <a:ext cx="3144858" cy="13821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4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6158096" cy="6931843"/>
          </a:xfrm>
        </p:spPr>
        <p:txBody>
          <a:bodyPr>
            <a:noAutofit/>
          </a:bodyPr>
          <a:lstStyle>
            <a:lvl1pPr marL="291600" indent="-291600">
              <a:lnSpc>
                <a:spcPts val="4000"/>
              </a:lnSpc>
              <a:defRPr sz="3200"/>
            </a:lvl1pPr>
            <a:lvl2pPr marL="657225" indent="-291600">
              <a:lnSpc>
                <a:spcPts val="4000"/>
              </a:lnSpc>
              <a:tabLst/>
              <a:defRPr sz="3200"/>
            </a:lvl2pPr>
            <a:lvl3pPr>
              <a:lnSpc>
                <a:spcPts val="4000"/>
              </a:lnSpc>
              <a:defRPr sz="3200"/>
            </a:lvl3pPr>
            <a:lvl4pPr>
              <a:lnSpc>
                <a:spcPts val="4000"/>
              </a:lnSpc>
              <a:defRPr sz="3200"/>
            </a:lvl4pPr>
            <a:lvl5pPr>
              <a:lnSpc>
                <a:spcPts val="4000"/>
              </a:lnSpc>
              <a:defRPr sz="32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9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8392010" cy="6931843"/>
          </a:xfrm>
        </p:spPr>
        <p:txBody>
          <a:bodyPr>
            <a:noAutofit/>
          </a:bodyPr>
          <a:lstStyle>
            <a:lvl1pPr marL="291600" indent="-291600">
              <a:lnSpc>
                <a:spcPts val="3600"/>
              </a:lnSpc>
              <a:defRPr sz="2800"/>
            </a:lvl1pPr>
            <a:lvl2pPr marL="657225" indent="-291600">
              <a:lnSpc>
                <a:spcPts val="3600"/>
              </a:lnSpc>
              <a:tabLst/>
              <a:defRPr sz="2800"/>
            </a:lvl2pPr>
            <a:lvl3pPr>
              <a:lnSpc>
                <a:spcPts val="3600"/>
              </a:lnSpc>
              <a:defRPr sz="2800"/>
            </a:lvl3pPr>
            <a:lvl4pPr>
              <a:lnSpc>
                <a:spcPts val="3600"/>
              </a:lnSpc>
              <a:defRPr sz="2800"/>
            </a:lvl4pPr>
            <a:lvl5pPr>
              <a:lnSpc>
                <a:spcPts val="3600"/>
              </a:lnSpc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95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746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0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1224190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/>
            </a:lvl1pPr>
            <a:lvl2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2pPr>
            <a:lvl3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800"/>
            </a:lvl3pPr>
            <a:lvl4pPr>
              <a:lnSpc>
                <a:spcPts val="3600"/>
              </a:lnSpc>
              <a:spcAft>
                <a:spcPts val="800"/>
              </a:spcAft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1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text 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458181" y="3806142"/>
            <a:ext cx="4144102" cy="4927894"/>
          </a:xfrm>
          <a:prstGeom prst="rect">
            <a:avLst/>
          </a:prstGeom>
          <a:solidFill>
            <a:srgbClr val="E6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494000"/>
            <a:ext cx="8611929" cy="2205732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800"/>
              </a:spcAft>
              <a:buNone/>
              <a:defRPr sz="2000"/>
            </a:lvl1pPr>
            <a:lvl2pPr marL="230400" indent="-230400">
              <a:lnSpc>
                <a:spcPts val="2800"/>
              </a:lnSpc>
              <a:spcAft>
                <a:spcPts val="800"/>
              </a:spcAft>
              <a:buFont typeface="Arial" charset="0"/>
              <a:buChar char="•"/>
              <a:defRPr sz="2000"/>
            </a:lvl2pPr>
            <a:lvl3pPr marL="460800" indent="-230400">
              <a:lnSpc>
                <a:spcPts val="28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0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0988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58181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02283" y="3272962"/>
            <a:ext cx="407719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0941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0400" indent="-2304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defRPr sz="1800"/>
            </a:lvl3pPr>
            <a:lvl4pPr marL="464400" indent="-234000">
              <a:lnSpc>
                <a:spcPts val="2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1800"/>
            </a:lvl4pPr>
            <a:lvl5pPr>
              <a:lnSpc>
                <a:spcPts val="2600"/>
              </a:lnSpc>
              <a:spcAft>
                <a:spcPts val="800"/>
              </a:spcAft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29953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0400" indent="-2304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defRPr sz="1800"/>
            </a:lvl3pPr>
            <a:lvl4pPr marL="464400" indent="-234000">
              <a:lnSpc>
                <a:spcPts val="2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1800"/>
            </a:lvl4pPr>
            <a:lvl5pPr>
              <a:lnSpc>
                <a:spcPts val="2600"/>
              </a:lnSpc>
              <a:spcAft>
                <a:spcPts val="800"/>
              </a:spcAft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31096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0400" indent="-2304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defRPr sz="1800"/>
            </a:lvl3pPr>
            <a:lvl4pPr marL="464400" indent="-234000">
              <a:lnSpc>
                <a:spcPts val="2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1800"/>
            </a:lvl4pPr>
            <a:lvl5pPr>
              <a:lnSpc>
                <a:spcPts val="2600"/>
              </a:lnSpc>
              <a:spcAft>
                <a:spcPts val="800"/>
              </a:spcAft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80988" y="8734036"/>
            <a:ext cx="12298488" cy="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3014775" cy="9118584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600" y="309281"/>
            <a:ext cx="12241906" cy="48731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600" y="1688050"/>
            <a:ext cx="5920346" cy="6931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5734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1"/>
                </a:solidFill>
              </a:rPr>
              <a:t>Imperial means Intelligent Business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3359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30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tx1"/>
                </a:solidFill>
              </a:rPr>
              <a:t>Imperial College Business School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823700" y="9282751"/>
            <a:ext cx="799806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200"/>
            </a:lvl1pPr>
          </a:lstStyle>
          <a:p>
            <a:pPr lvl="0"/>
            <a:fld id="{1CF308DF-A0FB-984D-BFF5-BCA52FB96EDD}" type="slidenum">
              <a:rPr lang="en-GB" noProof="0" smtClean="0"/>
              <a:pPr lvl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05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40" r:id="rId3"/>
    <p:sldLayoutId id="2147483741" r:id="rId4"/>
    <p:sldLayoutId id="2147483736" r:id="rId5"/>
    <p:sldLayoutId id="2147483700" r:id="rId6"/>
    <p:sldLayoutId id="2147483701" r:id="rId7"/>
    <p:sldLayoutId id="2147483702" r:id="rId8"/>
    <p:sldLayoutId id="2147483725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0" r:id="rId16"/>
    <p:sldLayoutId id="2147483709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23" r:id="rId24"/>
    <p:sldLayoutId id="2147483719" r:id="rId25"/>
    <p:sldLayoutId id="2147483720" r:id="rId26"/>
    <p:sldLayoutId id="2147483721" r:id="rId27"/>
    <p:sldLayoutId id="2147483737" r:id="rId28"/>
    <p:sldLayoutId id="2147483724" r:id="rId29"/>
    <p:sldLayoutId id="2147483728" r:id="rId30"/>
  </p:sldLayoutIdLst>
  <p:hf sldNum="0" hdr="0" dt="0"/>
  <p:txStyles>
    <p:titleStyle>
      <a:lvl1pPr algn="l" defTabSz="1300277" rtl="0" eaLnBrk="1" latinLnBrk="0" hangingPunct="1">
        <a:lnSpc>
          <a:spcPts val="38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6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832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.HelveticaNeueDeskInterface-Regular" charset="0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1" userDrawn="1">
          <p15:clr>
            <a:srgbClr val="F26B43"/>
          </p15:clr>
        </p15:guide>
        <p15:guide id="2" pos="4096" userDrawn="1">
          <p15:clr>
            <a:srgbClr val="F26B43"/>
          </p15:clr>
        </p15:guide>
        <p15:guide id="3" pos="7952" userDrawn="1">
          <p15:clr>
            <a:srgbClr val="F26B43"/>
          </p15:clr>
        </p15:guide>
        <p15:guide id="4" pos="4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564037" y="3213230"/>
            <a:ext cx="6249919" cy="487313"/>
          </a:xfrm>
        </p:spPr>
        <p:txBody>
          <a:bodyPr/>
          <a:lstStyle/>
          <a:p>
            <a:r>
              <a:rPr lang="de-DE" b="1" dirty="0"/>
              <a:t>Swarm </a:t>
            </a:r>
            <a:r>
              <a:rPr lang="de-DE" b="1" dirty="0" err="1"/>
              <a:t>demand</a:t>
            </a:r>
            <a:r>
              <a:rPr lang="de-DE" b="1" dirty="0"/>
              <a:t> </a:t>
            </a:r>
            <a:r>
              <a:rPr lang="de-DE" b="1" dirty="0" err="1"/>
              <a:t>response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564037" y="3754417"/>
            <a:ext cx="6200492" cy="624272"/>
          </a:xfrm>
        </p:spPr>
        <p:txBody>
          <a:bodyPr/>
          <a:lstStyle/>
          <a:p>
            <a:r>
              <a:rPr lang="en-GB" b="1" dirty="0"/>
              <a:t>Virtual storage by small consumers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64037" y="4490606"/>
            <a:ext cx="5274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</a:rPr>
              <a:t>Joachim Geske, </a:t>
            </a:r>
            <a:r>
              <a:rPr lang="de-DE" dirty="0">
                <a:solidFill>
                  <a:schemeClr val="bg1"/>
                </a:solidFill>
              </a:rPr>
              <a:t>Richard Green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4037" y="6612341"/>
            <a:ext cx="5706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BIEE Conference, </a:t>
            </a:r>
            <a:r>
              <a:rPr lang="en-US" sz="2000" dirty="0" err="1">
                <a:solidFill>
                  <a:schemeClr val="bg1"/>
                </a:solidFill>
              </a:rPr>
              <a:t>Blatvanik</a:t>
            </a:r>
            <a:r>
              <a:rPr lang="en-US" sz="2000" dirty="0">
                <a:solidFill>
                  <a:schemeClr val="bg1"/>
                </a:solidFill>
              </a:rPr>
              <a:t> School of Government, 18 September 2018,</a:t>
            </a:r>
            <a:r>
              <a:rPr lang="en-GB" sz="2000" dirty="0">
                <a:solidFill>
                  <a:schemeClr val="bg1"/>
                </a:solidFill>
              </a:rPr>
              <a:t> Oxford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401431"/>
              </p:ext>
            </p:extLst>
          </p:nvPr>
        </p:nvGraphicFramePr>
        <p:xfrm>
          <a:off x="1380156" y="1360634"/>
          <a:ext cx="10187004" cy="6855973"/>
        </p:xfrm>
        <a:graphic>
          <a:graphicData uri="http://schemas.openxmlformats.org/drawingml/2006/table">
            <a:tbl>
              <a:tblPr firstRow="1" firstCol="1" lastRow="1" bandRow="1">
                <a:tableStyleId>{073A0DAA-6AF3-43AB-8588-CEC1D06C72B9}</a:tableStyleId>
              </a:tblPr>
              <a:tblGrid>
                <a:gridCol w="241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2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Device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Duration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Usage Density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Monthly Cons. [kWh]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Costlessly shiftable?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Energy [kWh]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Refrigerator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24 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All time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23.5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23.5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Washing machine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4x1 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 per week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02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Dishwasher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 h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 per month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02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Oven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 min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 per week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16.4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Iron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38 min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 per week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Hair dryer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43 min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 per week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5.0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Kettle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 min 53 sec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 per week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6.8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Range hood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34 min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 per week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Toast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 min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 per month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Printer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min 53 sec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 per month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TV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 h 17 min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 per month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PC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 h 14 min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everyday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14.9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99.4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38.5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40%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1234628" y="8311784"/>
            <a:ext cx="0" cy="75600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3C981DA1-D0B3-4B6D-AE5F-51ED3CF452B8}"/>
              </a:ext>
            </a:extLst>
          </p:cNvPr>
          <p:cNvSpPr/>
          <p:nvPr/>
        </p:nvSpPr>
        <p:spPr>
          <a:xfrm>
            <a:off x="8778240" y="1113057"/>
            <a:ext cx="1539238" cy="7171642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AB8748-AE11-4D5F-9330-4BEEF0356307}"/>
              </a:ext>
            </a:extLst>
          </p:cNvPr>
          <p:cNvSpPr/>
          <p:nvPr/>
        </p:nvSpPr>
        <p:spPr>
          <a:xfrm>
            <a:off x="10271753" y="1248786"/>
            <a:ext cx="2138387" cy="6984225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399124" y="8233012"/>
            <a:ext cx="733339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GB" sz="2000" dirty="0"/>
              <a:t>Source: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O. Kaplan, 2018:"The Determination of Load Profiles and Power Consumptions of Home Appliances", Energies 2018, 11, 607.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How much potential is there? </a:t>
            </a:r>
            <a:r>
              <a:rPr lang="en-GB" dirty="0"/>
              <a:t>What loads can be shifted?</a:t>
            </a:r>
            <a:br>
              <a:rPr lang="en-GB" dirty="0"/>
            </a:br>
            <a:r>
              <a:rPr lang="en-GB" dirty="0"/>
              <a:t>Participation rate: Appliances, example household</a:t>
            </a:r>
          </a:p>
        </p:txBody>
      </p:sp>
    </p:spTree>
    <p:extLst>
      <p:ext uri="{BB962C8B-B14F-4D97-AF65-F5344CB8AC3E}">
        <p14:creationId xmlns:p14="http://schemas.microsoft.com/office/powerpoint/2010/main" val="41648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/>
          <a:lstStyle/>
          <a:p>
            <a:r>
              <a:rPr lang="en-GB" b="1" dirty="0"/>
              <a:t>2. How much potential is there? </a:t>
            </a:r>
            <a:br>
              <a:rPr lang="en-GB" b="1" dirty="0"/>
            </a:br>
            <a:r>
              <a:rPr lang="en-GB" dirty="0"/>
              <a:t>How many consumers would participate?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469332"/>
              </p:ext>
            </p:extLst>
          </p:nvPr>
        </p:nvGraphicFramePr>
        <p:xfrm>
          <a:off x="1494120" y="1498701"/>
          <a:ext cx="3672240" cy="29666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5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4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Shiftable</a:t>
                      </a:r>
                      <a:r>
                        <a:rPr lang="en-GB" sz="2000" dirty="0">
                          <a:effectLst/>
                        </a:rPr>
                        <a:t> load component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Participation rate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727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Appliance 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40%</a:t>
                      </a:r>
                      <a:endParaRPr lang="en-GB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56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Water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0%</a:t>
                      </a:r>
                      <a:endParaRPr lang="en-GB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98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Heating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70%</a:t>
                      </a:r>
                      <a:endParaRPr lang="en-GB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1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Cooling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70%</a:t>
                      </a:r>
                      <a:endParaRPr lang="en-GB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39565" y="4712648"/>
            <a:ext cx="36053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000" dirty="0"/>
              <a:t>Weighted sum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</a:t>
            </a:r>
            <a:r>
              <a:rPr lang="en-GB" sz="2000" dirty="0" err="1"/>
              <a:t>shiftable</a:t>
            </a:r>
            <a:r>
              <a:rPr lang="en-GB" sz="2000" dirty="0"/>
              <a:t> load</a:t>
            </a:r>
          </a:p>
        </p:txBody>
      </p:sp>
      <p:cxnSp>
        <p:nvCxnSpPr>
          <p:cNvPr id="14" name="Straight Arrow Connector 13"/>
          <p:cNvCxnSpPr>
            <a:cxnSpLocks/>
            <a:stCxn id="7" idx="2"/>
            <a:endCxn id="37" idx="0"/>
          </p:cNvCxnSpPr>
          <p:nvPr/>
        </p:nvCxnSpPr>
        <p:spPr>
          <a:xfrm rot="16200000" flipH="1">
            <a:off x="4236622" y="3558939"/>
            <a:ext cx="1286931" cy="3099694"/>
          </a:xfrm>
          <a:prstGeom prst="bentConnector3">
            <a:avLst>
              <a:gd name="adj1" fmla="val 50000"/>
            </a:avLst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endCxn id="37" idx="0"/>
          </p:cNvCxnSpPr>
          <p:nvPr/>
        </p:nvCxnSpPr>
        <p:spPr>
          <a:xfrm rot="5400000">
            <a:off x="7567676" y="3516996"/>
            <a:ext cx="1097514" cy="3372998"/>
          </a:xfrm>
          <a:prstGeom prst="bentConnector3">
            <a:avLst>
              <a:gd name="adj1" fmla="val 40280"/>
            </a:avLst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16781" y="1391091"/>
            <a:ext cx="51362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400" b="1" dirty="0"/>
              <a:t>Load profiles 2030 (DESSTINEE)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79720" y="2623536"/>
            <a:ext cx="685800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8DDFD0D-BF45-4BB1-872C-AAC0B1F37AB8}"/>
              </a:ext>
            </a:extLst>
          </p:cNvPr>
          <p:cNvGrpSpPr/>
          <p:nvPr/>
        </p:nvGrpSpPr>
        <p:grpSpPr>
          <a:xfrm>
            <a:off x="3335541" y="5462692"/>
            <a:ext cx="6351289" cy="3644060"/>
            <a:chOff x="6119171" y="5332302"/>
            <a:chExt cx="6351289" cy="364406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2BECE74-CF66-411D-B3D4-BAF0636E5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8960" y="6094014"/>
              <a:ext cx="5081158" cy="2553282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5101524-21BB-4C59-872E-12B6DDA79E66}"/>
                </a:ext>
              </a:extLst>
            </p:cNvPr>
            <p:cNvSpPr txBox="1"/>
            <p:nvPr/>
          </p:nvSpPr>
          <p:spPr>
            <a:xfrm>
              <a:off x="7712422" y="7466111"/>
              <a:ext cx="31803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non-</a:t>
              </a:r>
              <a:r>
                <a:rPr lang="de-DE" sz="2000" dirty="0" err="1"/>
                <a:t>shiftable</a:t>
              </a:r>
              <a:r>
                <a:rPr lang="de-DE" sz="2000" dirty="0"/>
                <a:t> residual Load</a:t>
              </a:r>
              <a:endParaRPr lang="en-GB" sz="2000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627B526-58C8-4469-8A65-D69D4E3507F1}"/>
                </a:ext>
              </a:extLst>
            </p:cNvPr>
            <p:cNvSpPr txBox="1"/>
            <p:nvPr/>
          </p:nvSpPr>
          <p:spPr>
            <a:xfrm>
              <a:off x="8504902" y="8304311"/>
              <a:ext cx="159659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 err="1"/>
                <a:t>shiftable</a:t>
              </a:r>
              <a:r>
                <a:rPr lang="de-DE" sz="2000" dirty="0"/>
                <a:t> Load</a:t>
              </a:r>
              <a:endParaRPr lang="en-GB" sz="2000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370A345-6EAE-432B-A8CD-9BFF65979FCF}"/>
                </a:ext>
              </a:extLst>
            </p:cNvPr>
            <p:cNvSpPr txBox="1"/>
            <p:nvPr/>
          </p:nvSpPr>
          <p:spPr>
            <a:xfrm>
              <a:off x="9013637" y="6551502"/>
              <a:ext cx="5562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solar</a:t>
              </a:r>
              <a:endParaRPr lang="en-GB" sz="2000" dirty="0"/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BCCE408D-EEAE-45A1-A917-1A4F6EE482B8}"/>
                </a:ext>
              </a:extLst>
            </p:cNvPr>
            <p:cNvCxnSpPr/>
            <p:nvPr/>
          </p:nvCxnSpPr>
          <p:spPr>
            <a:xfrm>
              <a:off x="6478960" y="8632056"/>
              <a:ext cx="537009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9F4A7892-0690-4C64-8649-495697792E1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21986" y="7157374"/>
              <a:ext cx="29520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B3E315F-4FC0-4015-AEAA-3769695F1AD0}"/>
                </a:ext>
              </a:extLst>
            </p:cNvPr>
            <p:cNvSpPr txBox="1"/>
            <p:nvPr/>
          </p:nvSpPr>
          <p:spPr>
            <a:xfrm>
              <a:off x="6272002" y="5332302"/>
              <a:ext cx="44082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GW</a:t>
              </a:r>
              <a:endParaRPr lang="en-GB" sz="2000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1E7FB79-0343-40F4-A285-458B53AE0B56}"/>
                </a:ext>
              </a:extLst>
            </p:cNvPr>
            <p:cNvSpPr txBox="1"/>
            <p:nvPr/>
          </p:nvSpPr>
          <p:spPr>
            <a:xfrm>
              <a:off x="11914217" y="8430467"/>
              <a:ext cx="5562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Hour</a:t>
              </a:r>
              <a:endParaRPr lang="en-GB" sz="2000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B27A4979-7767-435D-AF60-B68CA9929301}"/>
                </a:ext>
              </a:extLst>
            </p:cNvPr>
            <p:cNvSpPr txBox="1"/>
            <p:nvPr/>
          </p:nvSpPr>
          <p:spPr>
            <a:xfrm>
              <a:off x="7506011" y="8653345"/>
              <a:ext cx="1426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</a:t>
              </a:r>
              <a:endParaRPr lang="en-GB" sz="2000" dirty="0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9E925D9-C164-4267-A03F-79D927E4364E}"/>
                </a:ext>
              </a:extLst>
            </p:cNvPr>
            <p:cNvSpPr txBox="1"/>
            <p:nvPr/>
          </p:nvSpPr>
          <p:spPr>
            <a:xfrm>
              <a:off x="8770931" y="865334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12</a:t>
              </a:r>
              <a:endParaRPr lang="en-GB" sz="2000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4B4AC93-74DD-4869-BFA3-62D8A12C36F3}"/>
                </a:ext>
              </a:extLst>
            </p:cNvPr>
            <p:cNvSpPr txBox="1"/>
            <p:nvPr/>
          </p:nvSpPr>
          <p:spPr>
            <a:xfrm>
              <a:off x="10081571" y="866858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18</a:t>
              </a:r>
              <a:endParaRPr lang="en-GB" sz="2000" dirty="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1E00819-7E12-433C-AC2D-8A259CD73846}"/>
                </a:ext>
              </a:extLst>
            </p:cNvPr>
            <p:cNvSpPr txBox="1"/>
            <p:nvPr/>
          </p:nvSpPr>
          <p:spPr>
            <a:xfrm>
              <a:off x="6317291" y="8622865"/>
              <a:ext cx="1426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0</a:t>
              </a:r>
              <a:endParaRPr lang="en-GB" sz="2000" dirty="0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F459753-2682-463F-B129-A4AC970E81F7}"/>
                </a:ext>
              </a:extLst>
            </p:cNvPr>
            <p:cNvSpPr txBox="1"/>
            <p:nvPr/>
          </p:nvSpPr>
          <p:spPr>
            <a:xfrm>
              <a:off x="11392211" y="866858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24</a:t>
              </a:r>
              <a:endParaRPr lang="en-GB" sz="2000" dirty="0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9E8A0D55-D738-4827-BF7C-C308ECF475EB}"/>
                </a:ext>
              </a:extLst>
            </p:cNvPr>
            <p:cNvSpPr txBox="1"/>
            <p:nvPr/>
          </p:nvSpPr>
          <p:spPr>
            <a:xfrm>
              <a:off x="7352477" y="5621862"/>
              <a:ext cx="372217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2000"/>
                <a:t>UK residual load weekday winter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8B19E554-0AB1-482E-B4F9-75B4B95DC17A}"/>
                </a:ext>
              </a:extLst>
            </p:cNvPr>
            <p:cNvSpPr txBox="1"/>
            <p:nvPr/>
          </p:nvSpPr>
          <p:spPr>
            <a:xfrm>
              <a:off x="6119171" y="592538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80</a:t>
              </a:r>
              <a:endParaRPr lang="en-GB" sz="2000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9293848-6D8B-4C47-8A5C-86450441FAFE}"/>
                </a:ext>
              </a:extLst>
            </p:cNvPr>
            <p:cNvSpPr txBox="1"/>
            <p:nvPr/>
          </p:nvSpPr>
          <p:spPr>
            <a:xfrm>
              <a:off x="6119171" y="719030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40</a:t>
              </a:r>
              <a:endParaRPr lang="en-GB" sz="2000" dirty="0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C719546-5359-4CB4-838C-483DEB8A90F4}"/>
                </a:ext>
              </a:extLst>
            </p:cNvPr>
            <p:cNvSpPr txBox="1"/>
            <p:nvPr/>
          </p:nvSpPr>
          <p:spPr>
            <a:xfrm>
              <a:off x="6119171" y="656546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60</a:t>
              </a:r>
              <a:endParaRPr lang="en-GB" sz="2000" dirty="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420EBA7-9F10-4496-8319-1DC60C50CB41}"/>
                </a:ext>
              </a:extLst>
            </p:cNvPr>
            <p:cNvSpPr txBox="1"/>
            <p:nvPr/>
          </p:nvSpPr>
          <p:spPr>
            <a:xfrm>
              <a:off x="6119171" y="779990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20</a:t>
              </a:r>
              <a:endParaRPr lang="en-GB" sz="2000" dirty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DE3EBAFE-6F96-4B92-95ED-59C20A5346D0}"/>
              </a:ext>
            </a:extLst>
          </p:cNvPr>
          <p:cNvGrpSpPr/>
          <p:nvPr/>
        </p:nvGrpSpPr>
        <p:grpSpPr>
          <a:xfrm>
            <a:off x="6055161" y="1709587"/>
            <a:ext cx="6323815" cy="3226924"/>
            <a:chOff x="6055161" y="1709587"/>
            <a:chExt cx="6323815" cy="3226924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9F9CAF0-DD0C-4DC6-99E7-F4C5297F5AB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25232" y="2094432"/>
              <a:ext cx="5163347" cy="2232000"/>
            </a:xfrm>
            <a:prstGeom prst="rect">
              <a:avLst/>
            </a:prstGeom>
          </p:spPr>
        </p:pic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BCEC81E2-6320-48EB-A3B4-47DAA8384419}"/>
                </a:ext>
              </a:extLst>
            </p:cNvPr>
            <p:cNvCxnSpPr/>
            <p:nvPr/>
          </p:nvCxnSpPr>
          <p:spPr>
            <a:xfrm>
              <a:off x="7008879" y="4280117"/>
              <a:ext cx="537009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70E50C87-55BF-49FD-B5D3-126F9117E9D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742066" y="2995426"/>
              <a:ext cx="257167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2CDD5943-CA96-460B-BADA-39767ADDD6C1}"/>
                </a:ext>
              </a:extLst>
            </p:cNvPr>
            <p:cNvSpPr txBox="1"/>
            <p:nvPr/>
          </p:nvSpPr>
          <p:spPr>
            <a:xfrm>
              <a:off x="6055161" y="2639928"/>
              <a:ext cx="440826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GW</a:t>
              </a:r>
              <a:endParaRPr lang="en-GB" sz="2000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88AA5A97-4798-4959-86AE-F5F054B49DF1}"/>
                </a:ext>
              </a:extLst>
            </p:cNvPr>
            <p:cNvSpPr txBox="1"/>
            <p:nvPr/>
          </p:nvSpPr>
          <p:spPr>
            <a:xfrm>
              <a:off x="11209696" y="4668387"/>
              <a:ext cx="556243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Hour</a:t>
              </a:r>
              <a:endParaRPr lang="en-GB" sz="2000" dirty="0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9681779A-975F-4154-B284-4152F18A70C5}"/>
                </a:ext>
              </a:extLst>
            </p:cNvPr>
            <p:cNvSpPr txBox="1"/>
            <p:nvPr/>
          </p:nvSpPr>
          <p:spPr>
            <a:xfrm>
              <a:off x="8035930" y="4298663"/>
              <a:ext cx="142668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</a:t>
              </a:r>
              <a:endParaRPr lang="en-GB" sz="2000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32B49D81-3351-4077-97AA-A324DE51F319}"/>
                </a:ext>
              </a:extLst>
            </p:cNvPr>
            <p:cNvSpPr txBox="1"/>
            <p:nvPr/>
          </p:nvSpPr>
          <p:spPr>
            <a:xfrm>
              <a:off x="9300850" y="4298663"/>
              <a:ext cx="285335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12</a:t>
              </a:r>
              <a:endParaRPr lang="en-GB" sz="2000" dirty="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4299863-9563-4F77-BC13-42D98F92DDC4}"/>
                </a:ext>
              </a:extLst>
            </p:cNvPr>
            <p:cNvSpPr txBox="1"/>
            <p:nvPr/>
          </p:nvSpPr>
          <p:spPr>
            <a:xfrm>
              <a:off x="10611490" y="4311940"/>
              <a:ext cx="285335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18</a:t>
              </a:r>
              <a:endParaRPr lang="en-GB" sz="2000" dirty="0"/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D3C6602-9D2D-4E92-B7A8-F956FACC854B}"/>
                </a:ext>
              </a:extLst>
            </p:cNvPr>
            <p:cNvSpPr txBox="1"/>
            <p:nvPr/>
          </p:nvSpPr>
          <p:spPr>
            <a:xfrm>
              <a:off x="6847210" y="4272110"/>
              <a:ext cx="142668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0</a:t>
              </a:r>
              <a:endParaRPr lang="en-GB" sz="2000" dirty="0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C1272340-BC7F-46D2-B765-E530071349A3}"/>
                </a:ext>
              </a:extLst>
            </p:cNvPr>
            <p:cNvSpPr txBox="1"/>
            <p:nvPr/>
          </p:nvSpPr>
          <p:spPr>
            <a:xfrm>
              <a:off x="11922130" y="4311940"/>
              <a:ext cx="285335" cy="2681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24</a:t>
              </a:r>
              <a:endParaRPr lang="en-GB" sz="2000" dirty="0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4ACBD7AD-3BC2-4944-ABE9-BEFCDF37F37B}"/>
                </a:ext>
              </a:extLst>
            </p:cNvPr>
            <p:cNvSpPr txBox="1"/>
            <p:nvPr/>
          </p:nvSpPr>
          <p:spPr>
            <a:xfrm>
              <a:off x="7836676" y="1947302"/>
              <a:ext cx="3722173" cy="268124"/>
            </a:xfrm>
            <a:prstGeom prst="rect">
              <a:avLst/>
            </a:prstGeom>
            <a:solidFill>
              <a:srgbClr val="F3F6F8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2000" dirty="0"/>
                <a:t>UK residual load weekday winter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FDA07AFF-26B1-4C4B-AD83-D13E1FE4E6CB}"/>
                </a:ext>
              </a:extLst>
            </p:cNvPr>
            <p:cNvSpPr txBox="1"/>
            <p:nvPr/>
          </p:nvSpPr>
          <p:spPr>
            <a:xfrm>
              <a:off x="6649090" y="1922161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30</a:t>
              </a:r>
              <a:endParaRPr lang="en-GB" sz="2000" dirty="0"/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EE6B89C9-FE2C-4DF1-8F3F-52915E9619E6}"/>
                </a:ext>
              </a:extLst>
            </p:cNvPr>
            <p:cNvSpPr txBox="1"/>
            <p:nvPr/>
          </p:nvSpPr>
          <p:spPr>
            <a:xfrm>
              <a:off x="6649090" y="2656238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20</a:t>
              </a:r>
              <a:endParaRPr lang="en-GB" sz="2000" dirty="0"/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0B9BE66E-EE65-4871-8037-F2B473450AE7}"/>
                </a:ext>
              </a:extLst>
            </p:cNvPr>
            <p:cNvSpPr txBox="1"/>
            <p:nvPr/>
          </p:nvSpPr>
          <p:spPr>
            <a:xfrm>
              <a:off x="6649090" y="3378715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10</a:t>
              </a:r>
              <a:endParaRPr lang="en-GB" sz="2000" dirty="0"/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A70820BA-C5D1-40D9-940B-C392219822B2}"/>
                </a:ext>
              </a:extLst>
            </p:cNvPr>
            <p:cNvSpPr txBox="1"/>
            <p:nvPr/>
          </p:nvSpPr>
          <p:spPr>
            <a:xfrm>
              <a:off x="9084965" y="3098875"/>
              <a:ext cx="8415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 err="1"/>
                <a:t>heating</a:t>
              </a:r>
              <a:endParaRPr lang="en-GB" sz="2000" dirty="0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B2FAC66A-2CA8-478D-B237-1FA80A4488E4}"/>
                </a:ext>
              </a:extLst>
            </p:cNvPr>
            <p:cNvSpPr txBox="1"/>
            <p:nvPr/>
          </p:nvSpPr>
          <p:spPr>
            <a:xfrm>
              <a:off x="8873594" y="3881691"/>
              <a:ext cx="122790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 err="1"/>
                <a:t>appliances</a:t>
              </a:r>
              <a:endParaRPr lang="en-GB" sz="200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187E36C0-965C-4212-BC70-75CEA16B5B49}"/>
                </a:ext>
              </a:extLst>
            </p:cNvPr>
            <p:cNvSpPr txBox="1"/>
            <p:nvPr/>
          </p:nvSpPr>
          <p:spPr>
            <a:xfrm>
              <a:off x="9119574" y="3506459"/>
              <a:ext cx="62677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 err="1"/>
                <a:t>water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9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How much potential is there?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How much conventional storage is this equivalent to?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0951" y="1775918"/>
            <a:ext cx="20149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b="1" dirty="0" err="1"/>
              <a:t>Shiftable</a:t>
            </a:r>
            <a:r>
              <a:rPr lang="en-GB" sz="2400" b="1" dirty="0"/>
              <a:t> load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9769" y="2665314"/>
            <a:ext cx="37398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b="1" dirty="0"/>
              <a:t>Optimization of DR Model</a:t>
            </a:r>
          </a:p>
        </p:txBody>
      </p:sp>
      <p:cxnSp>
        <p:nvCxnSpPr>
          <p:cNvPr id="8" name="Straight Arrow Connector 7"/>
          <p:cNvCxnSpPr>
            <a:stCxn id="15" idx="2"/>
            <a:endCxn id="29" idx="0"/>
          </p:cNvCxnSpPr>
          <p:nvPr/>
        </p:nvCxnSpPr>
        <p:spPr>
          <a:xfrm>
            <a:off x="3578439" y="2145250"/>
            <a:ext cx="1233" cy="52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42595" y="3561291"/>
            <a:ext cx="26657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b="1" dirty="0"/>
              <a:t>Generation Profile</a:t>
            </a:r>
          </a:p>
        </p:txBody>
      </p:sp>
      <p:cxnSp>
        <p:nvCxnSpPr>
          <p:cNvPr id="21" name="Straight Arrow Connector 20"/>
          <p:cNvCxnSpPr>
            <a:stCxn id="29" idx="2"/>
            <a:endCxn id="20" idx="0"/>
          </p:cNvCxnSpPr>
          <p:nvPr/>
        </p:nvCxnSpPr>
        <p:spPr>
          <a:xfrm flipH="1">
            <a:off x="3575492" y="3034646"/>
            <a:ext cx="4180" cy="52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3DDCC263-D882-4D28-8F8D-49923C2F2D20}"/>
              </a:ext>
            </a:extLst>
          </p:cNvPr>
          <p:cNvCxnSpPr/>
          <p:nvPr/>
        </p:nvCxnSpPr>
        <p:spPr>
          <a:xfrm>
            <a:off x="3579672" y="1255854"/>
            <a:ext cx="0" cy="62311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88EED42C-011B-4AF1-8E0A-31C240F56972}"/>
              </a:ext>
            </a:extLst>
          </p:cNvPr>
          <p:cNvCxnSpPr>
            <a:cxnSpLocks/>
            <a:stCxn id="15" idx="2"/>
            <a:endCxn id="29" idx="0"/>
          </p:cNvCxnSpPr>
          <p:nvPr/>
        </p:nvCxnSpPr>
        <p:spPr>
          <a:xfrm>
            <a:off x="3578439" y="2145250"/>
            <a:ext cx="1233" cy="52006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0">
            <a:extLst>
              <a:ext uri="{FF2B5EF4-FFF2-40B4-BE49-F238E27FC236}">
                <a16:creationId xmlns:a16="http://schemas.microsoft.com/office/drawing/2014/main" id="{DFA7C478-9106-4BE6-83F9-5BDB3126E081}"/>
              </a:ext>
            </a:extLst>
          </p:cNvPr>
          <p:cNvCxnSpPr>
            <a:cxnSpLocks/>
            <a:stCxn id="29" idx="2"/>
            <a:endCxn id="20" idx="0"/>
          </p:cNvCxnSpPr>
          <p:nvPr/>
        </p:nvCxnSpPr>
        <p:spPr>
          <a:xfrm flipH="1">
            <a:off x="3575492" y="3034646"/>
            <a:ext cx="4180" cy="52664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A035347-E021-4B11-98CC-832A86D9DD3E}"/>
              </a:ext>
            </a:extLst>
          </p:cNvPr>
          <p:cNvGrpSpPr/>
          <p:nvPr/>
        </p:nvGrpSpPr>
        <p:grpSpPr>
          <a:xfrm>
            <a:off x="7498999" y="1745438"/>
            <a:ext cx="4663136" cy="2122439"/>
            <a:chOff x="7498999" y="1745438"/>
            <a:chExt cx="4663136" cy="2122439"/>
          </a:xfrm>
        </p:grpSpPr>
        <p:sp>
          <p:nvSpPr>
            <p:cNvPr id="28" name="TextBox 27"/>
            <p:cNvSpPr txBox="1"/>
            <p:nvPr/>
          </p:nvSpPr>
          <p:spPr>
            <a:xfrm>
              <a:off x="7498999" y="2654743"/>
              <a:ext cx="466313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b="1" dirty="0"/>
                <a:t>Optimization of a storage Model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95990" y="3498545"/>
              <a:ext cx="26657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b="1" dirty="0"/>
                <a:t>Generation Profile</a:t>
              </a:r>
            </a:p>
          </p:txBody>
        </p:sp>
        <p:cxnSp>
          <p:nvCxnSpPr>
            <p:cNvPr id="16" name="Straight Arrow Connector 15"/>
            <p:cNvCxnSpPr>
              <a:stCxn id="28" idx="2"/>
              <a:endCxn id="26" idx="0"/>
            </p:cNvCxnSpPr>
            <p:nvPr/>
          </p:nvCxnSpPr>
          <p:spPr>
            <a:xfrm flipH="1">
              <a:off x="9828887" y="3024075"/>
              <a:ext cx="1680" cy="474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869901" y="1745438"/>
              <a:ext cx="392415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b="1" dirty="0"/>
                <a:t>Storage Capacity = 12GWh</a:t>
              </a:r>
            </a:p>
          </p:txBody>
        </p:sp>
        <p:cxnSp>
          <p:nvCxnSpPr>
            <p:cNvPr id="32" name="Straight Arrow Connector 31"/>
            <p:cNvCxnSpPr>
              <a:stCxn id="30" idx="2"/>
              <a:endCxn id="28" idx="0"/>
            </p:cNvCxnSpPr>
            <p:nvPr/>
          </p:nvCxnSpPr>
          <p:spPr>
            <a:xfrm flipH="1">
              <a:off x="9830567" y="2114770"/>
              <a:ext cx="1410" cy="539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0">
              <a:extLst>
                <a:ext uri="{FF2B5EF4-FFF2-40B4-BE49-F238E27FC236}">
                  <a16:creationId xmlns:a16="http://schemas.microsoft.com/office/drawing/2014/main" id="{F0AEE99B-21F3-4F86-A90C-2AB46C2A0F36}"/>
                </a:ext>
              </a:extLst>
            </p:cNvPr>
            <p:cNvCxnSpPr>
              <a:cxnSpLocks/>
              <a:stCxn id="28" idx="2"/>
              <a:endCxn id="26" idx="0"/>
            </p:cNvCxnSpPr>
            <p:nvPr/>
          </p:nvCxnSpPr>
          <p:spPr>
            <a:xfrm flipH="1">
              <a:off x="9828887" y="3024075"/>
              <a:ext cx="1680" cy="47447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0">
              <a:extLst>
                <a:ext uri="{FF2B5EF4-FFF2-40B4-BE49-F238E27FC236}">
                  <a16:creationId xmlns:a16="http://schemas.microsoft.com/office/drawing/2014/main" id="{A2FA224B-5788-4BF8-A77D-9CAA6C5713F5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 flipH="1">
              <a:off x="9830567" y="2114770"/>
              <a:ext cx="1410" cy="53997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7B7CEB69-839F-4EDE-90D0-CCD913D40A46}"/>
              </a:ext>
            </a:extLst>
          </p:cNvPr>
          <p:cNvSpPr/>
          <p:nvPr/>
        </p:nvSpPr>
        <p:spPr>
          <a:xfrm>
            <a:off x="1515276" y="8430099"/>
            <a:ext cx="10278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Storage Capacity &gt; </a:t>
            </a:r>
            <a:r>
              <a:rPr lang="en-GB" sz="2800" b="1" dirty="0" err="1"/>
              <a:t>sDR</a:t>
            </a:r>
            <a:r>
              <a:rPr lang="en-GB" sz="2800" b="1" dirty="0"/>
              <a:t> potential </a:t>
            </a:r>
            <a:r>
              <a:rPr lang="en-GB" sz="2800" b="1" dirty="0">
                <a:sym typeface="Wingdings" panose="05000000000000000000" pitchFamily="2" charset="2"/>
              </a:rPr>
              <a:t> lower storage capacity</a:t>
            </a:r>
            <a:endParaRPr lang="en-GB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8670246-C368-4266-8BD6-8AC36E1F671C}"/>
              </a:ext>
            </a:extLst>
          </p:cNvPr>
          <p:cNvGrpSpPr/>
          <p:nvPr/>
        </p:nvGrpSpPr>
        <p:grpSpPr>
          <a:xfrm>
            <a:off x="368915" y="4531974"/>
            <a:ext cx="5729886" cy="4000302"/>
            <a:chOff x="445115" y="4531974"/>
            <a:chExt cx="5729886" cy="400030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261543D-15C2-4B36-9381-95B869DC3FB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1567" y="5256924"/>
              <a:ext cx="5256000" cy="2592000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672C12F7-5501-4D22-82F7-F8E9A1B146BD}"/>
                </a:ext>
              </a:extLst>
            </p:cNvPr>
            <p:cNvGrpSpPr/>
            <p:nvPr/>
          </p:nvGrpSpPr>
          <p:grpSpPr>
            <a:xfrm>
              <a:off x="445115" y="4531974"/>
              <a:ext cx="5729886" cy="4000302"/>
              <a:chOff x="6119171" y="5332302"/>
              <a:chExt cx="5729886" cy="4000302"/>
            </a:xfrm>
          </p:grpSpPr>
          <p:cxnSp>
            <p:nvCxnSpPr>
              <p:cNvPr id="46" name="Gerade Verbindung mit Pfeil 45">
                <a:extLst>
                  <a:ext uri="{FF2B5EF4-FFF2-40B4-BE49-F238E27FC236}">
                    <a16:creationId xmlns:a16="http://schemas.microsoft.com/office/drawing/2014/main" id="{48035B23-2E95-4F4F-995F-3F774FB280D9}"/>
                  </a:ext>
                </a:extLst>
              </p:cNvPr>
              <p:cNvCxnSpPr/>
              <p:nvPr/>
            </p:nvCxnSpPr>
            <p:spPr>
              <a:xfrm>
                <a:off x="6478960" y="8632056"/>
                <a:ext cx="5370097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95904A7-AAC4-4813-B5E1-7A5302D034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021986" y="7157374"/>
                <a:ext cx="2952000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C63867F-80F0-463A-B89C-B5F900D1AEDD}"/>
                  </a:ext>
                </a:extLst>
              </p:cNvPr>
              <p:cNvSpPr txBox="1"/>
              <p:nvPr/>
            </p:nvSpPr>
            <p:spPr>
              <a:xfrm>
                <a:off x="6272002" y="5332302"/>
                <a:ext cx="440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GW</a:t>
                </a:r>
                <a:endParaRPr lang="en-GB" sz="2000" dirty="0"/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67D9CE36-8DBF-4715-8C84-0D701303824B}"/>
                  </a:ext>
                </a:extLst>
              </p:cNvPr>
              <p:cNvSpPr txBox="1"/>
              <p:nvPr/>
            </p:nvSpPr>
            <p:spPr>
              <a:xfrm>
                <a:off x="8698577" y="9024827"/>
                <a:ext cx="5562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Hour</a:t>
                </a:r>
                <a:endParaRPr lang="en-GB" sz="2000" dirty="0"/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C41DFD7B-224D-496E-AE4F-F898D3AC4B68}"/>
                  </a:ext>
                </a:extLst>
              </p:cNvPr>
              <p:cNvSpPr txBox="1"/>
              <p:nvPr/>
            </p:nvSpPr>
            <p:spPr>
              <a:xfrm>
                <a:off x="7506011" y="8653345"/>
                <a:ext cx="142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6</a:t>
                </a:r>
                <a:endParaRPr lang="en-GB" sz="2000" dirty="0"/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86BD28B7-8DBC-4264-9767-11F2472ED743}"/>
                  </a:ext>
                </a:extLst>
              </p:cNvPr>
              <p:cNvSpPr txBox="1"/>
              <p:nvPr/>
            </p:nvSpPr>
            <p:spPr>
              <a:xfrm>
                <a:off x="8770931" y="865334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12</a:t>
                </a:r>
                <a:endParaRPr lang="en-GB" sz="2000" dirty="0"/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4717361B-9861-4CE8-81A4-77A7FEB1E21E}"/>
                  </a:ext>
                </a:extLst>
              </p:cNvPr>
              <p:cNvSpPr txBox="1"/>
              <p:nvPr/>
            </p:nvSpPr>
            <p:spPr>
              <a:xfrm>
                <a:off x="10081571" y="866858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18</a:t>
                </a:r>
                <a:endParaRPr lang="en-GB" sz="2000" dirty="0"/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BE19670A-BCA5-47A6-8618-917EBE2BC492}"/>
                  </a:ext>
                </a:extLst>
              </p:cNvPr>
              <p:cNvSpPr txBox="1"/>
              <p:nvPr/>
            </p:nvSpPr>
            <p:spPr>
              <a:xfrm>
                <a:off x="6317291" y="8622865"/>
                <a:ext cx="142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0</a:t>
                </a:r>
                <a:endParaRPr lang="en-GB" sz="2000" dirty="0"/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2C2975A1-BB8E-4733-B101-01D41475D4BA}"/>
                  </a:ext>
                </a:extLst>
              </p:cNvPr>
              <p:cNvSpPr txBox="1"/>
              <p:nvPr/>
            </p:nvSpPr>
            <p:spPr>
              <a:xfrm>
                <a:off x="11392211" y="866858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24</a:t>
                </a:r>
                <a:endParaRPr lang="en-GB" sz="2000" dirty="0"/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3D2B809A-671E-426A-88E8-0E522B2FAE64}"/>
                  </a:ext>
                </a:extLst>
              </p:cNvPr>
              <p:cNvSpPr txBox="1"/>
              <p:nvPr/>
            </p:nvSpPr>
            <p:spPr>
              <a:xfrm>
                <a:off x="7352477" y="5621862"/>
                <a:ext cx="3549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2000" dirty="0"/>
                  <a:t>Generation DR weekday winter</a:t>
                </a:r>
              </a:p>
            </p:txBody>
          </p:sp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597D828F-EC32-4479-AF06-B9EF168570A6}"/>
                  </a:ext>
                </a:extLst>
              </p:cNvPr>
              <p:cNvSpPr txBox="1"/>
              <p:nvPr/>
            </p:nvSpPr>
            <p:spPr>
              <a:xfrm>
                <a:off x="6119171" y="592538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80</a:t>
                </a:r>
                <a:endParaRPr lang="en-GB" sz="2000" dirty="0"/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97C36C29-A9C4-4069-AF96-8D96DE95AFF6}"/>
                  </a:ext>
                </a:extLst>
              </p:cNvPr>
              <p:cNvSpPr txBox="1"/>
              <p:nvPr/>
            </p:nvSpPr>
            <p:spPr>
              <a:xfrm>
                <a:off x="6119171" y="719030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40</a:t>
                </a:r>
                <a:endParaRPr lang="en-GB" sz="2000" dirty="0"/>
              </a:p>
            </p:txBody>
          </p:sp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07678789-3C92-4D62-930B-22C0FE5D2AF1}"/>
                  </a:ext>
                </a:extLst>
              </p:cNvPr>
              <p:cNvSpPr txBox="1"/>
              <p:nvPr/>
            </p:nvSpPr>
            <p:spPr>
              <a:xfrm>
                <a:off x="6119171" y="656546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60</a:t>
                </a:r>
                <a:endParaRPr lang="en-GB" sz="2000" dirty="0"/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5F10F2A8-67E5-4020-A301-0998BE347B8D}"/>
                  </a:ext>
                </a:extLst>
              </p:cNvPr>
              <p:cNvSpPr txBox="1"/>
              <p:nvPr/>
            </p:nvSpPr>
            <p:spPr>
              <a:xfrm>
                <a:off x="6119171" y="779990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20</a:t>
                </a:r>
                <a:endParaRPr lang="en-GB" sz="2000" dirty="0"/>
              </a:p>
            </p:txBody>
          </p:sp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5122D07-A373-4683-B592-84745607246A}"/>
              </a:ext>
            </a:extLst>
          </p:cNvPr>
          <p:cNvGrpSpPr/>
          <p:nvPr/>
        </p:nvGrpSpPr>
        <p:grpSpPr>
          <a:xfrm>
            <a:off x="6800195" y="4531974"/>
            <a:ext cx="5729886" cy="4000302"/>
            <a:chOff x="6800195" y="4531974"/>
            <a:chExt cx="5729886" cy="4000302"/>
          </a:xfrm>
        </p:grpSpPr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D9123E4C-004C-4909-9A86-AE53C61B92DA}"/>
                </a:ext>
              </a:extLst>
            </p:cNvPr>
            <p:cNvSpPr/>
            <p:nvPr/>
          </p:nvSpPr>
          <p:spPr>
            <a:xfrm>
              <a:off x="7175054" y="5409978"/>
              <a:ext cx="5004000" cy="2412000"/>
            </a:xfrm>
            <a:prstGeom prst="rect">
              <a:avLst/>
            </a:prstGeom>
            <a:blipFill dpi="0" rotWithShape="1">
              <a:blip r:embed="rId4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1C2AE0FA-F19C-4C66-B7B3-8C3FBF7BCF40}"/>
                </a:ext>
              </a:extLst>
            </p:cNvPr>
            <p:cNvCxnSpPr/>
            <p:nvPr/>
          </p:nvCxnSpPr>
          <p:spPr>
            <a:xfrm>
              <a:off x="7159984" y="7831728"/>
              <a:ext cx="537009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457DFB23-C451-4205-868F-D47A67F299B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703010" y="6357046"/>
              <a:ext cx="29520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F0DE6C6F-4532-43D5-90D6-E0E06C767C3E}"/>
                </a:ext>
              </a:extLst>
            </p:cNvPr>
            <p:cNvSpPr txBox="1"/>
            <p:nvPr/>
          </p:nvSpPr>
          <p:spPr>
            <a:xfrm>
              <a:off x="6953026" y="4531974"/>
              <a:ext cx="44082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GW</a:t>
              </a:r>
              <a:endParaRPr lang="en-GB" sz="2000" dirty="0"/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D7C6F39D-067B-4FF3-A8D5-A23DCB608B31}"/>
                </a:ext>
              </a:extLst>
            </p:cNvPr>
            <p:cNvSpPr txBox="1"/>
            <p:nvPr/>
          </p:nvSpPr>
          <p:spPr>
            <a:xfrm>
              <a:off x="9379601" y="8224499"/>
              <a:ext cx="5562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Hour</a:t>
              </a:r>
              <a:endParaRPr lang="en-GB" sz="2000" dirty="0"/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668C051A-A3DA-4150-B350-A8B311E44A7C}"/>
                </a:ext>
              </a:extLst>
            </p:cNvPr>
            <p:cNvSpPr txBox="1"/>
            <p:nvPr/>
          </p:nvSpPr>
          <p:spPr>
            <a:xfrm>
              <a:off x="8187035" y="7853017"/>
              <a:ext cx="1426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</a:t>
              </a:r>
              <a:endParaRPr lang="en-GB" sz="2000" dirty="0"/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7ABE3CE6-FBA1-4199-8642-0E54784F25B2}"/>
                </a:ext>
              </a:extLst>
            </p:cNvPr>
            <p:cNvSpPr txBox="1"/>
            <p:nvPr/>
          </p:nvSpPr>
          <p:spPr>
            <a:xfrm>
              <a:off x="9451955" y="785301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12</a:t>
              </a:r>
              <a:endParaRPr lang="en-GB" sz="2000" dirty="0"/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662FD87C-055F-4AE4-8EA9-47725D562CD2}"/>
                </a:ext>
              </a:extLst>
            </p:cNvPr>
            <p:cNvSpPr txBox="1"/>
            <p:nvPr/>
          </p:nvSpPr>
          <p:spPr>
            <a:xfrm>
              <a:off x="10762595" y="786825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18</a:t>
              </a:r>
              <a:endParaRPr lang="en-GB" sz="2000" dirty="0"/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D0964BFB-E6C0-4FA9-A265-5AF8D6CC4C67}"/>
                </a:ext>
              </a:extLst>
            </p:cNvPr>
            <p:cNvSpPr txBox="1"/>
            <p:nvPr/>
          </p:nvSpPr>
          <p:spPr>
            <a:xfrm>
              <a:off x="6998315" y="7822537"/>
              <a:ext cx="1426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0</a:t>
              </a:r>
              <a:endParaRPr lang="en-GB" sz="2000" dirty="0"/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76A9B0BC-1186-4194-9921-F94423493209}"/>
                </a:ext>
              </a:extLst>
            </p:cNvPr>
            <p:cNvSpPr txBox="1"/>
            <p:nvPr/>
          </p:nvSpPr>
          <p:spPr>
            <a:xfrm>
              <a:off x="12073235" y="786825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24</a:t>
              </a:r>
              <a:endParaRPr lang="en-GB" sz="2000" dirty="0"/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C71BCB-3117-44D3-A6F3-CC0F1B43EA38}"/>
                </a:ext>
              </a:extLst>
            </p:cNvPr>
            <p:cNvSpPr txBox="1"/>
            <p:nvPr/>
          </p:nvSpPr>
          <p:spPr>
            <a:xfrm>
              <a:off x="6800195" y="512505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80</a:t>
              </a:r>
              <a:endParaRPr lang="en-GB" sz="2000" dirty="0"/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ACBB0CCE-0E53-4547-9CDC-F7FD14018A5B}"/>
                </a:ext>
              </a:extLst>
            </p:cNvPr>
            <p:cNvSpPr txBox="1"/>
            <p:nvPr/>
          </p:nvSpPr>
          <p:spPr>
            <a:xfrm>
              <a:off x="6800195" y="638997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40</a:t>
              </a:r>
              <a:endParaRPr lang="en-GB" sz="2000" dirty="0"/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36EFD64B-38C7-4A70-9E4D-70E740093D3C}"/>
                </a:ext>
              </a:extLst>
            </p:cNvPr>
            <p:cNvSpPr txBox="1"/>
            <p:nvPr/>
          </p:nvSpPr>
          <p:spPr>
            <a:xfrm>
              <a:off x="6800195" y="576513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60</a:t>
              </a:r>
              <a:endParaRPr lang="en-GB" sz="2000" dirty="0"/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0E6E4E41-501B-4112-8C6E-03E4EA9E47EF}"/>
                </a:ext>
              </a:extLst>
            </p:cNvPr>
            <p:cNvSpPr txBox="1"/>
            <p:nvPr/>
          </p:nvSpPr>
          <p:spPr>
            <a:xfrm>
              <a:off x="6800195" y="699957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20</a:t>
              </a:r>
              <a:endParaRPr lang="en-GB" sz="2000" dirty="0"/>
            </a:p>
          </p:txBody>
        </p:sp>
      </p:grpSp>
      <p:sp>
        <p:nvSpPr>
          <p:cNvPr id="96" name="Ellipse 95">
            <a:extLst>
              <a:ext uri="{FF2B5EF4-FFF2-40B4-BE49-F238E27FC236}">
                <a16:creationId xmlns:a16="http://schemas.microsoft.com/office/drawing/2014/main" id="{A799A42A-5E13-47D9-B774-ACE5B9CF0836}"/>
              </a:ext>
            </a:extLst>
          </p:cNvPr>
          <p:cNvSpPr/>
          <p:nvPr/>
        </p:nvSpPr>
        <p:spPr>
          <a:xfrm>
            <a:off x="1275551" y="5888367"/>
            <a:ext cx="1117127" cy="824132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7A003A6A-64A7-450F-BACB-9BFE7E57EE96}"/>
              </a:ext>
            </a:extLst>
          </p:cNvPr>
          <p:cNvSpPr/>
          <p:nvPr/>
        </p:nvSpPr>
        <p:spPr>
          <a:xfrm>
            <a:off x="4369271" y="5080647"/>
            <a:ext cx="1117127" cy="824132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Gewitterblitz 97">
            <a:extLst>
              <a:ext uri="{FF2B5EF4-FFF2-40B4-BE49-F238E27FC236}">
                <a16:creationId xmlns:a16="http://schemas.microsoft.com/office/drawing/2014/main" id="{2136AA63-FC73-4D1D-BF6E-6EC47110E7B8}"/>
              </a:ext>
            </a:extLst>
          </p:cNvPr>
          <p:cNvSpPr/>
          <p:nvPr/>
        </p:nvSpPr>
        <p:spPr>
          <a:xfrm>
            <a:off x="2895600" y="5471160"/>
            <a:ext cx="960118" cy="1382047"/>
          </a:xfrm>
          <a:prstGeom prst="lightningBol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6C2DD7-6AF7-4FDD-AAD7-1759ABAB5503}"/>
              </a:ext>
            </a:extLst>
          </p:cNvPr>
          <p:cNvSpPr txBox="1"/>
          <p:nvPr/>
        </p:nvSpPr>
        <p:spPr>
          <a:xfrm>
            <a:off x="8094303" y="3951346"/>
            <a:ext cx="3244478" cy="46166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0000" dirty="0">
                <a:sym typeface="Wingdings" panose="05000000000000000000" pitchFamily="2" charset="2"/>
              </a:rPr>
              <a:t>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1647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9 1.8574E-6 L -0.49334 1.857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6" grpId="0" animBg="1"/>
      <p:bldP spid="97" grpId="0" animBg="1"/>
      <p:bldP spid="9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How much potential is there?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How much conventional storage is this equivalent to?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0951" y="1775918"/>
            <a:ext cx="20149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b="1" dirty="0" err="1"/>
              <a:t>Shiftable</a:t>
            </a:r>
            <a:r>
              <a:rPr lang="en-GB" sz="2400" b="1" dirty="0"/>
              <a:t> load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9769" y="2665314"/>
            <a:ext cx="37398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b="1" dirty="0"/>
              <a:t>Optimization of DR Model</a:t>
            </a:r>
          </a:p>
        </p:txBody>
      </p:sp>
      <p:cxnSp>
        <p:nvCxnSpPr>
          <p:cNvPr id="8" name="Straight Arrow Connector 7"/>
          <p:cNvCxnSpPr>
            <a:stCxn id="15" idx="2"/>
            <a:endCxn id="29" idx="0"/>
          </p:cNvCxnSpPr>
          <p:nvPr/>
        </p:nvCxnSpPr>
        <p:spPr>
          <a:xfrm>
            <a:off x="3578439" y="2145250"/>
            <a:ext cx="1233" cy="52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42595" y="3561291"/>
            <a:ext cx="26657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b="1" dirty="0"/>
              <a:t>Generation Profile</a:t>
            </a:r>
          </a:p>
        </p:txBody>
      </p:sp>
      <p:cxnSp>
        <p:nvCxnSpPr>
          <p:cNvPr id="21" name="Straight Arrow Connector 20"/>
          <p:cNvCxnSpPr>
            <a:stCxn id="29" idx="2"/>
            <a:endCxn id="20" idx="0"/>
          </p:cNvCxnSpPr>
          <p:nvPr/>
        </p:nvCxnSpPr>
        <p:spPr>
          <a:xfrm flipH="1">
            <a:off x="3575492" y="3034646"/>
            <a:ext cx="4180" cy="52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3DDCC263-D882-4D28-8F8D-49923C2F2D20}"/>
              </a:ext>
            </a:extLst>
          </p:cNvPr>
          <p:cNvCxnSpPr/>
          <p:nvPr/>
        </p:nvCxnSpPr>
        <p:spPr>
          <a:xfrm>
            <a:off x="3579672" y="1255854"/>
            <a:ext cx="0" cy="62311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88EED42C-011B-4AF1-8E0A-31C240F56972}"/>
              </a:ext>
            </a:extLst>
          </p:cNvPr>
          <p:cNvCxnSpPr>
            <a:cxnSpLocks/>
            <a:stCxn id="15" idx="2"/>
            <a:endCxn id="29" idx="0"/>
          </p:cNvCxnSpPr>
          <p:nvPr/>
        </p:nvCxnSpPr>
        <p:spPr>
          <a:xfrm>
            <a:off x="3578439" y="2145250"/>
            <a:ext cx="1233" cy="52006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0">
            <a:extLst>
              <a:ext uri="{FF2B5EF4-FFF2-40B4-BE49-F238E27FC236}">
                <a16:creationId xmlns:a16="http://schemas.microsoft.com/office/drawing/2014/main" id="{DFA7C478-9106-4BE6-83F9-5BDB3126E081}"/>
              </a:ext>
            </a:extLst>
          </p:cNvPr>
          <p:cNvCxnSpPr>
            <a:cxnSpLocks/>
            <a:stCxn id="29" idx="2"/>
            <a:endCxn id="20" idx="0"/>
          </p:cNvCxnSpPr>
          <p:nvPr/>
        </p:nvCxnSpPr>
        <p:spPr>
          <a:xfrm flipH="1">
            <a:off x="3575492" y="3034646"/>
            <a:ext cx="4180" cy="52664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A035347-E021-4B11-98CC-832A86D9DD3E}"/>
              </a:ext>
            </a:extLst>
          </p:cNvPr>
          <p:cNvGrpSpPr/>
          <p:nvPr/>
        </p:nvGrpSpPr>
        <p:grpSpPr>
          <a:xfrm>
            <a:off x="7498999" y="1745438"/>
            <a:ext cx="4663136" cy="2122439"/>
            <a:chOff x="7498999" y="1745438"/>
            <a:chExt cx="4663136" cy="2122439"/>
          </a:xfrm>
        </p:grpSpPr>
        <p:sp>
          <p:nvSpPr>
            <p:cNvPr id="28" name="TextBox 27"/>
            <p:cNvSpPr txBox="1"/>
            <p:nvPr/>
          </p:nvSpPr>
          <p:spPr>
            <a:xfrm>
              <a:off x="7498999" y="2654743"/>
              <a:ext cx="466313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b="1" dirty="0"/>
                <a:t>Optimization of a storage Model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95990" y="3498545"/>
              <a:ext cx="26657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b="1" dirty="0"/>
                <a:t>Generation Profile</a:t>
              </a:r>
            </a:p>
          </p:txBody>
        </p:sp>
        <p:cxnSp>
          <p:nvCxnSpPr>
            <p:cNvPr id="16" name="Straight Arrow Connector 15"/>
            <p:cNvCxnSpPr>
              <a:stCxn id="28" idx="2"/>
              <a:endCxn id="26" idx="0"/>
            </p:cNvCxnSpPr>
            <p:nvPr/>
          </p:nvCxnSpPr>
          <p:spPr>
            <a:xfrm flipH="1">
              <a:off x="9828887" y="3024075"/>
              <a:ext cx="1680" cy="474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46101" y="1745438"/>
              <a:ext cx="37526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b="1" dirty="0"/>
                <a:t>Storage Capacity = 9GWh</a:t>
              </a:r>
            </a:p>
          </p:txBody>
        </p:sp>
        <p:cxnSp>
          <p:nvCxnSpPr>
            <p:cNvPr id="32" name="Straight Arrow Connector 31"/>
            <p:cNvCxnSpPr>
              <a:stCxn id="30" idx="2"/>
              <a:endCxn id="28" idx="0"/>
            </p:cNvCxnSpPr>
            <p:nvPr/>
          </p:nvCxnSpPr>
          <p:spPr>
            <a:xfrm>
              <a:off x="9822416" y="2114770"/>
              <a:ext cx="8151" cy="539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0">
              <a:extLst>
                <a:ext uri="{FF2B5EF4-FFF2-40B4-BE49-F238E27FC236}">
                  <a16:creationId xmlns:a16="http://schemas.microsoft.com/office/drawing/2014/main" id="{F0AEE99B-21F3-4F86-A90C-2AB46C2A0F36}"/>
                </a:ext>
              </a:extLst>
            </p:cNvPr>
            <p:cNvCxnSpPr>
              <a:cxnSpLocks/>
              <a:stCxn id="28" idx="2"/>
              <a:endCxn id="26" idx="0"/>
            </p:cNvCxnSpPr>
            <p:nvPr/>
          </p:nvCxnSpPr>
          <p:spPr>
            <a:xfrm flipH="1">
              <a:off x="9828887" y="3024075"/>
              <a:ext cx="1680" cy="47447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0">
              <a:extLst>
                <a:ext uri="{FF2B5EF4-FFF2-40B4-BE49-F238E27FC236}">
                  <a16:creationId xmlns:a16="http://schemas.microsoft.com/office/drawing/2014/main" id="{A2FA224B-5788-4BF8-A77D-9CAA6C5713F5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9822416" y="2114770"/>
              <a:ext cx="8151" cy="53997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7B7CEB69-839F-4EDE-90D0-CCD913D40A46}"/>
              </a:ext>
            </a:extLst>
          </p:cNvPr>
          <p:cNvSpPr/>
          <p:nvPr/>
        </p:nvSpPr>
        <p:spPr>
          <a:xfrm>
            <a:off x="296076" y="8430099"/>
            <a:ext cx="12308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sDR</a:t>
            </a:r>
            <a:r>
              <a:rPr lang="en-GB" sz="2800" b="1" dirty="0"/>
              <a:t> equivalent to a conventional storage of 9 GWh during a winter day</a:t>
            </a:r>
            <a:endParaRPr lang="en-GB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8670246-C368-4266-8BD6-8AC36E1F671C}"/>
              </a:ext>
            </a:extLst>
          </p:cNvPr>
          <p:cNvGrpSpPr/>
          <p:nvPr/>
        </p:nvGrpSpPr>
        <p:grpSpPr>
          <a:xfrm>
            <a:off x="368915" y="4531974"/>
            <a:ext cx="5729886" cy="4000302"/>
            <a:chOff x="445115" y="4531974"/>
            <a:chExt cx="5729886" cy="400030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261543D-15C2-4B36-9381-95B869DC3FB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1567" y="5256924"/>
              <a:ext cx="5256000" cy="2592000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672C12F7-5501-4D22-82F7-F8E9A1B146BD}"/>
                </a:ext>
              </a:extLst>
            </p:cNvPr>
            <p:cNvGrpSpPr/>
            <p:nvPr/>
          </p:nvGrpSpPr>
          <p:grpSpPr>
            <a:xfrm>
              <a:off x="445115" y="4531974"/>
              <a:ext cx="5729886" cy="4000302"/>
              <a:chOff x="6119171" y="5332302"/>
              <a:chExt cx="5729886" cy="4000302"/>
            </a:xfrm>
          </p:grpSpPr>
          <p:cxnSp>
            <p:nvCxnSpPr>
              <p:cNvPr id="46" name="Gerade Verbindung mit Pfeil 45">
                <a:extLst>
                  <a:ext uri="{FF2B5EF4-FFF2-40B4-BE49-F238E27FC236}">
                    <a16:creationId xmlns:a16="http://schemas.microsoft.com/office/drawing/2014/main" id="{48035B23-2E95-4F4F-995F-3F774FB280D9}"/>
                  </a:ext>
                </a:extLst>
              </p:cNvPr>
              <p:cNvCxnSpPr/>
              <p:nvPr/>
            </p:nvCxnSpPr>
            <p:spPr>
              <a:xfrm>
                <a:off x="6478960" y="8632056"/>
                <a:ext cx="5370097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95904A7-AAC4-4813-B5E1-7A5302D034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021986" y="7157374"/>
                <a:ext cx="2952000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C63867F-80F0-463A-B89C-B5F900D1AEDD}"/>
                  </a:ext>
                </a:extLst>
              </p:cNvPr>
              <p:cNvSpPr txBox="1"/>
              <p:nvPr/>
            </p:nvSpPr>
            <p:spPr>
              <a:xfrm>
                <a:off x="6272002" y="5332302"/>
                <a:ext cx="440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GW</a:t>
                </a:r>
                <a:endParaRPr lang="en-GB" sz="2000" dirty="0"/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67D9CE36-8DBF-4715-8C84-0D701303824B}"/>
                  </a:ext>
                </a:extLst>
              </p:cNvPr>
              <p:cNvSpPr txBox="1"/>
              <p:nvPr/>
            </p:nvSpPr>
            <p:spPr>
              <a:xfrm>
                <a:off x="8698577" y="9024827"/>
                <a:ext cx="5562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Hour</a:t>
                </a:r>
                <a:endParaRPr lang="en-GB" sz="2000" dirty="0"/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C41DFD7B-224D-496E-AE4F-F898D3AC4B68}"/>
                  </a:ext>
                </a:extLst>
              </p:cNvPr>
              <p:cNvSpPr txBox="1"/>
              <p:nvPr/>
            </p:nvSpPr>
            <p:spPr>
              <a:xfrm>
                <a:off x="7506011" y="8653345"/>
                <a:ext cx="142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6</a:t>
                </a:r>
                <a:endParaRPr lang="en-GB" sz="2000" dirty="0"/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86BD28B7-8DBC-4264-9767-11F2472ED743}"/>
                  </a:ext>
                </a:extLst>
              </p:cNvPr>
              <p:cNvSpPr txBox="1"/>
              <p:nvPr/>
            </p:nvSpPr>
            <p:spPr>
              <a:xfrm>
                <a:off x="8770931" y="865334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12</a:t>
                </a:r>
                <a:endParaRPr lang="en-GB" sz="2000" dirty="0"/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4717361B-9861-4CE8-81A4-77A7FEB1E21E}"/>
                  </a:ext>
                </a:extLst>
              </p:cNvPr>
              <p:cNvSpPr txBox="1"/>
              <p:nvPr/>
            </p:nvSpPr>
            <p:spPr>
              <a:xfrm>
                <a:off x="10081571" y="866858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18</a:t>
                </a:r>
                <a:endParaRPr lang="en-GB" sz="2000" dirty="0"/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BE19670A-BCA5-47A6-8618-917EBE2BC492}"/>
                  </a:ext>
                </a:extLst>
              </p:cNvPr>
              <p:cNvSpPr txBox="1"/>
              <p:nvPr/>
            </p:nvSpPr>
            <p:spPr>
              <a:xfrm>
                <a:off x="6317291" y="8622865"/>
                <a:ext cx="142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0</a:t>
                </a:r>
                <a:endParaRPr lang="en-GB" sz="2000" dirty="0"/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2C2975A1-BB8E-4733-B101-01D41475D4BA}"/>
                  </a:ext>
                </a:extLst>
              </p:cNvPr>
              <p:cNvSpPr txBox="1"/>
              <p:nvPr/>
            </p:nvSpPr>
            <p:spPr>
              <a:xfrm>
                <a:off x="11392211" y="866858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24</a:t>
                </a:r>
                <a:endParaRPr lang="en-GB" sz="2000" dirty="0"/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3D2B809A-671E-426A-88E8-0E522B2FAE64}"/>
                  </a:ext>
                </a:extLst>
              </p:cNvPr>
              <p:cNvSpPr txBox="1"/>
              <p:nvPr/>
            </p:nvSpPr>
            <p:spPr>
              <a:xfrm>
                <a:off x="7352477" y="5621862"/>
                <a:ext cx="3549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2000" dirty="0"/>
                  <a:t>Generation DR weekday winter</a:t>
                </a:r>
              </a:p>
            </p:txBody>
          </p:sp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597D828F-EC32-4479-AF06-B9EF168570A6}"/>
                  </a:ext>
                </a:extLst>
              </p:cNvPr>
              <p:cNvSpPr txBox="1"/>
              <p:nvPr/>
            </p:nvSpPr>
            <p:spPr>
              <a:xfrm>
                <a:off x="6119171" y="592538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80</a:t>
                </a:r>
                <a:endParaRPr lang="en-GB" sz="2000" dirty="0"/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97C36C29-A9C4-4069-AF96-8D96DE95AFF6}"/>
                  </a:ext>
                </a:extLst>
              </p:cNvPr>
              <p:cNvSpPr txBox="1"/>
              <p:nvPr/>
            </p:nvSpPr>
            <p:spPr>
              <a:xfrm>
                <a:off x="6119171" y="719030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40</a:t>
                </a:r>
                <a:endParaRPr lang="en-GB" sz="2000" dirty="0"/>
              </a:p>
            </p:txBody>
          </p:sp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07678789-3C92-4D62-930B-22C0FE5D2AF1}"/>
                  </a:ext>
                </a:extLst>
              </p:cNvPr>
              <p:cNvSpPr txBox="1"/>
              <p:nvPr/>
            </p:nvSpPr>
            <p:spPr>
              <a:xfrm>
                <a:off x="6119171" y="656546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60</a:t>
                </a:r>
                <a:endParaRPr lang="en-GB" sz="2000" dirty="0"/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5F10F2A8-67E5-4020-A301-0998BE347B8D}"/>
                  </a:ext>
                </a:extLst>
              </p:cNvPr>
              <p:cNvSpPr txBox="1"/>
              <p:nvPr/>
            </p:nvSpPr>
            <p:spPr>
              <a:xfrm>
                <a:off x="6119171" y="7799905"/>
                <a:ext cx="285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de-DE" sz="2000" dirty="0"/>
                  <a:t>20</a:t>
                </a:r>
                <a:endParaRPr lang="en-GB" sz="2000" dirty="0"/>
              </a:p>
            </p:txBody>
          </p:sp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1583C95-C4D9-4D24-9115-DB7422C94B3E}"/>
              </a:ext>
            </a:extLst>
          </p:cNvPr>
          <p:cNvGrpSpPr/>
          <p:nvPr/>
        </p:nvGrpSpPr>
        <p:grpSpPr>
          <a:xfrm>
            <a:off x="6800195" y="4531974"/>
            <a:ext cx="5729886" cy="4000302"/>
            <a:chOff x="6800195" y="4531974"/>
            <a:chExt cx="5729886" cy="4000302"/>
          </a:xfrm>
        </p:grpSpPr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1C2AE0FA-F19C-4C66-B7B3-8C3FBF7BCF40}"/>
                </a:ext>
              </a:extLst>
            </p:cNvPr>
            <p:cNvCxnSpPr/>
            <p:nvPr/>
          </p:nvCxnSpPr>
          <p:spPr>
            <a:xfrm>
              <a:off x="7159984" y="7831728"/>
              <a:ext cx="537009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457DFB23-C451-4205-868F-D47A67F299B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703010" y="6357046"/>
              <a:ext cx="29520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F0DE6C6F-4532-43D5-90D6-E0E06C767C3E}"/>
                </a:ext>
              </a:extLst>
            </p:cNvPr>
            <p:cNvSpPr txBox="1"/>
            <p:nvPr/>
          </p:nvSpPr>
          <p:spPr>
            <a:xfrm>
              <a:off x="6953026" y="4531974"/>
              <a:ext cx="44082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GW</a:t>
              </a:r>
              <a:endParaRPr lang="en-GB" sz="2000" dirty="0"/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D7C6F39D-067B-4FF3-A8D5-A23DCB608B31}"/>
                </a:ext>
              </a:extLst>
            </p:cNvPr>
            <p:cNvSpPr txBox="1"/>
            <p:nvPr/>
          </p:nvSpPr>
          <p:spPr>
            <a:xfrm>
              <a:off x="9379601" y="8224499"/>
              <a:ext cx="5562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Hour</a:t>
              </a:r>
              <a:endParaRPr lang="en-GB" sz="2000" dirty="0"/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668C051A-A3DA-4150-B350-A8B311E44A7C}"/>
                </a:ext>
              </a:extLst>
            </p:cNvPr>
            <p:cNvSpPr txBox="1"/>
            <p:nvPr/>
          </p:nvSpPr>
          <p:spPr>
            <a:xfrm>
              <a:off x="8187035" y="7853017"/>
              <a:ext cx="1426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</a:t>
              </a:r>
              <a:endParaRPr lang="en-GB" sz="2000" dirty="0"/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7ABE3CE6-FBA1-4199-8642-0E54784F25B2}"/>
                </a:ext>
              </a:extLst>
            </p:cNvPr>
            <p:cNvSpPr txBox="1"/>
            <p:nvPr/>
          </p:nvSpPr>
          <p:spPr>
            <a:xfrm>
              <a:off x="9451955" y="785301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12</a:t>
              </a:r>
              <a:endParaRPr lang="en-GB" sz="2000" dirty="0"/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662FD87C-055F-4AE4-8EA9-47725D562CD2}"/>
                </a:ext>
              </a:extLst>
            </p:cNvPr>
            <p:cNvSpPr txBox="1"/>
            <p:nvPr/>
          </p:nvSpPr>
          <p:spPr>
            <a:xfrm>
              <a:off x="10762595" y="786825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18</a:t>
              </a:r>
              <a:endParaRPr lang="en-GB" sz="2000" dirty="0"/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D0964BFB-E6C0-4FA9-A265-5AF8D6CC4C67}"/>
                </a:ext>
              </a:extLst>
            </p:cNvPr>
            <p:cNvSpPr txBox="1"/>
            <p:nvPr/>
          </p:nvSpPr>
          <p:spPr>
            <a:xfrm>
              <a:off x="6998315" y="7822537"/>
              <a:ext cx="1426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0</a:t>
              </a:r>
              <a:endParaRPr lang="en-GB" sz="2000" dirty="0"/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76A9B0BC-1186-4194-9921-F94423493209}"/>
                </a:ext>
              </a:extLst>
            </p:cNvPr>
            <p:cNvSpPr txBox="1"/>
            <p:nvPr/>
          </p:nvSpPr>
          <p:spPr>
            <a:xfrm>
              <a:off x="12073235" y="786825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24</a:t>
              </a:r>
              <a:endParaRPr lang="en-GB" sz="2000" dirty="0"/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C71BCB-3117-44D3-A6F3-CC0F1B43EA38}"/>
                </a:ext>
              </a:extLst>
            </p:cNvPr>
            <p:cNvSpPr txBox="1"/>
            <p:nvPr/>
          </p:nvSpPr>
          <p:spPr>
            <a:xfrm>
              <a:off x="6800195" y="512505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80</a:t>
              </a:r>
              <a:endParaRPr lang="en-GB" sz="2000" dirty="0"/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ACBB0CCE-0E53-4547-9CDC-F7FD14018A5B}"/>
                </a:ext>
              </a:extLst>
            </p:cNvPr>
            <p:cNvSpPr txBox="1"/>
            <p:nvPr/>
          </p:nvSpPr>
          <p:spPr>
            <a:xfrm>
              <a:off x="6800195" y="638997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40</a:t>
              </a:r>
              <a:endParaRPr lang="en-GB" sz="2000" dirty="0"/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36EFD64B-38C7-4A70-9E4D-70E740093D3C}"/>
                </a:ext>
              </a:extLst>
            </p:cNvPr>
            <p:cNvSpPr txBox="1"/>
            <p:nvPr/>
          </p:nvSpPr>
          <p:spPr>
            <a:xfrm>
              <a:off x="6800195" y="576513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60</a:t>
              </a:r>
              <a:endParaRPr lang="en-GB" sz="2000" dirty="0"/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0E6E4E41-501B-4112-8C6E-03E4EA9E47EF}"/>
                </a:ext>
              </a:extLst>
            </p:cNvPr>
            <p:cNvSpPr txBox="1"/>
            <p:nvPr/>
          </p:nvSpPr>
          <p:spPr>
            <a:xfrm>
              <a:off x="6800195" y="6999577"/>
              <a:ext cx="2853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20</a:t>
              </a:r>
              <a:endParaRPr lang="en-GB" sz="2000" dirty="0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77445F8-51EF-46ED-BF9D-A0B3A661FE77}"/>
                </a:ext>
              </a:extLst>
            </p:cNvPr>
            <p:cNvSpPr/>
            <p:nvPr/>
          </p:nvSpPr>
          <p:spPr>
            <a:xfrm>
              <a:off x="7162974" y="5246067"/>
              <a:ext cx="5004000" cy="2592000"/>
            </a:xfrm>
            <a:prstGeom prst="rect">
              <a:avLst/>
            </a:prstGeom>
            <a:blipFill>
              <a:blip r:embed="rId4">
                <a:alphaModFix amt="2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31AEBB5-70CD-4920-9C59-F8F8D8B0432E}"/>
              </a:ext>
            </a:extLst>
          </p:cNvPr>
          <p:cNvSpPr txBox="1"/>
          <p:nvPr/>
        </p:nvSpPr>
        <p:spPr>
          <a:xfrm>
            <a:off x="8243640" y="4391357"/>
            <a:ext cx="3023264" cy="46166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0000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GB" sz="30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9 1.8574E-6 L -0.49334 1.857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Conclusion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9489" y="1499016"/>
            <a:ext cx="12294017" cy="593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Interpretation of DR in the residential sector (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quantified </a:t>
            </a: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model) 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sDR ≈ conventional storage with variable capacity between 2 and 9 GWh. 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sDR</a:t>
            </a: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might replace expensive conventional storage or enable countries without a natural storage potential.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sDR enabled by communication technology could provide flexibility for the power system with high shares of renewables, but its reliability will need to be seen to be proved.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+mj-lt"/>
              </a:rPr>
              <a:t>Prices ‘find’ successive shifters to smooth load shifting in a welfare enhancing way. No evidence of spikes!</a:t>
            </a:r>
          </a:p>
          <a:p>
            <a:pPr>
              <a:tabLst>
                <a:tab pos="457200" algn="l"/>
              </a:tabLst>
            </a:pPr>
            <a:endParaRPr lang="en-GB" sz="2800" dirty="0">
              <a:latin typeface="+mj-lt"/>
            </a:endParaRPr>
          </a:p>
          <a:p>
            <a:pPr algn="ctr">
              <a:tabLst>
                <a:tab pos="457200" algn="l"/>
              </a:tabLst>
            </a:pPr>
            <a:r>
              <a:rPr lang="en-GB" sz="2800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2800" b="1" dirty="0">
                <a:latin typeface="+mj-lt"/>
              </a:rPr>
              <a:t>A swarm of imperceptible demand shifts directed by market signals behaves like a gigantic storage unit, unknown to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7674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09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2062125"/>
            <a:ext cx="12241907" cy="69318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Electricity systems with large share of intermittent renewables need flexibility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May be provided by generation, or storage, or demand response (</a:t>
            </a:r>
            <a:r>
              <a:rPr lang="en-GB" b="1" dirty="0">
                <a:latin typeface="+mj-lt"/>
              </a:rPr>
              <a:t>DR</a:t>
            </a:r>
            <a:r>
              <a:rPr lang="en-GB" dirty="0"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 in the 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industrial sector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useful but potential is not unlimited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Swarm DR (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sDR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based on </a:t>
            </a: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shifting small loads in the </a:t>
            </a:r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residential sector</a:t>
            </a: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11160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by only a </a:t>
            </a:r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tiny interval of minutes,</a:t>
            </a:r>
          </a:p>
          <a:p>
            <a:pPr marL="11160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smartly </a:t>
            </a:r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coordinated</a:t>
            </a: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1116000" lvl="2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delegated</a:t>
            </a: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automated</a:t>
            </a:r>
          </a:p>
          <a:p>
            <a:pPr lvl="2" indent="0">
              <a:buNone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could have significant potential to augment it</a:t>
            </a:r>
          </a:p>
          <a:p>
            <a:pPr lvl="2" indent="0">
              <a:buNone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What is the potential of </a:t>
            </a:r>
            <a:r>
              <a:rPr lang="en-US" b="1" dirty="0" err="1">
                <a:ea typeface="Calibri" panose="020F0502020204030204" pitchFamily="34" charset="0"/>
                <a:cs typeface="Arial" panose="020B0604020202020204" pitchFamily="34" charset="0"/>
              </a:rPr>
              <a:t>sDR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 on the electricity system level?</a:t>
            </a:r>
          </a:p>
        </p:txBody>
      </p:sp>
    </p:spTree>
    <p:extLst>
      <p:ext uri="{BB962C8B-B14F-4D97-AF65-F5344CB8AC3E}">
        <p14:creationId xmlns:p14="http://schemas.microsoft.com/office/powerpoint/2010/main" val="18690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Swarm demand response: </a:t>
            </a:r>
            <a:br>
              <a:rPr lang="de-DE" b="1" dirty="0"/>
            </a:br>
            <a:r>
              <a:rPr lang="en-GB" b="1" dirty="0"/>
              <a:t>virtual storage by small consumers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12406145" cy="693184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 answer this question: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What is sDR? (frequently shifting small loads for short periods in a way that may be costless for the user)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How much potential is there?</a:t>
            </a:r>
          </a:p>
          <a:p>
            <a:pPr marL="879975" lvl="1" indent="-514350">
              <a:buFont typeface="+mj-lt"/>
              <a:buAutoNum type="alphaLcParenR"/>
            </a:pPr>
            <a:r>
              <a:rPr lang="en-GB" dirty="0"/>
              <a:t>What loads can be shifted?</a:t>
            </a:r>
          </a:p>
          <a:p>
            <a:pPr marL="879975" lvl="1" indent="-514350">
              <a:buFont typeface="+mj-lt"/>
              <a:buAutoNum type="alphaLcParenR"/>
            </a:pPr>
            <a:r>
              <a:rPr lang="en-GB" dirty="0"/>
              <a:t>How many consumers would participate?</a:t>
            </a:r>
          </a:p>
          <a:p>
            <a:pPr marL="879975" lvl="1" indent="-514350">
              <a:buFont typeface="+mj-lt"/>
              <a:buAutoNum type="alphaLcParenR"/>
            </a:pPr>
            <a:r>
              <a:rPr lang="en-GB" dirty="0"/>
              <a:t>How much conventional storage is this equivalent to?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694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2200795" y="2427129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What is </a:t>
            </a:r>
            <a:r>
              <a:rPr lang="en-GB" b="1" dirty="0" err="1"/>
              <a:t>sDR</a:t>
            </a:r>
            <a:r>
              <a:rPr lang="en-GB" b="1" dirty="0"/>
              <a:t>? – load shifting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2204262" y="2409058"/>
            <a:ext cx="1260000" cy="8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478280" y="3248644"/>
            <a:ext cx="75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14668" y="1773850"/>
            <a:ext cx="106036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Traditional DR: Shifting a single load (e.g. industrial process) by several hours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060865" y="3079362"/>
            <a:ext cx="673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400" dirty="0"/>
              <a:t>Time</a:t>
            </a:r>
          </a:p>
        </p:txBody>
      </p:sp>
      <p:cxnSp>
        <p:nvCxnSpPr>
          <p:cNvPr id="6" name="Gerade Verbindung mit Pfeil 5"/>
          <p:cNvCxnSpPr>
            <a:stCxn id="28" idx="3"/>
          </p:cNvCxnSpPr>
          <p:nvPr/>
        </p:nvCxnSpPr>
        <p:spPr>
          <a:xfrm flipV="1">
            <a:off x="3460795" y="2833580"/>
            <a:ext cx="3740720" cy="7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18210" y="3662579"/>
            <a:ext cx="99770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Swarm DR: Shifting a series of small loads by a couple of minutes each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478276" y="7560905"/>
            <a:ext cx="75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9060861" y="7375581"/>
            <a:ext cx="673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400" dirty="0"/>
              <a:t>Time</a:t>
            </a:r>
          </a:p>
        </p:txBody>
      </p:sp>
      <p:sp>
        <p:nvSpPr>
          <p:cNvPr id="21" name="Rechteck 20"/>
          <p:cNvSpPr/>
          <p:nvPr/>
        </p:nvSpPr>
        <p:spPr>
          <a:xfrm>
            <a:off x="2200791" y="6723348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23" name="Rechteck 22"/>
          <p:cNvSpPr/>
          <p:nvPr/>
        </p:nvSpPr>
        <p:spPr>
          <a:xfrm>
            <a:off x="3447696" y="5905934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24" name="Rechteck 23"/>
          <p:cNvSpPr/>
          <p:nvPr/>
        </p:nvSpPr>
        <p:spPr>
          <a:xfrm>
            <a:off x="4694612" y="5088509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26" name="Rechteck 25"/>
          <p:cNvSpPr/>
          <p:nvPr/>
        </p:nvSpPr>
        <p:spPr>
          <a:xfrm>
            <a:off x="5941515" y="4284960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2192957" y="4274912"/>
            <a:ext cx="5000724" cy="3266388"/>
            <a:chOff x="3604661" y="7142437"/>
            <a:chExt cx="5000724" cy="3266388"/>
          </a:xfrm>
        </p:grpSpPr>
        <p:sp>
          <p:nvSpPr>
            <p:cNvPr id="29" name="Rechteck 28"/>
            <p:cNvSpPr/>
            <p:nvPr/>
          </p:nvSpPr>
          <p:spPr>
            <a:xfrm>
              <a:off x="3604661" y="9580825"/>
              <a:ext cx="1260000" cy="82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Load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4851567" y="8763411"/>
              <a:ext cx="1260000" cy="82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Load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098479" y="7945986"/>
              <a:ext cx="1260000" cy="82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Load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7345385" y="7142437"/>
              <a:ext cx="1260000" cy="82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751E-6 4.87058E-6 L 0.38399 0.00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9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871E-6 -9.93E-8 L 0.09703 0.001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44" grpId="0"/>
      <p:bldP spid="21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2200795" y="2428629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What is </a:t>
            </a:r>
            <a:r>
              <a:rPr lang="en-GB" b="1" dirty="0" err="1"/>
              <a:t>sDR</a:t>
            </a:r>
            <a:r>
              <a:rPr lang="en-GB" b="1" dirty="0"/>
              <a:t>? – load shifting 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195761" y="2425798"/>
            <a:ext cx="1260000" cy="8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478280" y="3250144"/>
            <a:ext cx="75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9060865" y="3080862"/>
            <a:ext cx="673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400" dirty="0"/>
              <a:t>Time</a:t>
            </a:r>
          </a:p>
        </p:txBody>
      </p:sp>
      <p:cxnSp>
        <p:nvCxnSpPr>
          <p:cNvPr id="6" name="Gerade Verbindung mit Pfeil 5"/>
          <p:cNvCxnSpPr>
            <a:stCxn id="28" idx="3"/>
          </p:cNvCxnSpPr>
          <p:nvPr/>
        </p:nvCxnSpPr>
        <p:spPr>
          <a:xfrm flipV="1">
            <a:off x="3460795" y="2835080"/>
            <a:ext cx="3740720" cy="7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9060861" y="7361841"/>
            <a:ext cx="673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400" dirty="0"/>
              <a:t>Time</a:t>
            </a:r>
          </a:p>
        </p:txBody>
      </p:sp>
      <p:sp>
        <p:nvSpPr>
          <p:cNvPr id="21" name="Rechteck 20"/>
          <p:cNvSpPr/>
          <p:nvPr/>
        </p:nvSpPr>
        <p:spPr>
          <a:xfrm>
            <a:off x="2200791" y="6709608"/>
            <a:ext cx="1260000" cy="828000"/>
          </a:xfrm>
          <a:prstGeom prst="rect">
            <a:avLst/>
          </a:prstGeom>
          <a:solidFill>
            <a:srgbClr val="0080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23" name="Rechteck 22"/>
          <p:cNvSpPr/>
          <p:nvPr/>
        </p:nvSpPr>
        <p:spPr>
          <a:xfrm>
            <a:off x="3431654" y="5892194"/>
            <a:ext cx="1260000" cy="82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Load</a:t>
            </a:r>
          </a:p>
        </p:txBody>
      </p:sp>
      <p:sp>
        <p:nvSpPr>
          <p:cNvPr id="24" name="Rechteck 23"/>
          <p:cNvSpPr/>
          <p:nvPr/>
        </p:nvSpPr>
        <p:spPr>
          <a:xfrm>
            <a:off x="4694612" y="5058727"/>
            <a:ext cx="1260000" cy="82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Load</a:t>
            </a:r>
          </a:p>
        </p:txBody>
      </p:sp>
      <p:sp>
        <p:nvSpPr>
          <p:cNvPr id="26" name="Rechteck 25"/>
          <p:cNvSpPr/>
          <p:nvPr/>
        </p:nvSpPr>
        <p:spPr>
          <a:xfrm>
            <a:off x="5957557" y="4239136"/>
            <a:ext cx="1260000" cy="82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Load</a:t>
            </a:r>
          </a:p>
        </p:txBody>
      </p:sp>
      <p:sp>
        <p:nvSpPr>
          <p:cNvPr id="29" name="Rechteck 28"/>
          <p:cNvSpPr/>
          <p:nvPr/>
        </p:nvSpPr>
        <p:spPr>
          <a:xfrm>
            <a:off x="3428196" y="6731644"/>
            <a:ext cx="1260000" cy="82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Load</a:t>
            </a:r>
          </a:p>
        </p:txBody>
      </p:sp>
      <p:sp>
        <p:nvSpPr>
          <p:cNvPr id="30" name="Rechteck 29"/>
          <p:cNvSpPr/>
          <p:nvPr/>
        </p:nvSpPr>
        <p:spPr>
          <a:xfrm>
            <a:off x="4691144" y="5898188"/>
            <a:ext cx="1260000" cy="82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Load</a:t>
            </a:r>
          </a:p>
        </p:txBody>
      </p:sp>
      <p:sp>
        <p:nvSpPr>
          <p:cNvPr id="31" name="Rechteck 30"/>
          <p:cNvSpPr/>
          <p:nvPr/>
        </p:nvSpPr>
        <p:spPr>
          <a:xfrm>
            <a:off x="5954098" y="5064721"/>
            <a:ext cx="1260000" cy="82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Load</a:t>
            </a:r>
          </a:p>
        </p:txBody>
      </p:sp>
      <p:sp>
        <p:nvSpPr>
          <p:cNvPr id="32" name="Rechteck 31"/>
          <p:cNvSpPr/>
          <p:nvPr/>
        </p:nvSpPr>
        <p:spPr>
          <a:xfrm>
            <a:off x="7184962" y="4261172"/>
            <a:ext cx="1260000" cy="8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</a:t>
            </a:r>
          </a:p>
        </p:txBody>
      </p:sp>
      <p:sp>
        <p:nvSpPr>
          <p:cNvPr id="33" name="Rechteck 32"/>
          <p:cNvSpPr/>
          <p:nvPr/>
        </p:nvSpPr>
        <p:spPr>
          <a:xfrm>
            <a:off x="1139238" y="8224603"/>
            <a:ext cx="11159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By shifting a series of loads also „long term“ storage possible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478276" y="7547165"/>
            <a:ext cx="75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3452775" y="7143188"/>
            <a:ext cx="3740720" cy="754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EFBF1869-B253-4BA2-AF5C-81407F8B7A3F}"/>
              </a:ext>
            </a:extLst>
          </p:cNvPr>
          <p:cNvSpPr txBox="1"/>
          <p:nvPr/>
        </p:nvSpPr>
        <p:spPr>
          <a:xfrm>
            <a:off x="414668" y="1773850"/>
            <a:ext cx="106036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Traditional DR: Shifting a single load (e.g. industrial process) by several hours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0123A7-D196-42DB-8231-E947DCD315B7}"/>
              </a:ext>
            </a:extLst>
          </p:cNvPr>
          <p:cNvSpPr txBox="1"/>
          <p:nvPr/>
        </p:nvSpPr>
        <p:spPr>
          <a:xfrm>
            <a:off x="418210" y="3662579"/>
            <a:ext cx="99770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Swarm DR: Shifting a series of small loads by a couple of minutes each</a:t>
            </a:r>
          </a:p>
        </p:txBody>
      </p:sp>
    </p:spTree>
    <p:extLst>
      <p:ext uri="{BB962C8B-B14F-4D97-AF65-F5344CB8AC3E}">
        <p14:creationId xmlns:p14="http://schemas.microsoft.com/office/powerpoint/2010/main" val="19320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103E-6 2.54436E-6 L 0.0022 0.25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2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What is </a:t>
            </a:r>
            <a:r>
              <a:rPr lang="en-GB" b="1" dirty="0" err="1"/>
              <a:t>sDR</a:t>
            </a:r>
            <a:r>
              <a:rPr lang="en-GB" b="1" dirty="0"/>
              <a:t>? – costless load shifting</a:t>
            </a:r>
          </a:p>
        </p:txBody>
      </p:sp>
      <p:sp>
        <p:nvSpPr>
          <p:cNvPr id="52" name="Rechteck 51"/>
          <p:cNvSpPr/>
          <p:nvPr/>
        </p:nvSpPr>
        <p:spPr>
          <a:xfrm>
            <a:off x="381600" y="1298400"/>
            <a:ext cx="12083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devices with shifting indifference (threshold)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 err="1"/>
              <a:t>Cost</a:t>
            </a:r>
            <a:r>
              <a:rPr lang="de-DE" sz="2800" dirty="0"/>
              <a:t> </a:t>
            </a:r>
            <a:r>
              <a:rPr lang="de-DE" sz="2800" dirty="0">
                <a:sym typeface="Symbol" panose="05050102010706020507" pitchFamily="18" charset="2"/>
              </a:rPr>
              <a:t> </a:t>
            </a:r>
            <a:r>
              <a:rPr lang="de-DE" sz="2800" dirty="0" err="1">
                <a:sym typeface="Symbol" panose="05050102010706020507" pitchFamily="18" charset="2"/>
              </a:rPr>
              <a:t>inconvenience</a:t>
            </a:r>
            <a:endParaRPr lang="en-GB" sz="2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301195" y="4163993"/>
            <a:ext cx="5621118" cy="2936355"/>
            <a:chOff x="-2204057" y="847252"/>
            <a:chExt cx="3422816" cy="1788008"/>
          </a:xfrm>
        </p:grpSpPr>
        <p:sp>
          <p:nvSpPr>
            <p:cNvPr id="15" name="Rechteck 14"/>
            <p:cNvSpPr/>
            <p:nvPr/>
          </p:nvSpPr>
          <p:spPr>
            <a:xfrm>
              <a:off x="-2165957" y="847252"/>
              <a:ext cx="3373308" cy="1788008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Gerader Verbinder 15"/>
            <p:cNvCxnSpPr>
              <a:stCxn id="15" idx="1"/>
              <a:endCxn id="15" idx="3"/>
            </p:cNvCxnSpPr>
            <p:nvPr/>
          </p:nvCxnSpPr>
          <p:spPr>
            <a:xfrm>
              <a:off x="-2165957" y="1741256"/>
              <a:ext cx="337330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7" name="Gerader Verbinder 16"/>
            <p:cNvCxnSpPr/>
            <p:nvPr/>
          </p:nvCxnSpPr>
          <p:spPr>
            <a:xfrm>
              <a:off x="-2204057" y="1131656"/>
              <a:ext cx="337330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8" name="Gerader Verbinder 17"/>
            <p:cNvCxnSpPr/>
            <p:nvPr/>
          </p:nvCxnSpPr>
          <p:spPr>
            <a:xfrm>
              <a:off x="-2165957" y="1436456"/>
              <a:ext cx="337330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hteck 18"/>
                <p:cNvSpPr/>
                <p:nvPr/>
              </p:nvSpPr>
              <p:spPr>
                <a:xfrm>
                  <a:off x="-2154549" y="847252"/>
                  <a:ext cx="3373308" cy="2771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Rechteck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54549" y="847252"/>
                  <a:ext cx="3373308" cy="277157"/>
                </a:xfrm>
                <a:prstGeom prst="rect">
                  <a:avLst/>
                </a:prstGeom>
                <a:blipFill>
                  <a:blip r:embed="rId3"/>
                  <a:stretch>
                    <a:fillRect b="-133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 19"/>
                <p:cNvSpPr/>
                <p:nvPr/>
              </p:nvSpPr>
              <p:spPr>
                <a:xfrm>
                  <a:off x="-2167249" y="1152052"/>
                  <a:ext cx="3373308" cy="2771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Rechteck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7249" y="1152052"/>
                  <a:ext cx="3373308" cy="277157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-2172167" y="1451936"/>
                  <a:ext cx="3373308" cy="2771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72167" y="1451936"/>
                  <a:ext cx="3373308" cy="277157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-2167254" y="1751819"/>
                  <a:ext cx="3373308" cy="2771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7254" y="1751819"/>
                  <a:ext cx="3373308" cy="277157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-2154559" y="2351584"/>
                  <a:ext cx="3373308" cy="2771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54559" y="2351584"/>
                  <a:ext cx="3373308" cy="277157"/>
                </a:xfrm>
                <a:prstGeom prst="rect">
                  <a:avLst/>
                </a:prstGeom>
                <a:blipFill>
                  <a:blip r:embed="rId7"/>
                  <a:stretch>
                    <a:fillRect b="-2667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hteck 23"/>
                <p:cNvSpPr/>
                <p:nvPr/>
              </p:nvSpPr>
              <p:spPr>
                <a:xfrm>
                  <a:off x="-2172171" y="2051701"/>
                  <a:ext cx="3373308" cy="2771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de-DE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echtec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72171" y="2051701"/>
                  <a:ext cx="3373308" cy="277157"/>
                </a:xfrm>
                <a:prstGeom prst="rect">
                  <a:avLst/>
                </a:prstGeom>
                <a:blipFill>
                  <a:blip r:embed="rId8"/>
                  <a:stretch>
                    <a:fillRect b="-270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Gerader Verbinder 24"/>
            <p:cNvCxnSpPr/>
            <p:nvPr/>
          </p:nvCxnSpPr>
          <p:spPr>
            <a:xfrm>
              <a:off x="-2165957" y="2046056"/>
              <a:ext cx="337330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6" name="Gerader Verbinder 25"/>
            <p:cNvCxnSpPr/>
            <p:nvPr/>
          </p:nvCxnSpPr>
          <p:spPr>
            <a:xfrm>
              <a:off x="-2165957" y="2363556"/>
              <a:ext cx="337330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12511" y="3293437"/>
                <a:ext cx="363778" cy="49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de-DE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11" y="3293437"/>
                <a:ext cx="363778" cy="491521"/>
              </a:xfrm>
              <a:prstGeom prst="rect">
                <a:avLst/>
              </a:prstGeom>
              <a:blipFill>
                <a:blip r:embed="rId9"/>
                <a:stretch>
                  <a:fillRect l="-8333" r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932112" y="7526992"/>
            <a:ext cx="29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2400" dirty="0">
                <a:solidFill>
                  <a:prstClr val="black"/>
                </a:solidFill>
                <a:latin typeface="+mj-lt"/>
              </a:rPr>
              <a:t>preferred time to start using devices</a:t>
            </a:r>
          </a:p>
        </p:txBody>
      </p:sp>
      <p:cxnSp>
        <p:nvCxnSpPr>
          <p:cNvPr id="10" name="Gerader Verbinder 9"/>
          <p:cNvCxnSpPr/>
          <p:nvPr/>
        </p:nvCxnSpPr>
        <p:spPr>
          <a:xfrm flipH="1">
            <a:off x="2371068" y="4152763"/>
            <a:ext cx="0" cy="311416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7" name="Gerade Verbindung mit Pfeil 26"/>
          <p:cNvCxnSpPr/>
          <p:nvPr/>
        </p:nvCxnSpPr>
        <p:spPr>
          <a:xfrm rot="16200000" flipV="1">
            <a:off x="733072" y="5482054"/>
            <a:ext cx="325789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8448386" y="5237659"/>
                <a:ext cx="335380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kern="0" dirty="0">
                    <a:solidFill>
                      <a:prstClr val="black"/>
                    </a:solidFill>
                    <a:latin typeface="+mj-lt"/>
                  </a:rPr>
                  <a:t>DR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enabled devices by</a:t>
                </a:r>
              </a:p>
              <a:p>
                <a:pPr algn="ctr" defTabSz="914400">
                  <a:defRPr/>
                </a:pPr>
                <a:r>
                  <a:rPr lang="en-GB" sz="2400" kern="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threshold</a:t>
                </a:r>
                <a:r>
                  <a:rPr lang="en-GB" sz="2400" kern="0" dirty="0">
                    <a:solidFill>
                      <a:prstClr val="black"/>
                    </a:solidFill>
                    <a:latin typeface="+mj-lt"/>
                  </a:rPr>
                  <a:t> time</a:t>
                </a:r>
                <a:r>
                  <a:rPr lang="en-GB" sz="2400" kern="0" dirty="0">
                    <a:solidFill>
                      <a:srgbClr val="282828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kern="0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kern="0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400" b="0" i="1" kern="0" smtClean="0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2400" kern="0" dirty="0">
                  <a:solidFill>
                    <a:srgbClr val="282828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386" y="5237659"/>
                <a:ext cx="3353803" cy="830997"/>
              </a:xfrm>
              <a:prstGeom prst="rect">
                <a:avLst/>
              </a:prstGeom>
              <a:blipFill>
                <a:blip r:embed="rId12"/>
                <a:stretch>
                  <a:fillRect l="-2545" t="-5109" r="-2182" b="-160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 Verbindung mit Pfeil 33"/>
          <p:cNvCxnSpPr/>
          <p:nvPr/>
        </p:nvCxnSpPr>
        <p:spPr>
          <a:xfrm flipV="1">
            <a:off x="2356709" y="7113134"/>
            <a:ext cx="780935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0360006" y="6900147"/>
                <a:ext cx="263851" cy="49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DE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006" y="6900147"/>
                <a:ext cx="263851" cy="491521"/>
              </a:xfrm>
              <a:prstGeom prst="rect">
                <a:avLst/>
              </a:prstGeom>
              <a:blipFill>
                <a:blip r:embed="rId13"/>
                <a:stretch>
                  <a:fillRect l="-9091" r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feld 39"/>
          <p:cNvSpPr txBox="1"/>
          <p:nvPr/>
        </p:nvSpPr>
        <p:spPr>
          <a:xfrm>
            <a:off x="3793861" y="2394249"/>
            <a:ext cx="1836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282828"/>
                </a:solidFill>
              </a:rPr>
              <a:t>indifference</a:t>
            </a:r>
            <a:r>
              <a:rPr lang="de-DE" sz="24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de-DE" sz="2400" dirty="0" err="1">
                <a:solidFill>
                  <a:srgbClr val="282828"/>
                </a:solidFill>
              </a:rPr>
              <a:t>threshold</a:t>
            </a:r>
            <a:r>
              <a:rPr lang="de-DE" sz="2400" dirty="0">
                <a:solidFill>
                  <a:srgbClr val="282828"/>
                </a:solidFill>
              </a:rPr>
              <a:t> </a:t>
            </a:r>
            <a:r>
              <a:rPr lang="de-DE" sz="2400" dirty="0" err="1">
                <a:solidFill>
                  <a:srgbClr val="282828"/>
                </a:solidFill>
              </a:rPr>
              <a:t>curve</a:t>
            </a:r>
            <a:endParaRPr lang="de-DE" sz="2400" dirty="0">
              <a:solidFill>
                <a:srgbClr val="282828"/>
              </a:solidFill>
            </a:endParaRPr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359505" y="4097890"/>
            <a:ext cx="3915504" cy="3028611"/>
            <a:chOff x="912548" y="4047844"/>
            <a:chExt cx="2908304" cy="2249550"/>
          </a:xfrm>
        </p:grpSpPr>
        <p:sp>
          <p:nvSpPr>
            <p:cNvPr id="41" name="Freihandform: Form 40"/>
            <p:cNvSpPr/>
            <p:nvPr/>
          </p:nvSpPr>
          <p:spPr>
            <a:xfrm rot="16200000">
              <a:off x="1246487" y="3723029"/>
              <a:ext cx="2249549" cy="2899180"/>
            </a:xfrm>
            <a:custGeom>
              <a:avLst/>
              <a:gdLst>
                <a:gd name="connsiteX0" fmla="*/ 2236989 w 2236989"/>
                <a:gd name="connsiteY0" fmla="*/ 1387996 h 2892550"/>
                <a:gd name="connsiteX1" fmla="*/ 2218702 w 2236989"/>
                <a:gd name="connsiteY1" fmla="*/ 2472632 h 2892550"/>
                <a:gd name="connsiteX2" fmla="*/ 2218757 w 2236989"/>
                <a:gd name="connsiteY2" fmla="*/ 2867662 h 2892550"/>
                <a:gd name="connsiteX3" fmla="*/ 2236989 w 2236989"/>
                <a:gd name="connsiteY3" fmla="*/ 2891226 h 2892550"/>
                <a:gd name="connsiteX4" fmla="*/ 2218760 w 2236989"/>
                <a:gd name="connsiteY4" fmla="*/ 2891226 h 2892550"/>
                <a:gd name="connsiteX5" fmla="*/ 2218760 w 2236989"/>
                <a:gd name="connsiteY5" fmla="*/ 2892550 h 2892550"/>
                <a:gd name="connsiteX6" fmla="*/ 2217744 w 2236989"/>
                <a:gd name="connsiteY6" fmla="*/ 2891226 h 2892550"/>
                <a:gd name="connsiteX7" fmla="*/ 0 w 2236989"/>
                <a:gd name="connsiteY7" fmla="*/ 2891226 h 2892550"/>
                <a:gd name="connsiteX8" fmla="*/ 0 w 2236989"/>
                <a:gd name="connsiteY8" fmla="*/ 0 h 2892550"/>
                <a:gd name="connsiteX9" fmla="*/ 9190 w 2236989"/>
                <a:gd name="connsiteY9" fmla="*/ 11878 h 2892550"/>
                <a:gd name="connsiteX10" fmla="*/ 352017 w 2236989"/>
                <a:gd name="connsiteY10" fmla="*/ 7673 h 2892550"/>
                <a:gd name="connsiteX11" fmla="*/ 348298 w 2236989"/>
                <a:gd name="connsiteY11" fmla="*/ 162981 h 2892550"/>
                <a:gd name="connsiteX12" fmla="*/ 738428 w 2236989"/>
                <a:gd name="connsiteY12" fmla="*/ 162981 h 2892550"/>
                <a:gd name="connsiteX13" fmla="*/ 738427 w 2236989"/>
                <a:gd name="connsiteY13" fmla="*/ 385617 h 2892550"/>
                <a:gd name="connsiteX14" fmla="*/ 1131244 w 2236989"/>
                <a:gd name="connsiteY14" fmla="*/ 381383 h 2892550"/>
                <a:gd name="connsiteX15" fmla="*/ 1131760 w 2236989"/>
                <a:gd name="connsiteY15" fmla="*/ 552595 h 2892550"/>
                <a:gd name="connsiteX16" fmla="*/ 1462512 w 2236989"/>
                <a:gd name="connsiteY16" fmla="*/ 553110 h 2892550"/>
                <a:gd name="connsiteX17" fmla="*/ 1462510 w 2236989"/>
                <a:gd name="connsiteY17" fmla="*/ 696749 h 2892550"/>
                <a:gd name="connsiteX18" fmla="*/ 1855328 w 2236989"/>
                <a:gd name="connsiteY18" fmla="*/ 696233 h 2892550"/>
                <a:gd name="connsiteX19" fmla="*/ 1859561 w 2236989"/>
                <a:gd name="connsiteY19" fmla="*/ 1387482 h 2892550"/>
                <a:gd name="connsiteX20" fmla="*/ 2236989 w 2236989"/>
                <a:gd name="connsiteY20" fmla="*/ 1387996 h 2892550"/>
                <a:gd name="connsiteX0" fmla="*/ 2236989 w 2236989"/>
                <a:gd name="connsiteY0" fmla="*/ 1387996 h 2892550"/>
                <a:gd name="connsiteX1" fmla="*/ 2234604 w 2236989"/>
                <a:gd name="connsiteY1" fmla="*/ 2480586 h 2892550"/>
                <a:gd name="connsiteX2" fmla="*/ 2218757 w 2236989"/>
                <a:gd name="connsiteY2" fmla="*/ 2867662 h 2892550"/>
                <a:gd name="connsiteX3" fmla="*/ 2236989 w 2236989"/>
                <a:gd name="connsiteY3" fmla="*/ 2891226 h 2892550"/>
                <a:gd name="connsiteX4" fmla="*/ 2218760 w 2236989"/>
                <a:gd name="connsiteY4" fmla="*/ 2891226 h 2892550"/>
                <a:gd name="connsiteX5" fmla="*/ 2218760 w 2236989"/>
                <a:gd name="connsiteY5" fmla="*/ 2892550 h 2892550"/>
                <a:gd name="connsiteX6" fmla="*/ 2217744 w 2236989"/>
                <a:gd name="connsiteY6" fmla="*/ 2891226 h 2892550"/>
                <a:gd name="connsiteX7" fmla="*/ 0 w 2236989"/>
                <a:gd name="connsiteY7" fmla="*/ 2891226 h 2892550"/>
                <a:gd name="connsiteX8" fmla="*/ 0 w 2236989"/>
                <a:gd name="connsiteY8" fmla="*/ 0 h 2892550"/>
                <a:gd name="connsiteX9" fmla="*/ 9190 w 2236989"/>
                <a:gd name="connsiteY9" fmla="*/ 11878 h 2892550"/>
                <a:gd name="connsiteX10" fmla="*/ 352017 w 2236989"/>
                <a:gd name="connsiteY10" fmla="*/ 7673 h 2892550"/>
                <a:gd name="connsiteX11" fmla="*/ 348298 w 2236989"/>
                <a:gd name="connsiteY11" fmla="*/ 162981 h 2892550"/>
                <a:gd name="connsiteX12" fmla="*/ 738428 w 2236989"/>
                <a:gd name="connsiteY12" fmla="*/ 162981 h 2892550"/>
                <a:gd name="connsiteX13" fmla="*/ 738427 w 2236989"/>
                <a:gd name="connsiteY13" fmla="*/ 385617 h 2892550"/>
                <a:gd name="connsiteX14" fmla="*/ 1131244 w 2236989"/>
                <a:gd name="connsiteY14" fmla="*/ 381383 h 2892550"/>
                <a:gd name="connsiteX15" fmla="*/ 1131760 w 2236989"/>
                <a:gd name="connsiteY15" fmla="*/ 552595 h 2892550"/>
                <a:gd name="connsiteX16" fmla="*/ 1462512 w 2236989"/>
                <a:gd name="connsiteY16" fmla="*/ 553110 h 2892550"/>
                <a:gd name="connsiteX17" fmla="*/ 1462510 w 2236989"/>
                <a:gd name="connsiteY17" fmla="*/ 696749 h 2892550"/>
                <a:gd name="connsiteX18" fmla="*/ 1855328 w 2236989"/>
                <a:gd name="connsiteY18" fmla="*/ 696233 h 2892550"/>
                <a:gd name="connsiteX19" fmla="*/ 1859561 w 2236989"/>
                <a:gd name="connsiteY19" fmla="*/ 1387482 h 2892550"/>
                <a:gd name="connsiteX20" fmla="*/ 2236989 w 2236989"/>
                <a:gd name="connsiteY20" fmla="*/ 1387996 h 2892550"/>
                <a:gd name="connsiteX0" fmla="*/ 2236989 w 2249549"/>
                <a:gd name="connsiteY0" fmla="*/ 1387996 h 2899180"/>
                <a:gd name="connsiteX1" fmla="*/ 2234604 w 2249549"/>
                <a:gd name="connsiteY1" fmla="*/ 2480586 h 2899180"/>
                <a:gd name="connsiteX2" fmla="*/ 2218757 w 2249549"/>
                <a:gd name="connsiteY2" fmla="*/ 2867662 h 2899180"/>
                <a:gd name="connsiteX3" fmla="*/ 2236989 w 2249549"/>
                <a:gd name="connsiteY3" fmla="*/ 2891226 h 2899180"/>
                <a:gd name="connsiteX4" fmla="*/ 2218760 w 2249549"/>
                <a:gd name="connsiteY4" fmla="*/ 2891226 h 2899180"/>
                <a:gd name="connsiteX5" fmla="*/ 2218760 w 2249549"/>
                <a:gd name="connsiteY5" fmla="*/ 2892550 h 2899180"/>
                <a:gd name="connsiteX6" fmla="*/ 2249549 w 2249549"/>
                <a:gd name="connsiteY6" fmla="*/ 2899180 h 2899180"/>
                <a:gd name="connsiteX7" fmla="*/ 0 w 2249549"/>
                <a:gd name="connsiteY7" fmla="*/ 2891226 h 2899180"/>
                <a:gd name="connsiteX8" fmla="*/ 0 w 2249549"/>
                <a:gd name="connsiteY8" fmla="*/ 0 h 2899180"/>
                <a:gd name="connsiteX9" fmla="*/ 9190 w 2249549"/>
                <a:gd name="connsiteY9" fmla="*/ 11878 h 2899180"/>
                <a:gd name="connsiteX10" fmla="*/ 352017 w 2249549"/>
                <a:gd name="connsiteY10" fmla="*/ 7673 h 2899180"/>
                <a:gd name="connsiteX11" fmla="*/ 348298 w 2249549"/>
                <a:gd name="connsiteY11" fmla="*/ 162981 h 2899180"/>
                <a:gd name="connsiteX12" fmla="*/ 738428 w 2249549"/>
                <a:gd name="connsiteY12" fmla="*/ 162981 h 2899180"/>
                <a:gd name="connsiteX13" fmla="*/ 738427 w 2249549"/>
                <a:gd name="connsiteY13" fmla="*/ 385617 h 2899180"/>
                <a:gd name="connsiteX14" fmla="*/ 1131244 w 2249549"/>
                <a:gd name="connsiteY14" fmla="*/ 381383 h 2899180"/>
                <a:gd name="connsiteX15" fmla="*/ 1131760 w 2249549"/>
                <a:gd name="connsiteY15" fmla="*/ 552595 h 2899180"/>
                <a:gd name="connsiteX16" fmla="*/ 1462512 w 2249549"/>
                <a:gd name="connsiteY16" fmla="*/ 553110 h 2899180"/>
                <a:gd name="connsiteX17" fmla="*/ 1462510 w 2249549"/>
                <a:gd name="connsiteY17" fmla="*/ 696749 h 2899180"/>
                <a:gd name="connsiteX18" fmla="*/ 1855328 w 2249549"/>
                <a:gd name="connsiteY18" fmla="*/ 696233 h 2899180"/>
                <a:gd name="connsiteX19" fmla="*/ 1859561 w 2249549"/>
                <a:gd name="connsiteY19" fmla="*/ 1387482 h 2899180"/>
                <a:gd name="connsiteX20" fmla="*/ 2236989 w 2249549"/>
                <a:gd name="connsiteY20" fmla="*/ 1387996 h 2899180"/>
                <a:gd name="connsiteX0" fmla="*/ 2236989 w 2249549"/>
                <a:gd name="connsiteY0" fmla="*/ 1387996 h 2899180"/>
                <a:gd name="connsiteX1" fmla="*/ 2226653 w 2249549"/>
                <a:gd name="connsiteY1" fmla="*/ 2480589 h 2899180"/>
                <a:gd name="connsiteX2" fmla="*/ 2218757 w 2249549"/>
                <a:gd name="connsiteY2" fmla="*/ 2867662 h 2899180"/>
                <a:gd name="connsiteX3" fmla="*/ 2236989 w 2249549"/>
                <a:gd name="connsiteY3" fmla="*/ 2891226 h 2899180"/>
                <a:gd name="connsiteX4" fmla="*/ 2218760 w 2249549"/>
                <a:gd name="connsiteY4" fmla="*/ 2891226 h 2899180"/>
                <a:gd name="connsiteX5" fmla="*/ 2218760 w 2249549"/>
                <a:gd name="connsiteY5" fmla="*/ 2892550 h 2899180"/>
                <a:gd name="connsiteX6" fmla="*/ 2249549 w 2249549"/>
                <a:gd name="connsiteY6" fmla="*/ 2899180 h 2899180"/>
                <a:gd name="connsiteX7" fmla="*/ 0 w 2249549"/>
                <a:gd name="connsiteY7" fmla="*/ 2891226 h 2899180"/>
                <a:gd name="connsiteX8" fmla="*/ 0 w 2249549"/>
                <a:gd name="connsiteY8" fmla="*/ 0 h 2899180"/>
                <a:gd name="connsiteX9" fmla="*/ 9190 w 2249549"/>
                <a:gd name="connsiteY9" fmla="*/ 11878 h 2899180"/>
                <a:gd name="connsiteX10" fmla="*/ 352017 w 2249549"/>
                <a:gd name="connsiteY10" fmla="*/ 7673 h 2899180"/>
                <a:gd name="connsiteX11" fmla="*/ 348298 w 2249549"/>
                <a:gd name="connsiteY11" fmla="*/ 162981 h 2899180"/>
                <a:gd name="connsiteX12" fmla="*/ 738428 w 2249549"/>
                <a:gd name="connsiteY12" fmla="*/ 162981 h 2899180"/>
                <a:gd name="connsiteX13" fmla="*/ 738427 w 2249549"/>
                <a:gd name="connsiteY13" fmla="*/ 385617 h 2899180"/>
                <a:gd name="connsiteX14" fmla="*/ 1131244 w 2249549"/>
                <a:gd name="connsiteY14" fmla="*/ 381383 h 2899180"/>
                <a:gd name="connsiteX15" fmla="*/ 1131760 w 2249549"/>
                <a:gd name="connsiteY15" fmla="*/ 552595 h 2899180"/>
                <a:gd name="connsiteX16" fmla="*/ 1462512 w 2249549"/>
                <a:gd name="connsiteY16" fmla="*/ 553110 h 2899180"/>
                <a:gd name="connsiteX17" fmla="*/ 1462510 w 2249549"/>
                <a:gd name="connsiteY17" fmla="*/ 696749 h 2899180"/>
                <a:gd name="connsiteX18" fmla="*/ 1855328 w 2249549"/>
                <a:gd name="connsiteY18" fmla="*/ 696233 h 2899180"/>
                <a:gd name="connsiteX19" fmla="*/ 1859561 w 2249549"/>
                <a:gd name="connsiteY19" fmla="*/ 1387482 h 2899180"/>
                <a:gd name="connsiteX20" fmla="*/ 2236989 w 2249549"/>
                <a:gd name="connsiteY20" fmla="*/ 1387996 h 289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549" h="2899180">
                  <a:moveTo>
                    <a:pt x="2236989" y="1387996"/>
                  </a:moveTo>
                  <a:cubicBezTo>
                    <a:pt x="2226057" y="1657345"/>
                    <a:pt x="2228078" y="2063160"/>
                    <a:pt x="2226653" y="2480589"/>
                  </a:cubicBezTo>
                  <a:lnTo>
                    <a:pt x="2218757" y="2867662"/>
                  </a:lnTo>
                  <a:lnTo>
                    <a:pt x="2236989" y="2891226"/>
                  </a:lnTo>
                  <a:lnTo>
                    <a:pt x="2218760" y="2891226"/>
                  </a:lnTo>
                  <a:lnTo>
                    <a:pt x="2218760" y="2892550"/>
                  </a:lnTo>
                  <a:lnTo>
                    <a:pt x="2249549" y="2899180"/>
                  </a:lnTo>
                  <a:lnTo>
                    <a:pt x="0" y="2891226"/>
                  </a:lnTo>
                  <a:lnTo>
                    <a:pt x="0" y="0"/>
                  </a:lnTo>
                  <a:lnTo>
                    <a:pt x="9190" y="11878"/>
                  </a:lnTo>
                  <a:lnTo>
                    <a:pt x="352017" y="7673"/>
                  </a:lnTo>
                  <a:cubicBezTo>
                    <a:pt x="350777" y="59442"/>
                    <a:pt x="349538" y="111212"/>
                    <a:pt x="348298" y="162981"/>
                  </a:cubicBezTo>
                  <a:lnTo>
                    <a:pt x="738428" y="162981"/>
                  </a:lnTo>
                  <a:cubicBezTo>
                    <a:pt x="738428" y="237193"/>
                    <a:pt x="738427" y="311405"/>
                    <a:pt x="738427" y="385617"/>
                  </a:cubicBezTo>
                  <a:lnTo>
                    <a:pt x="1131244" y="381383"/>
                  </a:lnTo>
                  <a:lnTo>
                    <a:pt x="1131760" y="552595"/>
                  </a:lnTo>
                  <a:lnTo>
                    <a:pt x="1462512" y="553110"/>
                  </a:lnTo>
                  <a:cubicBezTo>
                    <a:pt x="1462511" y="600990"/>
                    <a:pt x="1462511" y="648869"/>
                    <a:pt x="1462510" y="696749"/>
                  </a:cubicBezTo>
                  <a:lnTo>
                    <a:pt x="1855328" y="696233"/>
                  </a:lnTo>
                  <a:lnTo>
                    <a:pt x="1859561" y="1387482"/>
                  </a:lnTo>
                  <a:lnTo>
                    <a:pt x="2236989" y="1387996"/>
                  </a:lnTo>
                  <a:close/>
                </a:path>
              </a:pathLst>
            </a:custGeom>
            <a:solidFill>
              <a:srgbClr val="92979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Freihandform: Form 41"/>
            <p:cNvSpPr/>
            <p:nvPr/>
          </p:nvSpPr>
          <p:spPr>
            <a:xfrm>
              <a:off x="912548" y="4074951"/>
              <a:ext cx="1584941" cy="2222443"/>
            </a:xfrm>
            <a:custGeom>
              <a:avLst/>
              <a:gdLst>
                <a:gd name="connsiteX0" fmla="*/ 7951 w 1383527"/>
                <a:gd name="connsiteY0" fmla="*/ 2234316 h 2234316"/>
                <a:gd name="connsiteX1" fmla="*/ 0 w 1383527"/>
                <a:gd name="connsiteY1" fmla="*/ 1876507 h 2234316"/>
                <a:gd name="connsiteX2" fmla="*/ 159026 w 1383527"/>
                <a:gd name="connsiteY2" fmla="*/ 1868556 h 2234316"/>
                <a:gd name="connsiteX3" fmla="*/ 159026 w 1383527"/>
                <a:gd name="connsiteY3" fmla="*/ 1502796 h 2234316"/>
                <a:gd name="connsiteX4" fmla="*/ 381662 w 1383527"/>
                <a:gd name="connsiteY4" fmla="*/ 1494845 h 2234316"/>
                <a:gd name="connsiteX5" fmla="*/ 381662 w 1383527"/>
                <a:gd name="connsiteY5" fmla="*/ 1097280 h 2234316"/>
                <a:gd name="connsiteX6" fmla="*/ 548640 w 1383527"/>
                <a:gd name="connsiteY6" fmla="*/ 1089328 h 2234316"/>
                <a:gd name="connsiteX7" fmla="*/ 540688 w 1383527"/>
                <a:gd name="connsiteY7" fmla="*/ 771276 h 2234316"/>
                <a:gd name="connsiteX8" fmla="*/ 683812 w 1383527"/>
                <a:gd name="connsiteY8" fmla="*/ 763325 h 2234316"/>
                <a:gd name="connsiteX9" fmla="*/ 683812 w 1383527"/>
                <a:gd name="connsiteY9" fmla="*/ 381662 h 2234316"/>
                <a:gd name="connsiteX10" fmla="*/ 1383527 w 1383527"/>
                <a:gd name="connsiteY10" fmla="*/ 381662 h 2234316"/>
                <a:gd name="connsiteX11" fmla="*/ 1375575 w 1383527"/>
                <a:gd name="connsiteY11" fmla="*/ 0 h 2234316"/>
                <a:gd name="connsiteX0" fmla="*/ 7951 w 1383527"/>
                <a:gd name="connsiteY0" fmla="*/ 2234316 h 2234316"/>
                <a:gd name="connsiteX1" fmla="*/ 0 w 1383527"/>
                <a:gd name="connsiteY1" fmla="*/ 1876507 h 2234316"/>
                <a:gd name="connsiteX2" fmla="*/ 159026 w 1383527"/>
                <a:gd name="connsiteY2" fmla="*/ 1868556 h 2234316"/>
                <a:gd name="connsiteX3" fmla="*/ 159026 w 1383527"/>
                <a:gd name="connsiteY3" fmla="*/ 1502796 h 2234316"/>
                <a:gd name="connsiteX4" fmla="*/ 381662 w 1383527"/>
                <a:gd name="connsiteY4" fmla="*/ 1494845 h 2234316"/>
                <a:gd name="connsiteX5" fmla="*/ 381662 w 1383527"/>
                <a:gd name="connsiteY5" fmla="*/ 1097280 h 2234316"/>
                <a:gd name="connsiteX6" fmla="*/ 548640 w 1383527"/>
                <a:gd name="connsiteY6" fmla="*/ 1089328 h 2234316"/>
                <a:gd name="connsiteX7" fmla="*/ 540688 w 1383527"/>
                <a:gd name="connsiteY7" fmla="*/ 771276 h 2234316"/>
                <a:gd name="connsiteX8" fmla="*/ 683812 w 1383527"/>
                <a:gd name="connsiteY8" fmla="*/ 763325 h 2234316"/>
                <a:gd name="connsiteX9" fmla="*/ 683812 w 1383527"/>
                <a:gd name="connsiteY9" fmla="*/ 381662 h 2234316"/>
                <a:gd name="connsiteX10" fmla="*/ 1383527 w 1383527"/>
                <a:gd name="connsiteY10" fmla="*/ 381662 h 2234316"/>
                <a:gd name="connsiteX11" fmla="*/ 1375575 w 1383527"/>
                <a:gd name="connsiteY11" fmla="*/ 0 h 2234316"/>
                <a:gd name="connsiteX0" fmla="*/ 7951 w 1383527"/>
                <a:gd name="connsiteY0" fmla="*/ 2234316 h 2234316"/>
                <a:gd name="connsiteX1" fmla="*/ 0 w 1383527"/>
                <a:gd name="connsiteY1" fmla="*/ 1876507 h 2234316"/>
                <a:gd name="connsiteX2" fmla="*/ 159026 w 1383527"/>
                <a:gd name="connsiteY2" fmla="*/ 1868556 h 2234316"/>
                <a:gd name="connsiteX3" fmla="*/ 159026 w 1383527"/>
                <a:gd name="connsiteY3" fmla="*/ 1502796 h 2234316"/>
                <a:gd name="connsiteX4" fmla="*/ 381662 w 1383527"/>
                <a:gd name="connsiteY4" fmla="*/ 1494845 h 2234316"/>
                <a:gd name="connsiteX5" fmla="*/ 381662 w 1383527"/>
                <a:gd name="connsiteY5" fmla="*/ 1097280 h 2234316"/>
                <a:gd name="connsiteX6" fmla="*/ 532737 w 1383527"/>
                <a:gd name="connsiteY6" fmla="*/ 1105230 h 2234316"/>
                <a:gd name="connsiteX7" fmla="*/ 540688 w 1383527"/>
                <a:gd name="connsiteY7" fmla="*/ 771276 h 2234316"/>
                <a:gd name="connsiteX8" fmla="*/ 683812 w 1383527"/>
                <a:gd name="connsiteY8" fmla="*/ 763325 h 2234316"/>
                <a:gd name="connsiteX9" fmla="*/ 683812 w 1383527"/>
                <a:gd name="connsiteY9" fmla="*/ 381662 h 2234316"/>
                <a:gd name="connsiteX10" fmla="*/ 1383527 w 1383527"/>
                <a:gd name="connsiteY10" fmla="*/ 381662 h 2234316"/>
                <a:gd name="connsiteX11" fmla="*/ 1375575 w 1383527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68556 h 2234316"/>
                <a:gd name="connsiteX3" fmla="*/ 159026 w 1391478"/>
                <a:gd name="connsiteY3" fmla="*/ 1502796 h 2234316"/>
                <a:gd name="connsiteX4" fmla="*/ 381662 w 1391478"/>
                <a:gd name="connsiteY4" fmla="*/ 1494845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68556 h 2234316"/>
                <a:gd name="connsiteX3" fmla="*/ 159026 w 1391478"/>
                <a:gd name="connsiteY3" fmla="*/ 1502796 h 2234316"/>
                <a:gd name="connsiteX4" fmla="*/ 381662 w 1391478"/>
                <a:gd name="connsiteY4" fmla="*/ 1510748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84459 h 2234316"/>
                <a:gd name="connsiteX3" fmla="*/ 159026 w 1391478"/>
                <a:gd name="connsiteY3" fmla="*/ 1502796 h 2234316"/>
                <a:gd name="connsiteX4" fmla="*/ 381662 w 1391478"/>
                <a:gd name="connsiteY4" fmla="*/ 1510748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84459 h 2234316"/>
                <a:gd name="connsiteX3" fmla="*/ 159026 w 1391478"/>
                <a:gd name="connsiteY3" fmla="*/ 1502796 h 2234316"/>
                <a:gd name="connsiteX4" fmla="*/ 381662 w 1391478"/>
                <a:gd name="connsiteY4" fmla="*/ 1502797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84459 h 2234316"/>
                <a:gd name="connsiteX3" fmla="*/ 159026 w 1391478"/>
                <a:gd name="connsiteY3" fmla="*/ 1502796 h 2234316"/>
                <a:gd name="connsiteX4" fmla="*/ 381662 w 1391478"/>
                <a:gd name="connsiteY4" fmla="*/ 1502797 h 2234316"/>
                <a:gd name="connsiteX5" fmla="*/ 381662 w 1391478"/>
                <a:gd name="connsiteY5" fmla="*/ 1097280 h 2234316"/>
                <a:gd name="connsiteX6" fmla="*/ 548640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0 w 1383527"/>
                <a:gd name="connsiteY0" fmla="*/ 2234316 h 2234316"/>
                <a:gd name="connsiteX1" fmla="*/ 0 w 1383527"/>
                <a:gd name="connsiteY1" fmla="*/ 1876507 h 2234316"/>
                <a:gd name="connsiteX2" fmla="*/ 151075 w 1383527"/>
                <a:gd name="connsiteY2" fmla="*/ 1884459 h 2234316"/>
                <a:gd name="connsiteX3" fmla="*/ 151075 w 1383527"/>
                <a:gd name="connsiteY3" fmla="*/ 1502796 h 2234316"/>
                <a:gd name="connsiteX4" fmla="*/ 373711 w 1383527"/>
                <a:gd name="connsiteY4" fmla="*/ 1502797 h 2234316"/>
                <a:gd name="connsiteX5" fmla="*/ 373711 w 1383527"/>
                <a:gd name="connsiteY5" fmla="*/ 1097280 h 2234316"/>
                <a:gd name="connsiteX6" fmla="*/ 540689 w 1383527"/>
                <a:gd name="connsiteY6" fmla="*/ 1105230 h 2234316"/>
                <a:gd name="connsiteX7" fmla="*/ 532737 w 1383527"/>
                <a:gd name="connsiteY7" fmla="*/ 771276 h 2234316"/>
                <a:gd name="connsiteX8" fmla="*/ 675861 w 1383527"/>
                <a:gd name="connsiteY8" fmla="*/ 763325 h 2234316"/>
                <a:gd name="connsiteX9" fmla="*/ 675861 w 1383527"/>
                <a:gd name="connsiteY9" fmla="*/ 381662 h 2234316"/>
                <a:gd name="connsiteX10" fmla="*/ 1375576 w 1383527"/>
                <a:gd name="connsiteY10" fmla="*/ 381662 h 2234316"/>
                <a:gd name="connsiteX11" fmla="*/ 1383527 w 1383527"/>
                <a:gd name="connsiteY11" fmla="*/ 0 h 2234316"/>
                <a:gd name="connsiteX0" fmla="*/ 0 w 1383527"/>
                <a:gd name="connsiteY0" fmla="*/ 2234316 h 2234316"/>
                <a:gd name="connsiteX1" fmla="*/ 0 w 1383527"/>
                <a:gd name="connsiteY1" fmla="*/ 1876507 h 2234316"/>
                <a:gd name="connsiteX2" fmla="*/ 151075 w 1383527"/>
                <a:gd name="connsiteY2" fmla="*/ 1884459 h 2234316"/>
                <a:gd name="connsiteX3" fmla="*/ 151075 w 1383527"/>
                <a:gd name="connsiteY3" fmla="*/ 1502796 h 2234316"/>
                <a:gd name="connsiteX4" fmla="*/ 373711 w 1383527"/>
                <a:gd name="connsiteY4" fmla="*/ 1502797 h 2234316"/>
                <a:gd name="connsiteX5" fmla="*/ 373711 w 1383527"/>
                <a:gd name="connsiteY5" fmla="*/ 1097280 h 2234316"/>
                <a:gd name="connsiteX6" fmla="*/ 540689 w 1383527"/>
                <a:gd name="connsiteY6" fmla="*/ 1105230 h 2234316"/>
                <a:gd name="connsiteX7" fmla="*/ 532737 w 1383527"/>
                <a:gd name="connsiteY7" fmla="*/ 771276 h 2234316"/>
                <a:gd name="connsiteX8" fmla="*/ 667910 w 1383527"/>
                <a:gd name="connsiteY8" fmla="*/ 787179 h 2234316"/>
                <a:gd name="connsiteX9" fmla="*/ 675861 w 1383527"/>
                <a:gd name="connsiteY9" fmla="*/ 381662 h 2234316"/>
                <a:gd name="connsiteX10" fmla="*/ 1375576 w 1383527"/>
                <a:gd name="connsiteY10" fmla="*/ 381662 h 2234316"/>
                <a:gd name="connsiteX11" fmla="*/ 1383527 w 1383527"/>
                <a:gd name="connsiteY11" fmla="*/ 0 h 2234316"/>
                <a:gd name="connsiteX0" fmla="*/ 0 w 1383527"/>
                <a:gd name="connsiteY0" fmla="*/ 2234316 h 2234316"/>
                <a:gd name="connsiteX1" fmla="*/ 0 w 1383527"/>
                <a:gd name="connsiteY1" fmla="*/ 1876507 h 2234316"/>
                <a:gd name="connsiteX2" fmla="*/ 151075 w 1383527"/>
                <a:gd name="connsiteY2" fmla="*/ 1884459 h 2234316"/>
                <a:gd name="connsiteX3" fmla="*/ 151075 w 1383527"/>
                <a:gd name="connsiteY3" fmla="*/ 1502796 h 2234316"/>
                <a:gd name="connsiteX4" fmla="*/ 373711 w 1383527"/>
                <a:gd name="connsiteY4" fmla="*/ 1502797 h 2234316"/>
                <a:gd name="connsiteX5" fmla="*/ 373711 w 1383527"/>
                <a:gd name="connsiteY5" fmla="*/ 1097280 h 2234316"/>
                <a:gd name="connsiteX6" fmla="*/ 540689 w 1383527"/>
                <a:gd name="connsiteY6" fmla="*/ 1105230 h 2234316"/>
                <a:gd name="connsiteX7" fmla="*/ 532737 w 1383527"/>
                <a:gd name="connsiteY7" fmla="*/ 787179 h 2234316"/>
                <a:gd name="connsiteX8" fmla="*/ 667910 w 1383527"/>
                <a:gd name="connsiteY8" fmla="*/ 787179 h 2234316"/>
                <a:gd name="connsiteX9" fmla="*/ 675861 w 1383527"/>
                <a:gd name="connsiteY9" fmla="*/ 381662 h 2234316"/>
                <a:gd name="connsiteX10" fmla="*/ 1375576 w 1383527"/>
                <a:gd name="connsiteY10" fmla="*/ 381662 h 2234316"/>
                <a:gd name="connsiteX11" fmla="*/ 1383527 w 1383527"/>
                <a:gd name="connsiteY11" fmla="*/ 0 h 2234316"/>
                <a:gd name="connsiteX0" fmla="*/ 0 w 1375576"/>
                <a:gd name="connsiteY0" fmla="*/ 2234316 h 2234316"/>
                <a:gd name="connsiteX1" fmla="*/ 0 w 1375576"/>
                <a:gd name="connsiteY1" fmla="*/ 1876507 h 2234316"/>
                <a:gd name="connsiteX2" fmla="*/ 151075 w 1375576"/>
                <a:gd name="connsiteY2" fmla="*/ 1884459 h 2234316"/>
                <a:gd name="connsiteX3" fmla="*/ 151075 w 1375576"/>
                <a:gd name="connsiteY3" fmla="*/ 1502796 h 2234316"/>
                <a:gd name="connsiteX4" fmla="*/ 373711 w 1375576"/>
                <a:gd name="connsiteY4" fmla="*/ 1502797 h 2234316"/>
                <a:gd name="connsiteX5" fmla="*/ 373711 w 1375576"/>
                <a:gd name="connsiteY5" fmla="*/ 1097280 h 2234316"/>
                <a:gd name="connsiteX6" fmla="*/ 540689 w 1375576"/>
                <a:gd name="connsiteY6" fmla="*/ 1105230 h 2234316"/>
                <a:gd name="connsiteX7" fmla="*/ 532737 w 1375576"/>
                <a:gd name="connsiteY7" fmla="*/ 787179 h 2234316"/>
                <a:gd name="connsiteX8" fmla="*/ 667910 w 1375576"/>
                <a:gd name="connsiteY8" fmla="*/ 787179 h 2234316"/>
                <a:gd name="connsiteX9" fmla="*/ 675861 w 1375576"/>
                <a:gd name="connsiteY9" fmla="*/ 381662 h 2234316"/>
                <a:gd name="connsiteX10" fmla="*/ 1375576 w 1375576"/>
                <a:gd name="connsiteY10" fmla="*/ 381662 h 2234316"/>
                <a:gd name="connsiteX11" fmla="*/ 1367624 w 1375576"/>
                <a:gd name="connsiteY11" fmla="*/ 0 h 2234316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32737 w 1376090"/>
                <a:gd name="connsiteY7" fmla="*/ 782945 h 2230082"/>
                <a:gd name="connsiteX8" fmla="*/ 667910 w 1376090"/>
                <a:gd name="connsiteY8" fmla="*/ 782945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32737 w 1376090"/>
                <a:gd name="connsiteY7" fmla="*/ 782945 h 2230082"/>
                <a:gd name="connsiteX8" fmla="*/ 676377 w 1376090"/>
                <a:gd name="connsiteY8" fmla="*/ 791412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32737 w 1376090"/>
                <a:gd name="connsiteY7" fmla="*/ 782945 h 2230082"/>
                <a:gd name="connsiteX8" fmla="*/ 672143 w 1376090"/>
                <a:gd name="connsiteY8" fmla="*/ 778712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72143 w 1376090"/>
                <a:gd name="connsiteY8" fmla="*/ 778712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84843 w 1376090"/>
                <a:gd name="connsiteY8" fmla="*/ 774479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84843 w 1376090"/>
                <a:gd name="connsiteY8" fmla="*/ 774479 h 2230082"/>
                <a:gd name="connsiteX9" fmla="*/ 688561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69477 w 1376090"/>
                <a:gd name="connsiteY5" fmla="*/ 1105746 h 2230082"/>
                <a:gd name="connsiteX6" fmla="*/ 540689 w 1376090"/>
                <a:gd name="connsiteY6" fmla="*/ 1100996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69477 w 1376090"/>
                <a:gd name="connsiteY5" fmla="*/ 1105746 h 2230082"/>
                <a:gd name="connsiteX6" fmla="*/ 540689 w 1376090"/>
                <a:gd name="connsiteY6" fmla="*/ 1105230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69477 w 1376090"/>
                <a:gd name="connsiteY5" fmla="*/ 1105746 h 2230082"/>
                <a:gd name="connsiteX6" fmla="*/ 540689 w 1376090"/>
                <a:gd name="connsiteY6" fmla="*/ 1105230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5308 w 1380323"/>
                <a:gd name="connsiteY2" fmla="*/ 1880225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5308 w 1380323"/>
                <a:gd name="connsiteY2" fmla="*/ 1892925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9541 w 1380323"/>
                <a:gd name="connsiteY2" fmla="*/ 1888692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5308 w 1380323"/>
                <a:gd name="connsiteY2" fmla="*/ 1888692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64588 h 2264588"/>
                <a:gd name="connsiteX1" fmla="*/ 0 w 1380323"/>
                <a:gd name="connsiteY1" fmla="*/ 1919479 h 2264588"/>
                <a:gd name="connsiteX2" fmla="*/ 155308 w 1380323"/>
                <a:gd name="connsiteY2" fmla="*/ 1923198 h 2264588"/>
                <a:gd name="connsiteX3" fmla="*/ 155308 w 1380323"/>
                <a:gd name="connsiteY3" fmla="*/ 1533068 h 2264588"/>
                <a:gd name="connsiteX4" fmla="*/ 377944 w 1380323"/>
                <a:gd name="connsiteY4" fmla="*/ 1533069 h 2264588"/>
                <a:gd name="connsiteX5" fmla="*/ 373710 w 1380323"/>
                <a:gd name="connsiteY5" fmla="*/ 1140252 h 2264588"/>
                <a:gd name="connsiteX6" fmla="*/ 544922 w 1380323"/>
                <a:gd name="connsiteY6" fmla="*/ 1139736 h 2264588"/>
                <a:gd name="connsiteX7" fmla="*/ 545437 w 1380323"/>
                <a:gd name="connsiteY7" fmla="*/ 808984 h 2264588"/>
                <a:gd name="connsiteX8" fmla="*/ 689076 w 1380323"/>
                <a:gd name="connsiteY8" fmla="*/ 808985 h 2264588"/>
                <a:gd name="connsiteX9" fmla="*/ 688560 w 1380323"/>
                <a:gd name="connsiteY9" fmla="*/ 416167 h 2264588"/>
                <a:gd name="connsiteX10" fmla="*/ 1379809 w 1380323"/>
                <a:gd name="connsiteY10" fmla="*/ 411934 h 2264588"/>
                <a:gd name="connsiteX11" fmla="*/ 1380323 w 1380323"/>
                <a:gd name="connsiteY11" fmla="*/ 34506 h 2264588"/>
                <a:gd name="connsiteX12" fmla="*/ 1371857 w 1380323"/>
                <a:gd name="connsiteY12" fmla="*/ 14369 h 2264588"/>
                <a:gd name="connsiteX0" fmla="*/ 4233 w 1395829"/>
                <a:gd name="connsiteY0" fmla="*/ 2231487 h 2231492"/>
                <a:gd name="connsiteX1" fmla="*/ 0 w 1395829"/>
                <a:gd name="connsiteY1" fmla="*/ 1886378 h 2231492"/>
                <a:gd name="connsiteX2" fmla="*/ 155308 w 1395829"/>
                <a:gd name="connsiteY2" fmla="*/ 1890097 h 2231492"/>
                <a:gd name="connsiteX3" fmla="*/ 155308 w 1395829"/>
                <a:gd name="connsiteY3" fmla="*/ 1499967 h 2231492"/>
                <a:gd name="connsiteX4" fmla="*/ 377944 w 1395829"/>
                <a:gd name="connsiteY4" fmla="*/ 1499968 h 2231492"/>
                <a:gd name="connsiteX5" fmla="*/ 373710 w 1395829"/>
                <a:gd name="connsiteY5" fmla="*/ 1107151 h 2231492"/>
                <a:gd name="connsiteX6" fmla="*/ 544922 w 1395829"/>
                <a:gd name="connsiteY6" fmla="*/ 1106635 h 2231492"/>
                <a:gd name="connsiteX7" fmla="*/ 545437 w 1395829"/>
                <a:gd name="connsiteY7" fmla="*/ 775883 h 2231492"/>
                <a:gd name="connsiteX8" fmla="*/ 689076 w 1395829"/>
                <a:gd name="connsiteY8" fmla="*/ 775884 h 2231492"/>
                <a:gd name="connsiteX9" fmla="*/ 688560 w 1395829"/>
                <a:gd name="connsiteY9" fmla="*/ 383066 h 2231492"/>
                <a:gd name="connsiteX10" fmla="*/ 1379809 w 1395829"/>
                <a:gd name="connsiteY10" fmla="*/ 378833 h 2231492"/>
                <a:gd name="connsiteX11" fmla="*/ 1380323 w 1395829"/>
                <a:gd name="connsiteY11" fmla="*/ 1405 h 2231492"/>
                <a:gd name="connsiteX12" fmla="*/ 1395711 w 1395829"/>
                <a:gd name="connsiteY12" fmla="*/ 2231487 h 2231492"/>
                <a:gd name="connsiteX0" fmla="*/ 4233 w 1530898"/>
                <a:gd name="connsiteY0" fmla="*/ 2231487 h 2231492"/>
                <a:gd name="connsiteX1" fmla="*/ 0 w 1530898"/>
                <a:gd name="connsiteY1" fmla="*/ 1886378 h 2231492"/>
                <a:gd name="connsiteX2" fmla="*/ 155308 w 1530898"/>
                <a:gd name="connsiteY2" fmla="*/ 1890097 h 2231492"/>
                <a:gd name="connsiteX3" fmla="*/ 155308 w 1530898"/>
                <a:gd name="connsiteY3" fmla="*/ 1499967 h 2231492"/>
                <a:gd name="connsiteX4" fmla="*/ 377944 w 1530898"/>
                <a:gd name="connsiteY4" fmla="*/ 1499968 h 2231492"/>
                <a:gd name="connsiteX5" fmla="*/ 373710 w 1530898"/>
                <a:gd name="connsiteY5" fmla="*/ 1107151 h 2231492"/>
                <a:gd name="connsiteX6" fmla="*/ 544922 w 1530898"/>
                <a:gd name="connsiteY6" fmla="*/ 1106635 h 2231492"/>
                <a:gd name="connsiteX7" fmla="*/ 545437 w 1530898"/>
                <a:gd name="connsiteY7" fmla="*/ 775883 h 2231492"/>
                <a:gd name="connsiteX8" fmla="*/ 689076 w 1530898"/>
                <a:gd name="connsiteY8" fmla="*/ 775884 h 2231492"/>
                <a:gd name="connsiteX9" fmla="*/ 688560 w 1530898"/>
                <a:gd name="connsiteY9" fmla="*/ 383066 h 2231492"/>
                <a:gd name="connsiteX10" fmla="*/ 1379809 w 1530898"/>
                <a:gd name="connsiteY10" fmla="*/ 378833 h 2231492"/>
                <a:gd name="connsiteX11" fmla="*/ 1380323 w 1530898"/>
                <a:gd name="connsiteY11" fmla="*/ 1405 h 2231492"/>
                <a:gd name="connsiteX12" fmla="*/ 1530883 w 1530898"/>
                <a:gd name="connsiteY12" fmla="*/ 2231487 h 2231492"/>
                <a:gd name="connsiteX0" fmla="*/ 4233 w 1530883"/>
                <a:gd name="connsiteY0" fmla="*/ 2419266 h 2419266"/>
                <a:gd name="connsiteX1" fmla="*/ 0 w 1530883"/>
                <a:gd name="connsiteY1" fmla="*/ 2074157 h 2419266"/>
                <a:gd name="connsiteX2" fmla="*/ 155308 w 1530883"/>
                <a:gd name="connsiteY2" fmla="*/ 2077876 h 2419266"/>
                <a:gd name="connsiteX3" fmla="*/ 155308 w 1530883"/>
                <a:gd name="connsiteY3" fmla="*/ 1687746 h 2419266"/>
                <a:gd name="connsiteX4" fmla="*/ 377944 w 1530883"/>
                <a:gd name="connsiteY4" fmla="*/ 1687747 h 2419266"/>
                <a:gd name="connsiteX5" fmla="*/ 373710 w 1530883"/>
                <a:gd name="connsiteY5" fmla="*/ 1294930 h 2419266"/>
                <a:gd name="connsiteX6" fmla="*/ 544922 w 1530883"/>
                <a:gd name="connsiteY6" fmla="*/ 1294414 h 2419266"/>
                <a:gd name="connsiteX7" fmla="*/ 545437 w 1530883"/>
                <a:gd name="connsiteY7" fmla="*/ 963662 h 2419266"/>
                <a:gd name="connsiteX8" fmla="*/ 689076 w 1530883"/>
                <a:gd name="connsiteY8" fmla="*/ 963663 h 2419266"/>
                <a:gd name="connsiteX9" fmla="*/ 688560 w 1530883"/>
                <a:gd name="connsiteY9" fmla="*/ 570845 h 2419266"/>
                <a:gd name="connsiteX10" fmla="*/ 1379809 w 1530883"/>
                <a:gd name="connsiteY10" fmla="*/ 566612 h 2419266"/>
                <a:gd name="connsiteX11" fmla="*/ 1380323 w 1530883"/>
                <a:gd name="connsiteY11" fmla="*/ 189184 h 2419266"/>
                <a:gd name="connsiteX12" fmla="*/ 1387759 w 1530883"/>
                <a:gd name="connsiteY12" fmla="*/ 176997 h 2419266"/>
                <a:gd name="connsiteX13" fmla="*/ 1530883 w 1530883"/>
                <a:gd name="connsiteY13" fmla="*/ 2419266 h 2419266"/>
                <a:gd name="connsiteX0" fmla="*/ 4233 w 1582786"/>
                <a:gd name="connsiteY0" fmla="*/ 2408081 h 2408081"/>
                <a:gd name="connsiteX1" fmla="*/ 0 w 1582786"/>
                <a:gd name="connsiteY1" fmla="*/ 2062972 h 2408081"/>
                <a:gd name="connsiteX2" fmla="*/ 155308 w 1582786"/>
                <a:gd name="connsiteY2" fmla="*/ 2066691 h 2408081"/>
                <a:gd name="connsiteX3" fmla="*/ 155308 w 1582786"/>
                <a:gd name="connsiteY3" fmla="*/ 1676561 h 2408081"/>
                <a:gd name="connsiteX4" fmla="*/ 377944 w 1582786"/>
                <a:gd name="connsiteY4" fmla="*/ 1676562 h 2408081"/>
                <a:gd name="connsiteX5" fmla="*/ 373710 w 1582786"/>
                <a:gd name="connsiteY5" fmla="*/ 1283745 h 2408081"/>
                <a:gd name="connsiteX6" fmla="*/ 544922 w 1582786"/>
                <a:gd name="connsiteY6" fmla="*/ 1283229 h 2408081"/>
                <a:gd name="connsiteX7" fmla="*/ 545437 w 1582786"/>
                <a:gd name="connsiteY7" fmla="*/ 952477 h 2408081"/>
                <a:gd name="connsiteX8" fmla="*/ 689076 w 1582786"/>
                <a:gd name="connsiteY8" fmla="*/ 952478 h 2408081"/>
                <a:gd name="connsiteX9" fmla="*/ 688560 w 1582786"/>
                <a:gd name="connsiteY9" fmla="*/ 559660 h 2408081"/>
                <a:gd name="connsiteX10" fmla="*/ 1379809 w 1582786"/>
                <a:gd name="connsiteY10" fmla="*/ 555427 h 2408081"/>
                <a:gd name="connsiteX11" fmla="*/ 1380323 w 1582786"/>
                <a:gd name="connsiteY11" fmla="*/ 177999 h 2408081"/>
                <a:gd name="connsiteX12" fmla="*/ 1578591 w 1582786"/>
                <a:gd name="connsiteY12" fmla="*/ 181714 h 2408081"/>
                <a:gd name="connsiteX13" fmla="*/ 1530883 w 1582786"/>
                <a:gd name="connsiteY13" fmla="*/ 2408081 h 2408081"/>
                <a:gd name="connsiteX0" fmla="*/ 4233 w 1582786"/>
                <a:gd name="connsiteY0" fmla="*/ 2408081 h 2408081"/>
                <a:gd name="connsiteX1" fmla="*/ 0 w 1582786"/>
                <a:gd name="connsiteY1" fmla="*/ 2062972 h 2408081"/>
                <a:gd name="connsiteX2" fmla="*/ 155308 w 1582786"/>
                <a:gd name="connsiteY2" fmla="*/ 2066691 h 2408081"/>
                <a:gd name="connsiteX3" fmla="*/ 155308 w 1582786"/>
                <a:gd name="connsiteY3" fmla="*/ 1676561 h 2408081"/>
                <a:gd name="connsiteX4" fmla="*/ 377944 w 1582786"/>
                <a:gd name="connsiteY4" fmla="*/ 1676562 h 2408081"/>
                <a:gd name="connsiteX5" fmla="*/ 373710 w 1582786"/>
                <a:gd name="connsiteY5" fmla="*/ 1283745 h 2408081"/>
                <a:gd name="connsiteX6" fmla="*/ 544922 w 1582786"/>
                <a:gd name="connsiteY6" fmla="*/ 1283229 h 2408081"/>
                <a:gd name="connsiteX7" fmla="*/ 545437 w 1582786"/>
                <a:gd name="connsiteY7" fmla="*/ 952477 h 2408081"/>
                <a:gd name="connsiteX8" fmla="*/ 689076 w 1582786"/>
                <a:gd name="connsiteY8" fmla="*/ 952478 h 2408081"/>
                <a:gd name="connsiteX9" fmla="*/ 688560 w 1582786"/>
                <a:gd name="connsiteY9" fmla="*/ 559660 h 2408081"/>
                <a:gd name="connsiteX10" fmla="*/ 1379809 w 1582786"/>
                <a:gd name="connsiteY10" fmla="*/ 555427 h 2408081"/>
                <a:gd name="connsiteX11" fmla="*/ 1380323 w 1582786"/>
                <a:gd name="connsiteY11" fmla="*/ 177999 h 2408081"/>
                <a:gd name="connsiteX12" fmla="*/ 1578591 w 1582786"/>
                <a:gd name="connsiteY12" fmla="*/ 181714 h 2408081"/>
                <a:gd name="connsiteX13" fmla="*/ 1530883 w 1582786"/>
                <a:gd name="connsiteY13" fmla="*/ 2408081 h 2408081"/>
                <a:gd name="connsiteX0" fmla="*/ 4233 w 1582786"/>
                <a:gd name="connsiteY0" fmla="*/ 2256031 h 2256031"/>
                <a:gd name="connsiteX1" fmla="*/ 0 w 1582786"/>
                <a:gd name="connsiteY1" fmla="*/ 1910922 h 2256031"/>
                <a:gd name="connsiteX2" fmla="*/ 155308 w 1582786"/>
                <a:gd name="connsiteY2" fmla="*/ 1914641 h 2256031"/>
                <a:gd name="connsiteX3" fmla="*/ 155308 w 1582786"/>
                <a:gd name="connsiteY3" fmla="*/ 1524511 h 2256031"/>
                <a:gd name="connsiteX4" fmla="*/ 377944 w 1582786"/>
                <a:gd name="connsiteY4" fmla="*/ 1524512 h 2256031"/>
                <a:gd name="connsiteX5" fmla="*/ 373710 w 1582786"/>
                <a:gd name="connsiteY5" fmla="*/ 1131695 h 2256031"/>
                <a:gd name="connsiteX6" fmla="*/ 544922 w 1582786"/>
                <a:gd name="connsiteY6" fmla="*/ 1131179 h 2256031"/>
                <a:gd name="connsiteX7" fmla="*/ 545437 w 1582786"/>
                <a:gd name="connsiteY7" fmla="*/ 800427 h 2256031"/>
                <a:gd name="connsiteX8" fmla="*/ 689076 w 1582786"/>
                <a:gd name="connsiteY8" fmla="*/ 800428 h 2256031"/>
                <a:gd name="connsiteX9" fmla="*/ 688560 w 1582786"/>
                <a:gd name="connsiteY9" fmla="*/ 407610 h 2256031"/>
                <a:gd name="connsiteX10" fmla="*/ 1379809 w 1582786"/>
                <a:gd name="connsiteY10" fmla="*/ 403377 h 2256031"/>
                <a:gd name="connsiteX11" fmla="*/ 1380323 w 1582786"/>
                <a:gd name="connsiteY11" fmla="*/ 25949 h 2256031"/>
                <a:gd name="connsiteX12" fmla="*/ 1578591 w 1582786"/>
                <a:gd name="connsiteY12" fmla="*/ 29664 h 2256031"/>
                <a:gd name="connsiteX13" fmla="*/ 1530883 w 1582786"/>
                <a:gd name="connsiteY13" fmla="*/ 2256031 h 2256031"/>
                <a:gd name="connsiteX0" fmla="*/ 4233 w 1582786"/>
                <a:gd name="connsiteY0" fmla="*/ 2256031 h 2256031"/>
                <a:gd name="connsiteX1" fmla="*/ 0 w 1582786"/>
                <a:gd name="connsiteY1" fmla="*/ 1910922 h 2256031"/>
                <a:gd name="connsiteX2" fmla="*/ 155308 w 1582786"/>
                <a:gd name="connsiteY2" fmla="*/ 1914641 h 2256031"/>
                <a:gd name="connsiteX3" fmla="*/ 155308 w 1582786"/>
                <a:gd name="connsiteY3" fmla="*/ 1524511 h 2256031"/>
                <a:gd name="connsiteX4" fmla="*/ 377944 w 1582786"/>
                <a:gd name="connsiteY4" fmla="*/ 1524512 h 2256031"/>
                <a:gd name="connsiteX5" fmla="*/ 373710 w 1582786"/>
                <a:gd name="connsiteY5" fmla="*/ 1131695 h 2256031"/>
                <a:gd name="connsiteX6" fmla="*/ 544922 w 1582786"/>
                <a:gd name="connsiteY6" fmla="*/ 1131179 h 2256031"/>
                <a:gd name="connsiteX7" fmla="*/ 545437 w 1582786"/>
                <a:gd name="connsiteY7" fmla="*/ 800427 h 2256031"/>
                <a:gd name="connsiteX8" fmla="*/ 689076 w 1582786"/>
                <a:gd name="connsiteY8" fmla="*/ 800428 h 2256031"/>
                <a:gd name="connsiteX9" fmla="*/ 688560 w 1582786"/>
                <a:gd name="connsiteY9" fmla="*/ 407610 h 2256031"/>
                <a:gd name="connsiteX10" fmla="*/ 1379809 w 1582786"/>
                <a:gd name="connsiteY10" fmla="*/ 403377 h 2256031"/>
                <a:gd name="connsiteX11" fmla="*/ 1380323 w 1582786"/>
                <a:gd name="connsiteY11" fmla="*/ 25949 h 2256031"/>
                <a:gd name="connsiteX12" fmla="*/ 1578591 w 1582786"/>
                <a:gd name="connsiteY12" fmla="*/ 29664 h 2256031"/>
                <a:gd name="connsiteX13" fmla="*/ 1530883 w 1582786"/>
                <a:gd name="connsiteY13" fmla="*/ 2256031 h 2256031"/>
                <a:gd name="connsiteX0" fmla="*/ 4233 w 1590043"/>
                <a:gd name="connsiteY0" fmla="*/ 2230082 h 2230082"/>
                <a:gd name="connsiteX1" fmla="*/ 0 w 1590043"/>
                <a:gd name="connsiteY1" fmla="*/ 1884973 h 2230082"/>
                <a:gd name="connsiteX2" fmla="*/ 155308 w 1590043"/>
                <a:gd name="connsiteY2" fmla="*/ 1888692 h 2230082"/>
                <a:gd name="connsiteX3" fmla="*/ 155308 w 1590043"/>
                <a:gd name="connsiteY3" fmla="*/ 1498562 h 2230082"/>
                <a:gd name="connsiteX4" fmla="*/ 377944 w 1590043"/>
                <a:gd name="connsiteY4" fmla="*/ 1498563 h 2230082"/>
                <a:gd name="connsiteX5" fmla="*/ 373710 w 1590043"/>
                <a:gd name="connsiteY5" fmla="*/ 1105746 h 2230082"/>
                <a:gd name="connsiteX6" fmla="*/ 544922 w 1590043"/>
                <a:gd name="connsiteY6" fmla="*/ 1105230 h 2230082"/>
                <a:gd name="connsiteX7" fmla="*/ 545437 w 1590043"/>
                <a:gd name="connsiteY7" fmla="*/ 774478 h 2230082"/>
                <a:gd name="connsiteX8" fmla="*/ 689076 w 1590043"/>
                <a:gd name="connsiteY8" fmla="*/ 774479 h 2230082"/>
                <a:gd name="connsiteX9" fmla="*/ 688560 w 1590043"/>
                <a:gd name="connsiteY9" fmla="*/ 381661 h 2230082"/>
                <a:gd name="connsiteX10" fmla="*/ 1379809 w 1590043"/>
                <a:gd name="connsiteY10" fmla="*/ 377428 h 2230082"/>
                <a:gd name="connsiteX11" fmla="*/ 1380323 w 1590043"/>
                <a:gd name="connsiteY11" fmla="*/ 0 h 2230082"/>
                <a:gd name="connsiteX12" fmla="*/ 1578591 w 1590043"/>
                <a:gd name="connsiteY12" fmla="*/ 3715 h 2230082"/>
                <a:gd name="connsiteX13" fmla="*/ 1530883 w 1590043"/>
                <a:gd name="connsiteY13" fmla="*/ 2230082 h 2230082"/>
                <a:gd name="connsiteX0" fmla="*/ 4233 w 1594493"/>
                <a:gd name="connsiteY0" fmla="*/ 2230082 h 2230082"/>
                <a:gd name="connsiteX1" fmla="*/ 0 w 1594493"/>
                <a:gd name="connsiteY1" fmla="*/ 1884973 h 2230082"/>
                <a:gd name="connsiteX2" fmla="*/ 155308 w 1594493"/>
                <a:gd name="connsiteY2" fmla="*/ 1888692 h 2230082"/>
                <a:gd name="connsiteX3" fmla="*/ 155308 w 1594493"/>
                <a:gd name="connsiteY3" fmla="*/ 1498562 h 2230082"/>
                <a:gd name="connsiteX4" fmla="*/ 377944 w 1594493"/>
                <a:gd name="connsiteY4" fmla="*/ 1498563 h 2230082"/>
                <a:gd name="connsiteX5" fmla="*/ 373710 w 1594493"/>
                <a:gd name="connsiteY5" fmla="*/ 1105746 h 2230082"/>
                <a:gd name="connsiteX6" fmla="*/ 544922 w 1594493"/>
                <a:gd name="connsiteY6" fmla="*/ 1105230 h 2230082"/>
                <a:gd name="connsiteX7" fmla="*/ 545437 w 1594493"/>
                <a:gd name="connsiteY7" fmla="*/ 774478 h 2230082"/>
                <a:gd name="connsiteX8" fmla="*/ 689076 w 1594493"/>
                <a:gd name="connsiteY8" fmla="*/ 774479 h 2230082"/>
                <a:gd name="connsiteX9" fmla="*/ 688560 w 1594493"/>
                <a:gd name="connsiteY9" fmla="*/ 381661 h 2230082"/>
                <a:gd name="connsiteX10" fmla="*/ 1379809 w 1594493"/>
                <a:gd name="connsiteY10" fmla="*/ 377428 h 2230082"/>
                <a:gd name="connsiteX11" fmla="*/ 1380323 w 1594493"/>
                <a:gd name="connsiteY11" fmla="*/ 0 h 2230082"/>
                <a:gd name="connsiteX12" fmla="*/ 1578591 w 1594493"/>
                <a:gd name="connsiteY12" fmla="*/ 3715 h 2230082"/>
                <a:gd name="connsiteX13" fmla="*/ 1594493 w 1594493"/>
                <a:gd name="connsiteY13" fmla="*/ 2230082 h 2230082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62688 w 1590043"/>
                <a:gd name="connsiteY13" fmla="*/ 2245984 h 2245984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78591 w 1590043"/>
                <a:gd name="connsiteY13" fmla="*/ 2245984 h 2245984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86542 w 1590043"/>
                <a:gd name="connsiteY13" fmla="*/ 2245984 h 2245984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86542 w 1590043"/>
                <a:gd name="connsiteY13" fmla="*/ 2245984 h 2245984"/>
                <a:gd name="connsiteX0" fmla="*/ 4233 w 1586542"/>
                <a:gd name="connsiteY0" fmla="*/ 2230082 h 2245984"/>
                <a:gd name="connsiteX1" fmla="*/ 0 w 1586542"/>
                <a:gd name="connsiteY1" fmla="*/ 1884973 h 2245984"/>
                <a:gd name="connsiteX2" fmla="*/ 155308 w 1586542"/>
                <a:gd name="connsiteY2" fmla="*/ 1888692 h 2245984"/>
                <a:gd name="connsiteX3" fmla="*/ 155308 w 1586542"/>
                <a:gd name="connsiteY3" fmla="*/ 1498562 h 2245984"/>
                <a:gd name="connsiteX4" fmla="*/ 377944 w 1586542"/>
                <a:gd name="connsiteY4" fmla="*/ 1498563 h 2245984"/>
                <a:gd name="connsiteX5" fmla="*/ 373710 w 1586542"/>
                <a:gd name="connsiteY5" fmla="*/ 1105746 h 2245984"/>
                <a:gd name="connsiteX6" fmla="*/ 544922 w 1586542"/>
                <a:gd name="connsiteY6" fmla="*/ 1105230 h 2245984"/>
                <a:gd name="connsiteX7" fmla="*/ 545437 w 1586542"/>
                <a:gd name="connsiteY7" fmla="*/ 774478 h 2245984"/>
                <a:gd name="connsiteX8" fmla="*/ 689076 w 1586542"/>
                <a:gd name="connsiteY8" fmla="*/ 774479 h 2245984"/>
                <a:gd name="connsiteX9" fmla="*/ 688560 w 1586542"/>
                <a:gd name="connsiteY9" fmla="*/ 381661 h 2245984"/>
                <a:gd name="connsiteX10" fmla="*/ 1379809 w 1586542"/>
                <a:gd name="connsiteY10" fmla="*/ 377428 h 2245984"/>
                <a:gd name="connsiteX11" fmla="*/ 1380323 w 1586542"/>
                <a:gd name="connsiteY11" fmla="*/ 0 h 2245984"/>
                <a:gd name="connsiteX12" fmla="*/ 1578591 w 1586542"/>
                <a:gd name="connsiteY12" fmla="*/ 3715 h 2245984"/>
                <a:gd name="connsiteX13" fmla="*/ 1586542 w 1586542"/>
                <a:gd name="connsiteY13" fmla="*/ 2245984 h 2245984"/>
                <a:gd name="connsiteX0" fmla="*/ 4233 w 1586542"/>
                <a:gd name="connsiteY0" fmla="*/ 2230082 h 2245984"/>
                <a:gd name="connsiteX1" fmla="*/ 0 w 1586542"/>
                <a:gd name="connsiteY1" fmla="*/ 1884973 h 2245984"/>
                <a:gd name="connsiteX2" fmla="*/ 155308 w 1586542"/>
                <a:gd name="connsiteY2" fmla="*/ 1888692 h 2245984"/>
                <a:gd name="connsiteX3" fmla="*/ 155308 w 1586542"/>
                <a:gd name="connsiteY3" fmla="*/ 1498562 h 2245984"/>
                <a:gd name="connsiteX4" fmla="*/ 377944 w 1586542"/>
                <a:gd name="connsiteY4" fmla="*/ 1498563 h 2245984"/>
                <a:gd name="connsiteX5" fmla="*/ 373710 w 1586542"/>
                <a:gd name="connsiteY5" fmla="*/ 1105746 h 2245984"/>
                <a:gd name="connsiteX6" fmla="*/ 544922 w 1586542"/>
                <a:gd name="connsiteY6" fmla="*/ 1105230 h 2245984"/>
                <a:gd name="connsiteX7" fmla="*/ 545437 w 1586542"/>
                <a:gd name="connsiteY7" fmla="*/ 774478 h 2245984"/>
                <a:gd name="connsiteX8" fmla="*/ 689076 w 1586542"/>
                <a:gd name="connsiteY8" fmla="*/ 774479 h 2245984"/>
                <a:gd name="connsiteX9" fmla="*/ 688560 w 1586542"/>
                <a:gd name="connsiteY9" fmla="*/ 381661 h 2245984"/>
                <a:gd name="connsiteX10" fmla="*/ 1379809 w 1586542"/>
                <a:gd name="connsiteY10" fmla="*/ 377428 h 2245984"/>
                <a:gd name="connsiteX11" fmla="*/ 1380323 w 1586542"/>
                <a:gd name="connsiteY11" fmla="*/ 0 h 2245984"/>
                <a:gd name="connsiteX12" fmla="*/ 1578591 w 1586542"/>
                <a:gd name="connsiteY12" fmla="*/ 3715 h 2245984"/>
                <a:gd name="connsiteX13" fmla="*/ 1586542 w 1586542"/>
                <a:gd name="connsiteY13" fmla="*/ 2245984 h 2245984"/>
                <a:gd name="connsiteX0" fmla="*/ 4233 w 1578591"/>
                <a:gd name="connsiteY0" fmla="*/ 2230082 h 2230082"/>
                <a:gd name="connsiteX1" fmla="*/ 0 w 1578591"/>
                <a:gd name="connsiteY1" fmla="*/ 1884973 h 2230082"/>
                <a:gd name="connsiteX2" fmla="*/ 155308 w 1578591"/>
                <a:gd name="connsiteY2" fmla="*/ 1888692 h 2230082"/>
                <a:gd name="connsiteX3" fmla="*/ 155308 w 1578591"/>
                <a:gd name="connsiteY3" fmla="*/ 1498562 h 2230082"/>
                <a:gd name="connsiteX4" fmla="*/ 377944 w 1578591"/>
                <a:gd name="connsiteY4" fmla="*/ 1498563 h 2230082"/>
                <a:gd name="connsiteX5" fmla="*/ 373710 w 1578591"/>
                <a:gd name="connsiteY5" fmla="*/ 1105746 h 2230082"/>
                <a:gd name="connsiteX6" fmla="*/ 544922 w 1578591"/>
                <a:gd name="connsiteY6" fmla="*/ 1105230 h 2230082"/>
                <a:gd name="connsiteX7" fmla="*/ 545437 w 1578591"/>
                <a:gd name="connsiteY7" fmla="*/ 774478 h 2230082"/>
                <a:gd name="connsiteX8" fmla="*/ 689076 w 1578591"/>
                <a:gd name="connsiteY8" fmla="*/ 774479 h 2230082"/>
                <a:gd name="connsiteX9" fmla="*/ 688560 w 1578591"/>
                <a:gd name="connsiteY9" fmla="*/ 381661 h 2230082"/>
                <a:gd name="connsiteX10" fmla="*/ 1379809 w 1578591"/>
                <a:gd name="connsiteY10" fmla="*/ 377428 h 2230082"/>
                <a:gd name="connsiteX11" fmla="*/ 1380323 w 1578591"/>
                <a:gd name="connsiteY11" fmla="*/ 0 h 2230082"/>
                <a:gd name="connsiteX12" fmla="*/ 1578591 w 1578591"/>
                <a:gd name="connsiteY12" fmla="*/ 3715 h 2230082"/>
                <a:gd name="connsiteX0" fmla="*/ 4233 w 1578591"/>
                <a:gd name="connsiteY0" fmla="*/ 2236432 h 2236432"/>
                <a:gd name="connsiteX1" fmla="*/ 0 w 1578591"/>
                <a:gd name="connsiteY1" fmla="*/ 1891323 h 2236432"/>
                <a:gd name="connsiteX2" fmla="*/ 155308 w 1578591"/>
                <a:gd name="connsiteY2" fmla="*/ 1895042 h 2236432"/>
                <a:gd name="connsiteX3" fmla="*/ 155308 w 1578591"/>
                <a:gd name="connsiteY3" fmla="*/ 1504912 h 2236432"/>
                <a:gd name="connsiteX4" fmla="*/ 377944 w 1578591"/>
                <a:gd name="connsiteY4" fmla="*/ 1504913 h 2236432"/>
                <a:gd name="connsiteX5" fmla="*/ 373710 w 1578591"/>
                <a:gd name="connsiteY5" fmla="*/ 1112096 h 2236432"/>
                <a:gd name="connsiteX6" fmla="*/ 544922 w 1578591"/>
                <a:gd name="connsiteY6" fmla="*/ 1111580 h 2236432"/>
                <a:gd name="connsiteX7" fmla="*/ 545437 w 1578591"/>
                <a:gd name="connsiteY7" fmla="*/ 780828 h 2236432"/>
                <a:gd name="connsiteX8" fmla="*/ 689076 w 1578591"/>
                <a:gd name="connsiteY8" fmla="*/ 780829 h 2236432"/>
                <a:gd name="connsiteX9" fmla="*/ 688560 w 1578591"/>
                <a:gd name="connsiteY9" fmla="*/ 388011 h 2236432"/>
                <a:gd name="connsiteX10" fmla="*/ 1379809 w 1578591"/>
                <a:gd name="connsiteY10" fmla="*/ 383778 h 2236432"/>
                <a:gd name="connsiteX11" fmla="*/ 1393023 w 1578591"/>
                <a:gd name="connsiteY11" fmla="*/ 0 h 2236432"/>
                <a:gd name="connsiteX12" fmla="*/ 1578591 w 1578591"/>
                <a:gd name="connsiteY12" fmla="*/ 10065 h 2236432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285073 w 1578591"/>
                <a:gd name="connsiteY11" fmla="*/ 21685 h 2226367"/>
                <a:gd name="connsiteX12" fmla="*/ 1578591 w 1578591"/>
                <a:gd name="connsiteY12" fmla="*/ 0 h 2226367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285073 w 1578591"/>
                <a:gd name="connsiteY11" fmla="*/ 21685 h 2226367"/>
                <a:gd name="connsiteX12" fmla="*/ 1578591 w 1578591"/>
                <a:gd name="connsiteY12" fmla="*/ 0 h 2226367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405723 w 1578591"/>
                <a:gd name="connsiteY11" fmla="*/ 8985 h 2226367"/>
                <a:gd name="connsiteX12" fmla="*/ 1578591 w 1578591"/>
                <a:gd name="connsiteY12" fmla="*/ 0 h 2226367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373973 w 1578591"/>
                <a:gd name="connsiteY11" fmla="*/ 8985 h 2226367"/>
                <a:gd name="connsiteX12" fmla="*/ 1578591 w 1578591"/>
                <a:gd name="connsiteY12" fmla="*/ 0 h 2226367"/>
                <a:gd name="connsiteX0" fmla="*/ 4233 w 1578591"/>
                <a:gd name="connsiteY0" fmla="*/ 2219792 h 2219792"/>
                <a:gd name="connsiteX1" fmla="*/ 0 w 1578591"/>
                <a:gd name="connsiteY1" fmla="*/ 1874683 h 2219792"/>
                <a:gd name="connsiteX2" fmla="*/ 155308 w 1578591"/>
                <a:gd name="connsiteY2" fmla="*/ 1878402 h 2219792"/>
                <a:gd name="connsiteX3" fmla="*/ 155308 w 1578591"/>
                <a:gd name="connsiteY3" fmla="*/ 1488272 h 2219792"/>
                <a:gd name="connsiteX4" fmla="*/ 377944 w 1578591"/>
                <a:gd name="connsiteY4" fmla="*/ 1488273 h 2219792"/>
                <a:gd name="connsiteX5" fmla="*/ 373710 w 1578591"/>
                <a:gd name="connsiteY5" fmla="*/ 1095456 h 2219792"/>
                <a:gd name="connsiteX6" fmla="*/ 544922 w 1578591"/>
                <a:gd name="connsiteY6" fmla="*/ 1094940 h 2219792"/>
                <a:gd name="connsiteX7" fmla="*/ 545437 w 1578591"/>
                <a:gd name="connsiteY7" fmla="*/ 764188 h 2219792"/>
                <a:gd name="connsiteX8" fmla="*/ 689076 w 1578591"/>
                <a:gd name="connsiteY8" fmla="*/ 764189 h 2219792"/>
                <a:gd name="connsiteX9" fmla="*/ 688560 w 1578591"/>
                <a:gd name="connsiteY9" fmla="*/ 371371 h 2219792"/>
                <a:gd name="connsiteX10" fmla="*/ 1379809 w 1578591"/>
                <a:gd name="connsiteY10" fmla="*/ 367138 h 2219792"/>
                <a:gd name="connsiteX11" fmla="*/ 1373973 w 1578591"/>
                <a:gd name="connsiteY11" fmla="*/ 2410 h 2219792"/>
                <a:gd name="connsiteX12" fmla="*/ 1578591 w 1578591"/>
                <a:gd name="connsiteY12" fmla="*/ 18825 h 2219792"/>
                <a:gd name="connsiteX0" fmla="*/ 4233 w 1578591"/>
                <a:gd name="connsiteY0" fmla="*/ 2221081 h 2221081"/>
                <a:gd name="connsiteX1" fmla="*/ 0 w 1578591"/>
                <a:gd name="connsiteY1" fmla="*/ 1875972 h 2221081"/>
                <a:gd name="connsiteX2" fmla="*/ 155308 w 1578591"/>
                <a:gd name="connsiteY2" fmla="*/ 1879691 h 2221081"/>
                <a:gd name="connsiteX3" fmla="*/ 155308 w 1578591"/>
                <a:gd name="connsiteY3" fmla="*/ 1489561 h 2221081"/>
                <a:gd name="connsiteX4" fmla="*/ 377944 w 1578591"/>
                <a:gd name="connsiteY4" fmla="*/ 1489562 h 2221081"/>
                <a:gd name="connsiteX5" fmla="*/ 373710 w 1578591"/>
                <a:gd name="connsiteY5" fmla="*/ 1096745 h 2221081"/>
                <a:gd name="connsiteX6" fmla="*/ 544922 w 1578591"/>
                <a:gd name="connsiteY6" fmla="*/ 1096229 h 2221081"/>
                <a:gd name="connsiteX7" fmla="*/ 545437 w 1578591"/>
                <a:gd name="connsiteY7" fmla="*/ 765477 h 2221081"/>
                <a:gd name="connsiteX8" fmla="*/ 689076 w 1578591"/>
                <a:gd name="connsiteY8" fmla="*/ 765478 h 2221081"/>
                <a:gd name="connsiteX9" fmla="*/ 688560 w 1578591"/>
                <a:gd name="connsiteY9" fmla="*/ 372660 h 2221081"/>
                <a:gd name="connsiteX10" fmla="*/ 1379809 w 1578591"/>
                <a:gd name="connsiteY10" fmla="*/ 368427 h 2221081"/>
                <a:gd name="connsiteX11" fmla="*/ 1373973 w 1578591"/>
                <a:gd name="connsiteY11" fmla="*/ 3699 h 2221081"/>
                <a:gd name="connsiteX12" fmla="*/ 1578591 w 1578591"/>
                <a:gd name="connsiteY12" fmla="*/ 7414 h 2221081"/>
                <a:gd name="connsiteX0" fmla="*/ 4233 w 1584941"/>
                <a:gd name="connsiteY0" fmla="*/ 2232717 h 2232717"/>
                <a:gd name="connsiteX1" fmla="*/ 0 w 1584941"/>
                <a:gd name="connsiteY1" fmla="*/ 1887608 h 2232717"/>
                <a:gd name="connsiteX2" fmla="*/ 155308 w 1584941"/>
                <a:gd name="connsiteY2" fmla="*/ 1891327 h 2232717"/>
                <a:gd name="connsiteX3" fmla="*/ 155308 w 1584941"/>
                <a:gd name="connsiteY3" fmla="*/ 1501197 h 2232717"/>
                <a:gd name="connsiteX4" fmla="*/ 377944 w 1584941"/>
                <a:gd name="connsiteY4" fmla="*/ 1501198 h 2232717"/>
                <a:gd name="connsiteX5" fmla="*/ 373710 w 1584941"/>
                <a:gd name="connsiteY5" fmla="*/ 1108381 h 2232717"/>
                <a:gd name="connsiteX6" fmla="*/ 544922 w 1584941"/>
                <a:gd name="connsiteY6" fmla="*/ 1107865 h 2232717"/>
                <a:gd name="connsiteX7" fmla="*/ 545437 w 1584941"/>
                <a:gd name="connsiteY7" fmla="*/ 777113 h 2232717"/>
                <a:gd name="connsiteX8" fmla="*/ 689076 w 1584941"/>
                <a:gd name="connsiteY8" fmla="*/ 777114 h 2232717"/>
                <a:gd name="connsiteX9" fmla="*/ 688560 w 1584941"/>
                <a:gd name="connsiteY9" fmla="*/ 384296 h 2232717"/>
                <a:gd name="connsiteX10" fmla="*/ 1379809 w 1584941"/>
                <a:gd name="connsiteY10" fmla="*/ 380063 h 2232717"/>
                <a:gd name="connsiteX11" fmla="*/ 1373973 w 1584941"/>
                <a:gd name="connsiteY11" fmla="*/ 15335 h 2232717"/>
                <a:gd name="connsiteX12" fmla="*/ 1584941 w 1584941"/>
                <a:gd name="connsiteY12" fmla="*/ 0 h 2232717"/>
                <a:gd name="connsiteX0" fmla="*/ 4233 w 1584941"/>
                <a:gd name="connsiteY0" fmla="*/ 2222443 h 2222443"/>
                <a:gd name="connsiteX1" fmla="*/ 0 w 1584941"/>
                <a:gd name="connsiteY1" fmla="*/ 1877334 h 2222443"/>
                <a:gd name="connsiteX2" fmla="*/ 155308 w 1584941"/>
                <a:gd name="connsiteY2" fmla="*/ 1881053 h 2222443"/>
                <a:gd name="connsiteX3" fmla="*/ 155308 w 1584941"/>
                <a:gd name="connsiteY3" fmla="*/ 1490923 h 2222443"/>
                <a:gd name="connsiteX4" fmla="*/ 377944 w 1584941"/>
                <a:gd name="connsiteY4" fmla="*/ 1490924 h 2222443"/>
                <a:gd name="connsiteX5" fmla="*/ 373710 w 1584941"/>
                <a:gd name="connsiteY5" fmla="*/ 1098107 h 2222443"/>
                <a:gd name="connsiteX6" fmla="*/ 544922 w 1584941"/>
                <a:gd name="connsiteY6" fmla="*/ 1097591 h 2222443"/>
                <a:gd name="connsiteX7" fmla="*/ 545437 w 1584941"/>
                <a:gd name="connsiteY7" fmla="*/ 766839 h 2222443"/>
                <a:gd name="connsiteX8" fmla="*/ 689076 w 1584941"/>
                <a:gd name="connsiteY8" fmla="*/ 766840 h 2222443"/>
                <a:gd name="connsiteX9" fmla="*/ 688560 w 1584941"/>
                <a:gd name="connsiteY9" fmla="*/ 374022 h 2222443"/>
                <a:gd name="connsiteX10" fmla="*/ 1379809 w 1584941"/>
                <a:gd name="connsiteY10" fmla="*/ 369789 h 2222443"/>
                <a:gd name="connsiteX11" fmla="*/ 1373973 w 1584941"/>
                <a:gd name="connsiteY11" fmla="*/ 5061 h 2222443"/>
                <a:gd name="connsiteX12" fmla="*/ 1584941 w 1584941"/>
                <a:gd name="connsiteY12" fmla="*/ 2426 h 22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4941" h="2222443">
                  <a:moveTo>
                    <a:pt x="4233" y="2222443"/>
                  </a:moveTo>
                  <a:lnTo>
                    <a:pt x="0" y="1877334"/>
                  </a:lnTo>
                  <a:lnTo>
                    <a:pt x="155308" y="1881053"/>
                  </a:lnTo>
                  <a:lnTo>
                    <a:pt x="155308" y="1490923"/>
                  </a:lnTo>
                  <a:lnTo>
                    <a:pt x="377944" y="1490924"/>
                  </a:lnTo>
                  <a:cubicBezTo>
                    <a:pt x="376533" y="1359985"/>
                    <a:pt x="375121" y="1229046"/>
                    <a:pt x="373710" y="1098107"/>
                  </a:cubicBezTo>
                  <a:lnTo>
                    <a:pt x="544922" y="1097591"/>
                  </a:lnTo>
                  <a:cubicBezTo>
                    <a:pt x="545094" y="990163"/>
                    <a:pt x="545265" y="874267"/>
                    <a:pt x="545437" y="766839"/>
                  </a:cubicBezTo>
                  <a:lnTo>
                    <a:pt x="689076" y="766840"/>
                  </a:lnTo>
                  <a:cubicBezTo>
                    <a:pt x="690315" y="633079"/>
                    <a:pt x="687321" y="507783"/>
                    <a:pt x="688560" y="374022"/>
                  </a:cubicBezTo>
                  <a:lnTo>
                    <a:pt x="1379809" y="369789"/>
                  </a:lnTo>
                  <a:cubicBezTo>
                    <a:pt x="1379980" y="243980"/>
                    <a:pt x="1373716" y="193775"/>
                    <a:pt x="1373973" y="5061"/>
                  </a:cubicBezTo>
                  <a:cubicBezTo>
                    <a:pt x="1733106" y="-5762"/>
                    <a:pt x="1027111" y="4457"/>
                    <a:pt x="1584941" y="2426"/>
                  </a:cubicBezTo>
                </a:path>
              </a:pathLst>
            </a:custGeom>
            <a:noFill/>
            <a:ln w="3810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9" name="Textfeld 39"/>
          <p:cNvSpPr txBox="1"/>
          <p:nvPr/>
        </p:nvSpPr>
        <p:spPr>
          <a:xfrm>
            <a:off x="4267688" y="4565105"/>
            <a:ext cx="183629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de-DE" sz="2400" dirty="0">
                <a:solidFill>
                  <a:srgbClr val="282828"/>
                </a:solidFill>
              </a:rPr>
              <a:t>Gradually increasing cost of delay</a:t>
            </a:r>
          </a:p>
        </p:txBody>
      </p:sp>
      <p:sp>
        <p:nvSpPr>
          <p:cNvPr id="43" name="Textfeld 39"/>
          <p:cNvSpPr txBox="1"/>
          <p:nvPr/>
        </p:nvSpPr>
        <p:spPr>
          <a:xfrm>
            <a:off x="2471261" y="4035666"/>
            <a:ext cx="1836298" cy="106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de-DE" sz="2400" dirty="0">
                <a:solidFill>
                  <a:srgbClr val="282828"/>
                </a:solidFill>
              </a:rPr>
              <a:t>No delay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996" y="7382744"/>
            <a:ext cx="410529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>
                <a:solidFill>
                  <a:srgbClr val="000000"/>
                </a:solidFill>
              </a:rPr>
              <a:t>Actual start time of device 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83397" y="6811262"/>
            <a:ext cx="2049741" cy="204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71462E6-20D5-4B25-AB49-24A0A1DC033B}"/>
              </a:ext>
            </a:extLst>
          </p:cNvPr>
          <p:cNvCxnSpPr>
            <a:stCxn id="40" idx="2"/>
          </p:cNvCxnSpPr>
          <p:nvPr/>
        </p:nvCxnSpPr>
        <p:spPr>
          <a:xfrm flipH="1">
            <a:off x="4307559" y="3594578"/>
            <a:ext cx="404451" cy="503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40" grpId="0"/>
      <p:bldP spid="39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2375393" y="5647956"/>
            <a:ext cx="5674408" cy="1492825"/>
            <a:chOff x="-2476971" y="1891518"/>
            <a:chExt cx="3379522" cy="889086"/>
          </a:xfrm>
        </p:grpSpPr>
        <p:sp>
          <p:nvSpPr>
            <p:cNvPr id="55" name="Rechteck 54"/>
            <p:cNvSpPr/>
            <p:nvPr/>
          </p:nvSpPr>
          <p:spPr>
            <a:xfrm>
              <a:off x="-2470757" y="1891518"/>
              <a:ext cx="3281205" cy="883441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DE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hteck 55"/>
                <p:cNvSpPr/>
                <p:nvPr/>
              </p:nvSpPr>
              <p:spPr>
                <a:xfrm>
                  <a:off x="-2472054" y="1891519"/>
                  <a:ext cx="3282502" cy="2383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56" name="Rechteck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72054" y="1891519"/>
                  <a:ext cx="3282502" cy="238310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hteck 56"/>
                <p:cNvSpPr/>
                <p:nvPr/>
              </p:nvSpPr>
              <p:spPr>
                <a:xfrm>
                  <a:off x="-2459359" y="2491285"/>
                  <a:ext cx="3269807" cy="2893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57" name="Rechteck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59359" y="2491285"/>
                  <a:ext cx="3269807" cy="289319"/>
                </a:xfrm>
                <a:prstGeom prst="rect">
                  <a:avLst/>
                </a:prstGeom>
                <a:blipFill>
                  <a:blip r:embed="rId4"/>
                  <a:stretch>
                    <a:fillRect b="-12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hteck 57"/>
                <p:cNvSpPr/>
                <p:nvPr/>
              </p:nvSpPr>
              <p:spPr>
                <a:xfrm>
                  <a:off x="-2476971" y="2191401"/>
                  <a:ext cx="3287419" cy="2170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58" name="Rechteck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76971" y="2191401"/>
                  <a:ext cx="3287419" cy="217092"/>
                </a:xfrm>
                <a:prstGeom prst="rect">
                  <a:avLst/>
                </a:prstGeom>
                <a:blipFill>
                  <a:blip r:embed="rId5"/>
                  <a:stretch>
                    <a:fillRect b="-1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Gerader Verbinder 58"/>
            <p:cNvCxnSpPr/>
            <p:nvPr/>
          </p:nvCxnSpPr>
          <p:spPr>
            <a:xfrm>
              <a:off x="-2470757" y="2185756"/>
              <a:ext cx="3373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/>
          </p:nvCxnSpPr>
          <p:spPr>
            <a:xfrm>
              <a:off x="-2470757" y="2503256"/>
              <a:ext cx="3373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/>
          <p:cNvGrpSpPr/>
          <p:nvPr/>
        </p:nvGrpSpPr>
        <p:grpSpPr>
          <a:xfrm>
            <a:off x="2376585" y="4156003"/>
            <a:ext cx="5544000" cy="1483347"/>
            <a:chOff x="-2476971" y="1891518"/>
            <a:chExt cx="3390920" cy="883441"/>
          </a:xfrm>
        </p:grpSpPr>
        <p:sp>
          <p:nvSpPr>
            <p:cNvPr id="48" name="Rechteck 47"/>
            <p:cNvSpPr/>
            <p:nvPr/>
          </p:nvSpPr>
          <p:spPr>
            <a:xfrm>
              <a:off x="-2470757" y="1891518"/>
              <a:ext cx="3373308" cy="883441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DE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hteck 48"/>
                <p:cNvSpPr/>
                <p:nvPr/>
              </p:nvSpPr>
              <p:spPr>
                <a:xfrm>
                  <a:off x="-2472054" y="1891519"/>
                  <a:ext cx="3373308" cy="2771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49" name="Rechteck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72054" y="1891519"/>
                  <a:ext cx="3373308" cy="277157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hteck 49"/>
                <p:cNvSpPr/>
                <p:nvPr/>
              </p:nvSpPr>
              <p:spPr>
                <a:xfrm>
                  <a:off x="-2459359" y="2491284"/>
                  <a:ext cx="3373308" cy="2771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50" name="Rechteck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59359" y="2491284"/>
                  <a:ext cx="3373308" cy="277157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hteck 50"/>
                <p:cNvSpPr/>
                <p:nvPr/>
              </p:nvSpPr>
              <p:spPr>
                <a:xfrm>
                  <a:off x="-2476971" y="2191401"/>
                  <a:ext cx="3373308" cy="2771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51" name="Rechteck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76971" y="2191401"/>
                  <a:ext cx="3373308" cy="277157"/>
                </a:xfrm>
                <a:prstGeom prst="rect">
                  <a:avLst/>
                </a:prstGeom>
                <a:blipFill>
                  <a:blip r:embed="rId8"/>
                  <a:stretch>
                    <a:fillRect b="-38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Gerader Verbinder 52"/>
            <p:cNvCxnSpPr/>
            <p:nvPr/>
          </p:nvCxnSpPr>
          <p:spPr>
            <a:xfrm>
              <a:off x="-2470757" y="2185756"/>
              <a:ext cx="3373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/>
          </p:nvCxnSpPr>
          <p:spPr>
            <a:xfrm>
              <a:off x="-2470757" y="2503256"/>
              <a:ext cx="3373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1. What is </a:t>
            </a:r>
            <a:r>
              <a:rPr lang="en-GB" b="1" dirty="0" err="1"/>
              <a:t>sDR</a:t>
            </a:r>
            <a:r>
              <a:rPr lang="en-GB" b="1" dirty="0"/>
              <a:t>? – costless load shifting</a:t>
            </a:r>
          </a:p>
        </p:txBody>
      </p:sp>
      <p:sp>
        <p:nvSpPr>
          <p:cNvPr id="52" name="Rechteck 51"/>
          <p:cNvSpPr/>
          <p:nvPr/>
        </p:nvSpPr>
        <p:spPr>
          <a:xfrm>
            <a:off x="381600" y="1459778"/>
            <a:ext cx="12083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shifting devices 4, 5 and 6 by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𝜟t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Cambria Math" panose="02040503050406030204" pitchFamily="18" charset="0"/>
              </a:rPr>
              <a:t>device 6 does not incur a cost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Cambria Math" panose="02040503050406030204" pitchFamily="18" charset="0"/>
              </a:rPr>
              <a:t>We are only interested in </a:t>
            </a:r>
            <a:r>
              <a:rPr lang="en-US" sz="2800" b="1" dirty="0" err="1">
                <a:latin typeface="+mj-lt"/>
                <a:ea typeface="Cambria Math" panose="02040503050406030204" pitchFamily="18" charset="0"/>
              </a:rPr>
              <a:t>costlessly</a:t>
            </a:r>
            <a:r>
              <a:rPr lang="en-US" sz="2800" b="1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+mj-lt"/>
                <a:ea typeface="Cambria Math" panose="02040503050406030204" pitchFamily="18" charset="0"/>
              </a:rPr>
              <a:t>shiftable</a:t>
            </a:r>
            <a:r>
              <a:rPr lang="en-US" sz="2800" b="1" dirty="0">
                <a:latin typeface="+mj-lt"/>
                <a:ea typeface="Cambria Math" panose="02040503050406030204" pitchFamily="18" charset="0"/>
              </a:rPr>
              <a:t> devices</a:t>
            </a:r>
            <a:endParaRPr lang="en-US" sz="2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12511" y="3300677"/>
                <a:ext cx="363778" cy="49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de-DE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11" y="3300677"/>
                <a:ext cx="363778" cy="491521"/>
              </a:xfrm>
              <a:prstGeom prst="rect">
                <a:avLst/>
              </a:prstGeom>
              <a:blipFill>
                <a:blip r:embed="rId9"/>
                <a:stretch>
                  <a:fillRect l="-8333" r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/>
          <p:cNvCxnSpPr/>
          <p:nvPr/>
        </p:nvCxnSpPr>
        <p:spPr>
          <a:xfrm flipH="1">
            <a:off x="7895155" y="4197742"/>
            <a:ext cx="0" cy="311416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" name="Gerader Verbinder 9"/>
          <p:cNvCxnSpPr/>
          <p:nvPr/>
        </p:nvCxnSpPr>
        <p:spPr>
          <a:xfrm flipH="1">
            <a:off x="2371068" y="4160003"/>
            <a:ext cx="0" cy="311416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7" name="Gerade Verbindung mit Pfeil 26"/>
          <p:cNvCxnSpPr/>
          <p:nvPr/>
        </p:nvCxnSpPr>
        <p:spPr>
          <a:xfrm rot="16200000" flipV="1">
            <a:off x="733072" y="5489294"/>
            <a:ext cx="325789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Gerade Verbindung mit Pfeil 33"/>
          <p:cNvCxnSpPr/>
          <p:nvPr/>
        </p:nvCxnSpPr>
        <p:spPr>
          <a:xfrm flipV="1">
            <a:off x="2356709" y="7120374"/>
            <a:ext cx="780935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0360006" y="6907387"/>
                <a:ext cx="263851" cy="49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DE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006" y="6907387"/>
                <a:ext cx="263851" cy="491521"/>
              </a:xfrm>
              <a:prstGeom prst="rect">
                <a:avLst/>
              </a:prstGeom>
              <a:blipFill>
                <a:blip r:embed="rId10"/>
                <a:stretch>
                  <a:fillRect l="-9091" r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359505" y="4105130"/>
            <a:ext cx="3915504" cy="3028611"/>
            <a:chOff x="912548" y="4047844"/>
            <a:chExt cx="2908304" cy="2249550"/>
          </a:xfrm>
        </p:grpSpPr>
        <p:sp>
          <p:nvSpPr>
            <p:cNvPr id="41" name="Freihandform: Form 40"/>
            <p:cNvSpPr/>
            <p:nvPr/>
          </p:nvSpPr>
          <p:spPr>
            <a:xfrm rot="16200000">
              <a:off x="1246487" y="3723029"/>
              <a:ext cx="2249549" cy="2899180"/>
            </a:xfrm>
            <a:custGeom>
              <a:avLst/>
              <a:gdLst>
                <a:gd name="connsiteX0" fmla="*/ 2236989 w 2236989"/>
                <a:gd name="connsiteY0" fmla="*/ 1387996 h 2892550"/>
                <a:gd name="connsiteX1" fmla="*/ 2218702 w 2236989"/>
                <a:gd name="connsiteY1" fmla="*/ 2472632 h 2892550"/>
                <a:gd name="connsiteX2" fmla="*/ 2218757 w 2236989"/>
                <a:gd name="connsiteY2" fmla="*/ 2867662 h 2892550"/>
                <a:gd name="connsiteX3" fmla="*/ 2236989 w 2236989"/>
                <a:gd name="connsiteY3" fmla="*/ 2891226 h 2892550"/>
                <a:gd name="connsiteX4" fmla="*/ 2218760 w 2236989"/>
                <a:gd name="connsiteY4" fmla="*/ 2891226 h 2892550"/>
                <a:gd name="connsiteX5" fmla="*/ 2218760 w 2236989"/>
                <a:gd name="connsiteY5" fmla="*/ 2892550 h 2892550"/>
                <a:gd name="connsiteX6" fmla="*/ 2217744 w 2236989"/>
                <a:gd name="connsiteY6" fmla="*/ 2891226 h 2892550"/>
                <a:gd name="connsiteX7" fmla="*/ 0 w 2236989"/>
                <a:gd name="connsiteY7" fmla="*/ 2891226 h 2892550"/>
                <a:gd name="connsiteX8" fmla="*/ 0 w 2236989"/>
                <a:gd name="connsiteY8" fmla="*/ 0 h 2892550"/>
                <a:gd name="connsiteX9" fmla="*/ 9190 w 2236989"/>
                <a:gd name="connsiteY9" fmla="*/ 11878 h 2892550"/>
                <a:gd name="connsiteX10" fmla="*/ 352017 w 2236989"/>
                <a:gd name="connsiteY10" fmla="*/ 7673 h 2892550"/>
                <a:gd name="connsiteX11" fmla="*/ 348298 w 2236989"/>
                <a:gd name="connsiteY11" fmla="*/ 162981 h 2892550"/>
                <a:gd name="connsiteX12" fmla="*/ 738428 w 2236989"/>
                <a:gd name="connsiteY12" fmla="*/ 162981 h 2892550"/>
                <a:gd name="connsiteX13" fmla="*/ 738427 w 2236989"/>
                <a:gd name="connsiteY13" fmla="*/ 385617 h 2892550"/>
                <a:gd name="connsiteX14" fmla="*/ 1131244 w 2236989"/>
                <a:gd name="connsiteY14" fmla="*/ 381383 h 2892550"/>
                <a:gd name="connsiteX15" fmla="*/ 1131760 w 2236989"/>
                <a:gd name="connsiteY15" fmla="*/ 552595 h 2892550"/>
                <a:gd name="connsiteX16" fmla="*/ 1462512 w 2236989"/>
                <a:gd name="connsiteY16" fmla="*/ 553110 h 2892550"/>
                <a:gd name="connsiteX17" fmla="*/ 1462510 w 2236989"/>
                <a:gd name="connsiteY17" fmla="*/ 696749 h 2892550"/>
                <a:gd name="connsiteX18" fmla="*/ 1855328 w 2236989"/>
                <a:gd name="connsiteY18" fmla="*/ 696233 h 2892550"/>
                <a:gd name="connsiteX19" fmla="*/ 1859561 w 2236989"/>
                <a:gd name="connsiteY19" fmla="*/ 1387482 h 2892550"/>
                <a:gd name="connsiteX20" fmla="*/ 2236989 w 2236989"/>
                <a:gd name="connsiteY20" fmla="*/ 1387996 h 2892550"/>
                <a:gd name="connsiteX0" fmla="*/ 2236989 w 2236989"/>
                <a:gd name="connsiteY0" fmla="*/ 1387996 h 2892550"/>
                <a:gd name="connsiteX1" fmla="*/ 2234604 w 2236989"/>
                <a:gd name="connsiteY1" fmla="*/ 2480586 h 2892550"/>
                <a:gd name="connsiteX2" fmla="*/ 2218757 w 2236989"/>
                <a:gd name="connsiteY2" fmla="*/ 2867662 h 2892550"/>
                <a:gd name="connsiteX3" fmla="*/ 2236989 w 2236989"/>
                <a:gd name="connsiteY3" fmla="*/ 2891226 h 2892550"/>
                <a:gd name="connsiteX4" fmla="*/ 2218760 w 2236989"/>
                <a:gd name="connsiteY4" fmla="*/ 2891226 h 2892550"/>
                <a:gd name="connsiteX5" fmla="*/ 2218760 w 2236989"/>
                <a:gd name="connsiteY5" fmla="*/ 2892550 h 2892550"/>
                <a:gd name="connsiteX6" fmla="*/ 2217744 w 2236989"/>
                <a:gd name="connsiteY6" fmla="*/ 2891226 h 2892550"/>
                <a:gd name="connsiteX7" fmla="*/ 0 w 2236989"/>
                <a:gd name="connsiteY7" fmla="*/ 2891226 h 2892550"/>
                <a:gd name="connsiteX8" fmla="*/ 0 w 2236989"/>
                <a:gd name="connsiteY8" fmla="*/ 0 h 2892550"/>
                <a:gd name="connsiteX9" fmla="*/ 9190 w 2236989"/>
                <a:gd name="connsiteY9" fmla="*/ 11878 h 2892550"/>
                <a:gd name="connsiteX10" fmla="*/ 352017 w 2236989"/>
                <a:gd name="connsiteY10" fmla="*/ 7673 h 2892550"/>
                <a:gd name="connsiteX11" fmla="*/ 348298 w 2236989"/>
                <a:gd name="connsiteY11" fmla="*/ 162981 h 2892550"/>
                <a:gd name="connsiteX12" fmla="*/ 738428 w 2236989"/>
                <a:gd name="connsiteY12" fmla="*/ 162981 h 2892550"/>
                <a:gd name="connsiteX13" fmla="*/ 738427 w 2236989"/>
                <a:gd name="connsiteY13" fmla="*/ 385617 h 2892550"/>
                <a:gd name="connsiteX14" fmla="*/ 1131244 w 2236989"/>
                <a:gd name="connsiteY14" fmla="*/ 381383 h 2892550"/>
                <a:gd name="connsiteX15" fmla="*/ 1131760 w 2236989"/>
                <a:gd name="connsiteY15" fmla="*/ 552595 h 2892550"/>
                <a:gd name="connsiteX16" fmla="*/ 1462512 w 2236989"/>
                <a:gd name="connsiteY16" fmla="*/ 553110 h 2892550"/>
                <a:gd name="connsiteX17" fmla="*/ 1462510 w 2236989"/>
                <a:gd name="connsiteY17" fmla="*/ 696749 h 2892550"/>
                <a:gd name="connsiteX18" fmla="*/ 1855328 w 2236989"/>
                <a:gd name="connsiteY18" fmla="*/ 696233 h 2892550"/>
                <a:gd name="connsiteX19" fmla="*/ 1859561 w 2236989"/>
                <a:gd name="connsiteY19" fmla="*/ 1387482 h 2892550"/>
                <a:gd name="connsiteX20" fmla="*/ 2236989 w 2236989"/>
                <a:gd name="connsiteY20" fmla="*/ 1387996 h 2892550"/>
                <a:gd name="connsiteX0" fmla="*/ 2236989 w 2249549"/>
                <a:gd name="connsiteY0" fmla="*/ 1387996 h 2899180"/>
                <a:gd name="connsiteX1" fmla="*/ 2234604 w 2249549"/>
                <a:gd name="connsiteY1" fmla="*/ 2480586 h 2899180"/>
                <a:gd name="connsiteX2" fmla="*/ 2218757 w 2249549"/>
                <a:gd name="connsiteY2" fmla="*/ 2867662 h 2899180"/>
                <a:gd name="connsiteX3" fmla="*/ 2236989 w 2249549"/>
                <a:gd name="connsiteY3" fmla="*/ 2891226 h 2899180"/>
                <a:gd name="connsiteX4" fmla="*/ 2218760 w 2249549"/>
                <a:gd name="connsiteY4" fmla="*/ 2891226 h 2899180"/>
                <a:gd name="connsiteX5" fmla="*/ 2218760 w 2249549"/>
                <a:gd name="connsiteY5" fmla="*/ 2892550 h 2899180"/>
                <a:gd name="connsiteX6" fmla="*/ 2249549 w 2249549"/>
                <a:gd name="connsiteY6" fmla="*/ 2899180 h 2899180"/>
                <a:gd name="connsiteX7" fmla="*/ 0 w 2249549"/>
                <a:gd name="connsiteY7" fmla="*/ 2891226 h 2899180"/>
                <a:gd name="connsiteX8" fmla="*/ 0 w 2249549"/>
                <a:gd name="connsiteY8" fmla="*/ 0 h 2899180"/>
                <a:gd name="connsiteX9" fmla="*/ 9190 w 2249549"/>
                <a:gd name="connsiteY9" fmla="*/ 11878 h 2899180"/>
                <a:gd name="connsiteX10" fmla="*/ 352017 w 2249549"/>
                <a:gd name="connsiteY10" fmla="*/ 7673 h 2899180"/>
                <a:gd name="connsiteX11" fmla="*/ 348298 w 2249549"/>
                <a:gd name="connsiteY11" fmla="*/ 162981 h 2899180"/>
                <a:gd name="connsiteX12" fmla="*/ 738428 w 2249549"/>
                <a:gd name="connsiteY12" fmla="*/ 162981 h 2899180"/>
                <a:gd name="connsiteX13" fmla="*/ 738427 w 2249549"/>
                <a:gd name="connsiteY13" fmla="*/ 385617 h 2899180"/>
                <a:gd name="connsiteX14" fmla="*/ 1131244 w 2249549"/>
                <a:gd name="connsiteY14" fmla="*/ 381383 h 2899180"/>
                <a:gd name="connsiteX15" fmla="*/ 1131760 w 2249549"/>
                <a:gd name="connsiteY15" fmla="*/ 552595 h 2899180"/>
                <a:gd name="connsiteX16" fmla="*/ 1462512 w 2249549"/>
                <a:gd name="connsiteY16" fmla="*/ 553110 h 2899180"/>
                <a:gd name="connsiteX17" fmla="*/ 1462510 w 2249549"/>
                <a:gd name="connsiteY17" fmla="*/ 696749 h 2899180"/>
                <a:gd name="connsiteX18" fmla="*/ 1855328 w 2249549"/>
                <a:gd name="connsiteY18" fmla="*/ 696233 h 2899180"/>
                <a:gd name="connsiteX19" fmla="*/ 1859561 w 2249549"/>
                <a:gd name="connsiteY19" fmla="*/ 1387482 h 2899180"/>
                <a:gd name="connsiteX20" fmla="*/ 2236989 w 2249549"/>
                <a:gd name="connsiteY20" fmla="*/ 1387996 h 2899180"/>
                <a:gd name="connsiteX0" fmla="*/ 2236989 w 2249549"/>
                <a:gd name="connsiteY0" fmla="*/ 1387996 h 2899180"/>
                <a:gd name="connsiteX1" fmla="*/ 2226653 w 2249549"/>
                <a:gd name="connsiteY1" fmla="*/ 2480589 h 2899180"/>
                <a:gd name="connsiteX2" fmla="*/ 2218757 w 2249549"/>
                <a:gd name="connsiteY2" fmla="*/ 2867662 h 2899180"/>
                <a:gd name="connsiteX3" fmla="*/ 2236989 w 2249549"/>
                <a:gd name="connsiteY3" fmla="*/ 2891226 h 2899180"/>
                <a:gd name="connsiteX4" fmla="*/ 2218760 w 2249549"/>
                <a:gd name="connsiteY4" fmla="*/ 2891226 h 2899180"/>
                <a:gd name="connsiteX5" fmla="*/ 2218760 w 2249549"/>
                <a:gd name="connsiteY5" fmla="*/ 2892550 h 2899180"/>
                <a:gd name="connsiteX6" fmla="*/ 2249549 w 2249549"/>
                <a:gd name="connsiteY6" fmla="*/ 2899180 h 2899180"/>
                <a:gd name="connsiteX7" fmla="*/ 0 w 2249549"/>
                <a:gd name="connsiteY7" fmla="*/ 2891226 h 2899180"/>
                <a:gd name="connsiteX8" fmla="*/ 0 w 2249549"/>
                <a:gd name="connsiteY8" fmla="*/ 0 h 2899180"/>
                <a:gd name="connsiteX9" fmla="*/ 9190 w 2249549"/>
                <a:gd name="connsiteY9" fmla="*/ 11878 h 2899180"/>
                <a:gd name="connsiteX10" fmla="*/ 352017 w 2249549"/>
                <a:gd name="connsiteY10" fmla="*/ 7673 h 2899180"/>
                <a:gd name="connsiteX11" fmla="*/ 348298 w 2249549"/>
                <a:gd name="connsiteY11" fmla="*/ 162981 h 2899180"/>
                <a:gd name="connsiteX12" fmla="*/ 738428 w 2249549"/>
                <a:gd name="connsiteY12" fmla="*/ 162981 h 2899180"/>
                <a:gd name="connsiteX13" fmla="*/ 738427 w 2249549"/>
                <a:gd name="connsiteY13" fmla="*/ 385617 h 2899180"/>
                <a:gd name="connsiteX14" fmla="*/ 1131244 w 2249549"/>
                <a:gd name="connsiteY14" fmla="*/ 381383 h 2899180"/>
                <a:gd name="connsiteX15" fmla="*/ 1131760 w 2249549"/>
                <a:gd name="connsiteY15" fmla="*/ 552595 h 2899180"/>
                <a:gd name="connsiteX16" fmla="*/ 1462512 w 2249549"/>
                <a:gd name="connsiteY16" fmla="*/ 553110 h 2899180"/>
                <a:gd name="connsiteX17" fmla="*/ 1462510 w 2249549"/>
                <a:gd name="connsiteY17" fmla="*/ 696749 h 2899180"/>
                <a:gd name="connsiteX18" fmla="*/ 1855328 w 2249549"/>
                <a:gd name="connsiteY18" fmla="*/ 696233 h 2899180"/>
                <a:gd name="connsiteX19" fmla="*/ 1859561 w 2249549"/>
                <a:gd name="connsiteY19" fmla="*/ 1387482 h 2899180"/>
                <a:gd name="connsiteX20" fmla="*/ 2236989 w 2249549"/>
                <a:gd name="connsiteY20" fmla="*/ 1387996 h 289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549" h="2899180">
                  <a:moveTo>
                    <a:pt x="2236989" y="1387996"/>
                  </a:moveTo>
                  <a:cubicBezTo>
                    <a:pt x="2226057" y="1657345"/>
                    <a:pt x="2228078" y="2063160"/>
                    <a:pt x="2226653" y="2480589"/>
                  </a:cubicBezTo>
                  <a:lnTo>
                    <a:pt x="2218757" y="2867662"/>
                  </a:lnTo>
                  <a:lnTo>
                    <a:pt x="2236989" y="2891226"/>
                  </a:lnTo>
                  <a:lnTo>
                    <a:pt x="2218760" y="2891226"/>
                  </a:lnTo>
                  <a:lnTo>
                    <a:pt x="2218760" y="2892550"/>
                  </a:lnTo>
                  <a:lnTo>
                    <a:pt x="2249549" y="2899180"/>
                  </a:lnTo>
                  <a:lnTo>
                    <a:pt x="0" y="2891226"/>
                  </a:lnTo>
                  <a:lnTo>
                    <a:pt x="0" y="0"/>
                  </a:lnTo>
                  <a:lnTo>
                    <a:pt x="9190" y="11878"/>
                  </a:lnTo>
                  <a:lnTo>
                    <a:pt x="352017" y="7673"/>
                  </a:lnTo>
                  <a:cubicBezTo>
                    <a:pt x="350777" y="59442"/>
                    <a:pt x="349538" y="111212"/>
                    <a:pt x="348298" y="162981"/>
                  </a:cubicBezTo>
                  <a:lnTo>
                    <a:pt x="738428" y="162981"/>
                  </a:lnTo>
                  <a:cubicBezTo>
                    <a:pt x="738428" y="237193"/>
                    <a:pt x="738427" y="311405"/>
                    <a:pt x="738427" y="385617"/>
                  </a:cubicBezTo>
                  <a:lnTo>
                    <a:pt x="1131244" y="381383"/>
                  </a:lnTo>
                  <a:lnTo>
                    <a:pt x="1131760" y="552595"/>
                  </a:lnTo>
                  <a:lnTo>
                    <a:pt x="1462512" y="553110"/>
                  </a:lnTo>
                  <a:cubicBezTo>
                    <a:pt x="1462511" y="600990"/>
                    <a:pt x="1462511" y="648869"/>
                    <a:pt x="1462510" y="696749"/>
                  </a:cubicBezTo>
                  <a:lnTo>
                    <a:pt x="1855328" y="696233"/>
                  </a:lnTo>
                  <a:lnTo>
                    <a:pt x="1859561" y="1387482"/>
                  </a:lnTo>
                  <a:lnTo>
                    <a:pt x="2236989" y="1387996"/>
                  </a:lnTo>
                  <a:close/>
                </a:path>
              </a:pathLst>
            </a:custGeom>
            <a:solidFill>
              <a:srgbClr val="92979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Freihandform: Form 41"/>
            <p:cNvSpPr/>
            <p:nvPr/>
          </p:nvSpPr>
          <p:spPr>
            <a:xfrm>
              <a:off x="912548" y="4074951"/>
              <a:ext cx="1584941" cy="2222443"/>
            </a:xfrm>
            <a:custGeom>
              <a:avLst/>
              <a:gdLst>
                <a:gd name="connsiteX0" fmla="*/ 7951 w 1383527"/>
                <a:gd name="connsiteY0" fmla="*/ 2234316 h 2234316"/>
                <a:gd name="connsiteX1" fmla="*/ 0 w 1383527"/>
                <a:gd name="connsiteY1" fmla="*/ 1876507 h 2234316"/>
                <a:gd name="connsiteX2" fmla="*/ 159026 w 1383527"/>
                <a:gd name="connsiteY2" fmla="*/ 1868556 h 2234316"/>
                <a:gd name="connsiteX3" fmla="*/ 159026 w 1383527"/>
                <a:gd name="connsiteY3" fmla="*/ 1502796 h 2234316"/>
                <a:gd name="connsiteX4" fmla="*/ 381662 w 1383527"/>
                <a:gd name="connsiteY4" fmla="*/ 1494845 h 2234316"/>
                <a:gd name="connsiteX5" fmla="*/ 381662 w 1383527"/>
                <a:gd name="connsiteY5" fmla="*/ 1097280 h 2234316"/>
                <a:gd name="connsiteX6" fmla="*/ 548640 w 1383527"/>
                <a:gd name="connsiteY6" fmla="*/ 1089328 h 2234316"/>
                <a:gd name="connsiteX7" fmla="*/ 540688 w 1383527"/>
                <a:gd name="connsiteY7" fmla="*/ 771276 h 2234316"/>
                <a:gd name="connsiteX8" fmla="*/ 683812 w 1383527"/>
                <a:gd name="connsiteY8" fmla="*/ 763325 h 2234316"/>
                <a:gd name="connsiteX9" fmla="*/ 683812 w 1383527"/>
                <a:gd name="connsiteY9" fmla="*/ 381662 h 2234316"/>
                <a:gd name="connsiteX10" fmla="*/ 1383527 w 1383527"/>
                <a:gd name="connsiteY10" fmla="*/ 381662 h 2234316"/>
                <a:gd name="connsiteX11" fmla="*/ 1375575 w 1383527"/>
                <a:gd name="connsiteY11" fmla="*/ 0 h 2234316"/>
                <a:gd name="connsiteX0" fmla="*/ 7951 w 1383527"/>
                <a:gd name="connsiteY0" fmla="*/ 2234316 h 2234316"/>
                <a:gd name="connsiteX1" fmla="*/ 0 w 1383527"/>
                <a:gd name="connsiteY1" fmla="*/ 1876507 h 2234316"/>
                <a:gd name="connsiteX2" fmla="*/ 159026 w 1383527"/>
                <a:gd name="connsiteY2" fmla="*/ 1868556 h 2234316"/>
                <a:gd name="connsiteX3" fmla="*/ 159026 w 1383527"/>
                <a:gd name="connsiteY3" fmla="*/ 1502796 h 2234316"/>
                <a:gd name="connsiteX4" fmla="*/ 381662 w 1383527"/>
                <a:gd name="connsiteY4" fmla="*/ 1494845 h 2234316"/>
                <a:gd name="connsiteX5" fmla="*/ 381662 w 1383527"/>
                <a:gd name="connsiteY5" fmla="*/ 1097280 h 2234316"/>
                <a:gd name="connsiteX6" fmla="*/ 548640 w 1383527"/>
                <a:gd name="connsiteY6" fmla="*/ 1089328 h 2234316"/>
                <a:gd name="connsiteX7" fmla="*/ 540688 w 1383527"/>
                <a:gd name="connsiteY7" fmla="*/ 771276 h 2234316"/>
                <a:gd name="connsiteX8" fmla="*/ 683812 w 1383527"/>
                <a:gd name="connsiteY8" fmla="*/ 763325 h 2234316"/>
                <a:gd name="connsiteX9" fmla="*/ 683812 w 1383527"/>
                <a:gd name="connsiteY9" fmla="*/ 381662 h 2234316"/>
                <a:gd name="connsiteX10" fmla="*/ 1383527 w 1383527"/>
                <a:gd name="connsiteY10" fmla="*/ 381662 h 2234316"/>
                <a:gd name="connsiteX11" fmla="*/ 1375575 w 1383527"/>
                <a:gd name="connsiteY11" fmla="*/ 0 h 2234316"/>
                <a:gd name="connsiteX0" fmla="*/ 7951 w 1383527"/>
                <a:gd name="connsiteY0" fmla="*/ 2234316 h 2234316"/>
                <a:gd name="connsiteX1" fmla="*/ 0 w 1383527"/>
                <a:gd name="connsiteY1" fmla="*/ 1876507 h 2234316"/>
                <a:gd name="connsiteX2" fmla="*/ 159026 w 1383527"/>
                <a:gd name="connsiteY2" fmla="*/ 1868556 h 2234316"/>
                <a:gd name="connsiteX3" fmla="*/ 159026 w 1383527"/>
                <a:gd name="connsiteY3" fmla="*/ 1502796 h 2234316"/>
                <a:gd name="connsiteX4" fmla="*/ 381662 w 1383527"/>
                <a:gd name="connsiteY4" fmla="*/ 1494845 h 2234316"/>
                <a:gd name="connsiteX5" fmla="*/ 381662 w 1383527"/>
                <a:gd name="connsiteY5" fmla="*/ 1097280 h 2234316"/>
                <a:gd name="connsiteX6" fmla="*/ 532737 w 1383527"/>
                <a:gd name="connsiteY6" fmla="*/ 1105230 h 2234316"/>
                <a:gd name="connsiteX7" fmla="*/ 540688 w 1383527"/>
                <a:gd name="connsiteY7" fmla="*/ 771276 h 2234316"/>
                <a:gd name="connsiteX8" fmla="*/ 683812 w 1383527"/>
                <a:gd name="connsiteY8" fmla="*/ 763325 h 2234316"/>
                <a:gd name="connsiteX9" fmla="*/ 683812 w 1383527"/>
                <a:gd name="connsiteY9" fmla="*/ 381662 h 2234316"/>
                <a:gd name="connsiteX10" fmla="*/ 1383527 w 1383527"/>
                <a:gd name="connsiteY10" fmla="*/ 381662 h 2234316"/>
                <a:gd name="connsiteX11" fmla="*/ 1375575 w 1383527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68556 h 2234316"/>
                <a:gd name="connsiteX3" fmla="*/ 159026 w 1391478"/>
                <a:gd name="connsiteY3" fmla="*/ 1502796 h 2234316"/>
                <a:gd name="connsiteX4" fmla="*/ 381662 w 1391478"/>
                <a:gd name="connsiteY4" fmla="*/ 1494845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68556 h 2234316"/>
                <a:gd name="connsiteX3" fmla="*/ 159026 w 1391478"/>
                <a:gd name="connsiteY3" fmla="*/ 1502796 h 2234316"/>
                <a:gd name="connsiteX4" fmla="*/ 381662 w 1391478"/>
                <a:gd name="connsiteY4" fmla="*/ 1510748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84459 h 2234316"/>
                <a:gd name="connsiteX3" fmla="*/ 159026 w 1391478"/>
                <a:gd name="connsiteY3" fmla="*/ 1502796 h 2234316"/>
                <a:gd name="connsiteX4" fmla="*/ 381662 w 1391478"/>
                <a:gd name="connsiteY4" fmla="*/ 1510748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84459 h 2234316"/>
                <a:gd name="connsiteX3" fmla="*/ 159026 w 1391478"/>
                <a:gd name="connsiteY3" fmla="*/ 1502796 h 2234316"/>
                <a:gd name="connsiteX4" fmla="*/ 381662 w 1391478"/>
                <a:gd name="connsiteY4" fmla="*/ 1502797 h 2234316"/>
                <a:gd name="connsiteX5" fmla="*/ 381662 w 1391478"/>
                <a:gd name="connsiteY5" fmla="*/ 1097280 h 2234316"/>
                <a:gd name="connsiteX6" fmla="*/ 532737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7951 w 1391478"/>
                <a:gd name="connsiteY0" fmla="*/ 2234316 h 2234316"/>
                <a:gd name="connsiteX1" fmla="*/ 0 w 1391478"/>
                <a:gd name="connsiteY1" fmla="*/ 1876507 h 2234316"/>
                <a:gd name="connsiteX2" fmla="*/ 159026 w 1391478"/>
                <a:gd name="connsiteY2" fmla="*/ 1884459 h 2234316"/>
                <a:gd name="connsiteX3" fmla="*/ 159026 w 1391478"/>
                <a:gd name="connsiteY3" fmla="*/ 1502796 h 2234316"/>
                <a:gd name="connsiteX4" fmla="*/ 381662 w 1391478"/>
                <a:gd name="connsiteY4" fmla="*/ 1502797 h 2234316"/>
                <a:gd name="connsiteX5" fmla="*/ 381662 w 1391478"/>
                <a:gd name="connsiteY5" fmla="*/ 1097280 h 2234316"/>
                <a:gd name="connsiteX6" fmla="*/ 548640 w 1391478"/>
                <a:gd name="connsiteY6" fmla="*/ 1105230 h 2234316"/>
                <a:gd name="connsiteX7" fmla="*/ 540688 w 1391478"/>
                <a:gd name="connsiteY7" fmla="*/ 771276 h 2234316"/>
                <a:gd name="connsiteX8" fmla="*/ 683812 w 1391478"/>
                <a:gd name="connsiteY8" fmla="*/ 763325 h 2234316"/>
                <a:gd name="connsiteX9" fmla="*/ 683812 w 1391478"/>
                <a:gd name="connsiteY9" fmla="*/ 381662 h 2234316"/>
                <a:gd name="connsiteX10" fmla="*/ 1383527 w 1391478"/>
                <a:gd name="connsiteY10" fmla="*/ 381662 h 2234316"/>
                <a:gd name="connsiteX11" fmla="*/ 1391478 w 1391478"/>
                <a:gd name="connsiteY11" fmla="*/ 0 h 2234316"/>
                <a:gd name="connsiteX0" fmla="*/ 0 w 1383527"/>
                <a:gd name="connsiteY0" fmla="*/ 2234316 h 2234316"/>
                <a:gd name="connsiteX1" fmla="*/ 0 w 1383527"/>
                <a:gd name="connsiteY1" fmla="*/ 1876507 h 2234316"/>
                <a:gd name="connsiteX2" fmla="*/ 151075 w 1383527"/>
                <a:gd name="connsiteY2" fmla="*/ 1884459 h 2234316"/>
                <a:gd name="connsiteX3" fmla="*/ 151075 w 1383527"/>
                <a:gd name="connsiteY3" fmla="*/ 1502796 h 2234316"/>
                <a:gd name="connsiteX4" fmla="*/ 373711 w 1383527"/>
                <a:gd name="connsiteY4" fmla="*/ 1502797 h 2234316"/>
                <a:gd name="connsiteX5" fmla="*/ 373711 w 1383527"/>
                <a:gd name="connsiteY5" fmla="*/ 1097280 h 2234316"/>
                <a:gd name="connsiteX6" fmla="*/ 540689 w 1383527"/>
                <a:gd name="connsiteY6" fmla="*/ 1105230 h 2234316"/>
                <a:gd name="connsiteX7" fmla="*/ 532737 w 1383527"/>
                <a:gd name="connsiteY7" fmla="*/ 771276 h 2234316"/>
                <a:gd name="connsiteX8" fmla="*/ 675861 w 1383527"/>
                <a:gd name="connsiteY8" fmla="*/ 763325 h 2234316"/>
                <a:gd name="connsiteX9" fmla="*/ 675861 w 1383527"/>
                <a:gd name="connsiteY9" fmla="*/ 381662 h 2234316"/>
                <a:gd name="connsiteX10" fmla="*/ 1375576 w 1383527"/>
                <a:gd name="connsiteY10" fmla="*/ 381662 h 2234316"/>
                <a:gd name="connsiteX11" fmla="*/ 1383527 w 1383527"/>
                <a:gd name="connsiteY11" fmla="*/ 0 h 2234316"/>
                <a:gd name="connsiteX0" fmla="*/ 0 w 1383527"/>
                <a:gd name="connsiteY0" fmla="*/ 2234316 h 2234316"/>
                <a:gd name="connsiteX1" fmla="*/ 0 w 1383527"/>
                <a:gd name="connsiteY1" fmla="*/ 1876507 h 2234316"/>
                <a:gd name="connsiteX2" fmla="*/ 151075 w 1383527"/>
                <a:gd name="connsiteY2" fmla="*/ 1884459 h 2234316"/>
                <a:gd name="connsiteX3" fmla="*/ 151075 w 1383527"/>
                <a:gd name="connsiteY3" fmla="*/ 1502796 h 2234316"/>
                <a:gd name="connsiteX4" fmla="*/ 373711 w 1383527"/>
                <a:gd name="connsiteY4" fmla="*/ 1502797 h 2234316"/>
                <a:gd name="connsiteX5" fmla="*/ 373711 w 1383527"/>
                <a:gd name="connsiteY5" fmla="*/ 1097280 h 2234316"/>
                <a:gd name="connsiteX6" fmla="*/ 540689 w 1383527"/>
                <a:gd name="connsiteY6" fmla="*/ 1105230 h 2234316"/>
                <a:gd name="connsiteX7" fmla="*/ 532737 w 1383527"/>
                <a:gd name="connsiteY7" fmla="*/ 771276 h 2234316"/>
                <a:gd name="connsiteX8" fmla="*/ 667910 w 1383527"/>
                <a:gd name="connsiteY8" fmla="*/ 787179 h 2234316"/>
                <a:gd name="connsiteX9" fmla="*/ 675861 w 1383527"/>
                <a:gd name="connsiteY9" fmla="*/ 381662 h 2234316"/>
                <a:gd name="connsiteX10" fmla="*/ 1375576 w 1383527"/>
                <a:gd name="connsiteY10" fmla="*/ 381662 h 2234316"/>
                <a:gd name="connsiteX11" fmla="*/ 1383527 w 1383527"/>
                <a:gd name="connsiteY11" fmla="*/ 0 h 2234316"/>
                <a:gd name="connsiteX0" fmla="*/ 0 w 1383527"/>
                <a:gd name="connsiteY0" fmla="*/ 2234316 h 2234316"/>
                <a:gd name="connsiteX1" fmla="*/ 0 w 1383527"/>
                <a:gd name="connsiteY1" fmla="*/ 1876507 h 2234316"/>
                <a:gd name="connsiteX2" fmla="*/ 151075 w 1383527"/>
                <a:gd name="connsiteY2" fmla="*/ 1884459 h 2234316"/>
                <a:gd name="connsiteX3" fmla="*/ 151075 w 1383527"/>
                <a:gd name="connsiteY3" fmla="*/ 1502796 h 2234316"/>
                <a:gd name="connsiteX4" fmla="*/ 373711 w 1383527"/>
                <a:gd name="connsiteY4" fmla="*/ 1502797 h 2234316"/>
                <a:gd name="connsiteX5" fmla="*/ 373711 w 1383527"/>
                <a:gd name="connsiteY5" fmla="*/ 1097280 h 2234316"/>
                <a:gd name="connsiteX6" fmla="*/ 540689 w 1383527"/>
                <a:gd name="connsiteY6" fmla="*/ 1105230 h 2234316"/>
                <a:gd name="connsiteX7" fmla="*/ 532737 w 1383527"/>
                <a:gd name="connsiteY7" fmla="*/ 787179 h 2234316"/>
                <a:gd name="connsiteX8" fmla="*/ 667910 w 1383527"/>
                <a:gd name="connsiteY8" fmla="*/ 787179 h 2234316"/>
                <a:gd name="connsiteX9" fmla="*/ 675861 w 1383527"/>
                <a:gd name="connsiteY9" fmla="*/ 381662 h 2234316"/>
                <a:gd name="connsiteX10" fmla="*/ 1375576 w 1383527"/>
                <a:gd name="connsiteY10" fmla="*/ 381662 h 2234316"/>
                <a:gd name="connsiteX11" fmla="*/ 1383527 w 1383527"/>
                <a:gd name="connsiteY11" fmla="*/ 0 h 2234316"/>
                <a:gd name="connsiteX0" fmla="*/ 0 w 1375576"/>
                <a:gd name="connsiteY0" fmla="*/ 2234316 h 2234316"/>
                <a:gd name="connsiteX1" fmla="*/ 0 w 1375576"/>
                <a:gd name="connsiteY1" fmla="*/ 1876507 h 2234316"/>
                <a:gd name="connsiteX2" fmla="*/ 151075 w 1375576"/>
                <a:gd name="connsiteY2" fmla="*/ 1884459 h 2234316"/>
                <a:gd name="connsiteX3" fmla="*/ 151075 w 1375576"/>
                <a:gd name="connsiteY3" fmla="*/ 1502796 h 2234316"/>
                <a:gd name="connsiteX4" fmla="*/ 373711 w 1375576"/>
                <a:gd name="connsiteY4" fmla="*/ 1502797 h 2234316"/>
                <a:gd name="connsiteX5" fmla="*/ 373711 w 1375576"/>
                <a:gd name="connsiteY5" fmla="*/ 1097280 h 2234316"/>
                <a:gd name="connsiteX6" fmla="*/ 540689 w 1375576"/>
                <a:gd name="connsiteY6" fmla="*/ 1105230 h 2234316"/>
                <a:gd name="connsiteX7" fmla="*/ 532737 w 1375576"/>
                <a:gd name="connsiteY7" fmla="*/ 787179 h 2234316"/>
                <a:gd name="connsiteX8" fmla="*/ 667910 w 1375576"/>
                <a:gd name="connsiteY8" fmla="*/ 787179 h 2234316"/>
                <a:gd name="connsiteX9" fmla="*/ 675861 w 1375576"/>
                <a:gd name="connsiteY9" fmla="*/ 381662 h 2234316"/>
                <a:gd name="connsiteX10" fmla="*/ 1375576 w 1375576"/>
                <a:gd name="connsiteY10" fmla="*/ 381662 h 2234316"/>
                <a:gd name="connsiteX11" fmla="*/ 1367624 w 1375576"/>
                <a:gd name="connsiteY11" fmla="*/ 0 h 2234316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32737 w 1376090"/>
                <a:gd name="connsiteY7" fmla="*/ 782945 h 2230082"/>
                <a:gd name="connsiteX8" fmla="*/ 667910 w 1376090"/>
                <a:gd name="connsiteY8" fmla="*/ 782945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32737 w 1376090"/>
                <a:gd name="connsiteY7" fmla="*/ 782945 h 2230082"/>
                <a:gd name="connsiteX8" fmla="*/ 676377 w 1376090"/>
                <a:gd name="connsiteY8" fmla="*/ 791412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32737 w 1376090"/>
                <a:gd name="connsiteY7" fmla="*/ 782945 h 2230082"/>
                <a:gd name="connsiteX8" fmla="*/ 672143 w 1376090"/>
                <a:gd name="connsiteY8" fmla="*/ 778712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72143 w 1376090"/>
                <a:gd name="connsiteY8" fmla="*/ 778712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84843 w 1376090"/>
                <a:gd name="connsiteY8" fmla="*/ 774479 h 2230082"/>
                <a:gd name="connsiteX9" fmla="*/ 675861 w 1376090"/>
                <a:gd name="connsiteY9" fmla="*/ 377428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84843 w 1376090"/>
                <a:gd name="connsiteY8" fmla="*/ 774479 h 2230082"/>
                <a:gd name="connsiteX9" fmla="*/ 688561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8712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73711 w 1376090"/>
                <a:gd name="connsiteY5" fmla="*/ 1093046 h 2230082"/>
                <a:gd name="connsiteX6" fmla="*/ 540689 w 1376090"/>
                <a:gd name="connsiteY6" fmla="*/ 1100996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69477 w 1376090"/>
                <a:gd name="connsiteY5" fmla="*/ 1105746 h 2230082"/>
                <a:gd name="connsiteX6" fmla="*/ 540689 w 1376090"/>
                <a:gd name="connsiteY6" fmla="*/ 1100996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69477 w 1376090"/>
                <a:gd name="connsiteY5" fmla="*/ 1105746 h 2230082"/>
                <a:gd name="connsiteX6" fmla="*/ 540689 w 1376090"/>
                <a:gd name="connsiteY6" fmla="*/ 1105230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0 w 1376090"/>
                <a:gd name="connsiteY0" fmla="*/ 2230082 h 2230082"/>
                <a:gd name="connsiteX1" fmla="*/ 0 w 1376090"/>
                <a:gd name="connsiteY1" fmla="*/ 1872273 h 2230082"/>
                <a:gd name="connsiteX2" fmla="*/ 151075 w 1376090"/>
                <a:gd name="connsiteY2" fmla="*/ 1880225 h 2230082"/>
                <a:gd name="connsiteX3" fmla="*/ 151075 w 1376090"/>
                <a:gd name="connsiteY3" fmla="*/ 1498562 h 2230082"/>
                <a:gd name="connsiteX4" fmla="*/ 373711 w 1376090"/>
                <a:gd name="connsiteY4" fmla="*/ 1498563 h 2230082"/>
                <a:gd name="connsiteX5" fmla="*/ 369477 w 1376090"/>
                <a:gd name="connsiteY5" fmla="*/ 1105746 h 2230082"/>
                <a:gd name="connsiteX6" fmla="*/ 540689 w 1376090"/>
                <a:gd name="connsiteY6" fmla="*/ 1105230 h 2230082"/>
                <a:gd name="connsiteX7" fmla="*/ 541204 w 1376090"/>
                <a:gd name="connsiteY7" fmla="*/ 774478 h 2230082"/>
                <a:gd name="connsiteX8" fmla="*/ 684843 w 1376090"/>
                <a:gd name="connsiteY8" fmla="*/ 774479 h 2230082"/>
                <a:gd name="connsiteX9" fmla="*/ 684327 w 1376090"/>
                <a:gd name="connsiteY9" fmla="*/ 381661 h 2230082"/>
                <a:gd name="connsiteX10" fmla="*/ 1375576 w 1376090"/>
                <a:gd name="connsiteY10" fmla="*/ 377428 h 2230082"/>
                <a:gd name="connsiteX11" fmla="*/ 1376090 w 1376090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5308 w 1380323"/>
                <a:gd name="connsiteY2" fmla="*/ 1880225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5308 w 1380323"/>
                <a:gd name="connsiteY2" fmla="*/ 1892925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9541 w 1380323"/>
                <a:gd name="connsiteY2" fmla="*/ 1888692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30082 h 2230082"/>
                <a:gd name="connsiteX1" fmla="*/ 0 w 1380323"/>
                <a:gd name="connsiteY1" fmla="*/ 1884973 h 2230082"/>
                <a:gd name="connsiteX2" fmla="*/ 155308 w 1380323"/>
                <a:gd name="connsiteY2" fmla="*/ 1888692 h 2230082"/>
                <a:gd name="connsiteX3" fmla="*/ 155308 w 1380323"/>
                <a:gd name="connsiteY3" fmla="*/ 1498562 h 2230082"/>
                <a:gd name="connsiteX4" fmla="*/ 377944 w 1380323"/>
                <a:gd name="connsiteY4" fmla="*/ 1498563 h 2230082"/>
                <a:gd name="connsiteX5" fmla="*/ 373710 w 1380323"/>
                <a:gd name="connsiteY5" fmla="*/ 1105746 h 2230082"/>
                <a:gd name="connsiteX6" fmla="*/ 544922 w 1380323"/>
                <a:gd name="connsiteY6" fmla="*/ 1105230 h 2230082"/>
                <a:gd name="connsiteX7" fmla="*/ 545437 w 1380323"/>
                <a:gd name="connsiteY7" fmla="*/ 774478 h 2230082"/>
                <a:gd name="connsiteX8" fmla="*/ 689076 w 1380323"/>
                <a:gd name="connsiteY8" fmla="*/ 774479 h 2230082"/>
                <a:gd name="connsiteX9" fmla="*/ 688560 w 1380323"/>
                <a:gd name="connsiteY9" fmla="*/ 381661 h 2230082"/>
                <a:gd name="connsiteX10" fmla="*/ 1379809 w 1380323"/>
                <a:gd name="connsiteY10" fmla="*/ 377428 h 2230082"/>
                <a:gd name="connsiteX11" fmla="*/ 1380323 w 1380323"/>
                <a:gd name="connsiteY11" fmla="*/ 0 h 2230082"/>
                <a:gd name="connsiteX0" fmla="*/ 4233 w 1380323"/>
                <a:gd name="connsiteY0" fmla="*/ 2264588 h 2264588"/>
                <a:gd name="connsiteX1" fmla="*/ 0 w 1380323"/>
                <a:gd name="connsiteY1" fmla="*/ 1919479 h 2264588"/>
                <a:gd name="connsiteX2" fmla="*/ 155308 w 1380323"/>
                <a:gd name="connsiteY2" fmla="*/ 1923198 h 2264588"/>
                <a:gd name="connsiteX3" fmla="*/ 155308 w 1380323"/>
                <a:gd name="connsiteY3" fmla="*/ 1533068 h 2264588"/>
                <a:gd name="connsiteX4" fmla="*/ 377944 w 1380323"/>
                <a:gd name="connsiteY4" fmla="*/ 1533069 h 2264588"/>
                <a:gd name="connsiteX5" fmla="*/ 373710 w 1380323"/>
                <a:gd name="connsiteY5" fmla="*/ 1140252 h 2264588"/>
                <a:gd name="connsiteX6" fmla="*/ 544922 w 1380323"/>
                <a:gd name="connsiteY6" fmla="*/ 1139736 h 2264588"/>
                <a:gd name="connsiteX7" fmla="*/ 545437 w 1380323"/>
                <a:gd name="connsiteY7" fmla="*/ 808984 h 2264588"/>
                <a:gd name="connsiteX8" fmla="*/ 689076 w 1380323"/>
                <a:gd name="connsiteY8" fmla="*/ 808985 h 2264588"/>
                <a:gd name="connsiteX9" fmla="*/ 688560 w 1380323"/>
                <a:gd name="connsiteY9" fmla="*/ 416167 h 2264588"/>
                <a:gd name="connsiteX10" fmla="*/ 1379809 w 1380323"/>
                <a:gd name="connsiteY10" fmla="*/ 411934 h 2264588"/>
                <a:gd name="connsiteX11" fmla="*/ 1380323 w 1380323"/>
                <a:gd name="connsiteY11" fmla="*/ 34506 h 2264588"/>
                <a:gd name="connsiteX12" fmla="*/ 1371857 w 1380323"/>
                <a:gd name="connsiteY12" fmla="*/ 14369 h 2264588"/>
                <a:gd name="connsiteX0" fmla="*/ 4233 w 1395829"/>
                <a:gd name="connsiteY0" fmla="*/ 2231487 h 2231492"/>
                <a:gd name="connsiteX1" fmla="*/ 0 w 1395829"/>
                <a:gd name="connsiteY1" fmla="*/ 1886378 h 2231492"/>
                <a:gd name="connsiteX2" fmla="*/ 155308 w 1395829"/>
                <a:gd name="connsiteY2" fmla="*/ 1890097 h 2231492"/>
                <a:gd name="connsiteX3" fmla="*/ 155308 w 1395829"/>
                <a:gd name="connsiteY3" fmla="*/ 1499967 h 2231492"/>
                <a:gd name="connsiteX4" fmla="*/ 377944 w 1395829"/>
                <a:gd name="connsiteY4" fmla="*/ 1499968 h 2231492"/>
                <a:gd name="connsiteX5" fmla="*/ 373710 w 1395829"/>
                <a:gd name="connsiteY5" fmla="*/ 1107151 h 2231492"/>
                <a:gd name="connsiteX6" fmla="*/ 544922 w 1395829"/>
                <a:gd name="connsiteY6" fmla="*/ 1106635 h 2231492"/>
                <a:gd name="connsiteX7" fmla="*/ 545437 w 1395829"/>
                <a:gd name="connsiteY7" fmla="*/ 775883 h 2231492"/>
                <a:gd name="connsiteX8" fmla="*/ 689076 w 1395829"/>
                <a:gd name="connsiteY8" fmla="*/ 775884 h 2231492"/>
                <a:gd name="connsiteX9" fmla="*/ 688560 w 1395829"/>
                <a:gd name="connsiteY9" fmla="*/ 383066 h 2231492"/>
                <a:gd name="connsiteX10" fmla="*/ 1379809 w 1395829"/>
                <a:gd name="connsiteY10" fmla="*/ 378833 h 2231492"/>
                <a:gd name="connsiteX11" fmla="*/ 1380323 w 1395829"/>
                <a:gd name="connsiteY11" fmla="*/ 1405 h 2231492"/>
                <a:gd name="connsiteX12" fmla="*/ 1395711 w 1395829"/>
                <a:gd name="connsiteY12" fmla="*/ 2231487 h 2231492"/>
                <a:gd name="connsiteX0" fmla="*/ 4233 w 1530898"/>
                <a:gd name="connsiteY0" fmla="*/ 2231487 h 2231492"/>
                <a:gd name="connsiteX1" fmla="*/ 0 w 1530898"/>
                <a:gd name="connsiteY1" fmla="*/ 1886378 h 2231492"/>
                <a:gd name="connsiteX2" fmla="*/ 155308 w 1530898"/>
                <a:gd name="connsiteY2" fmla="*/ 1890097 h 2231492"/>
                <a:gd name="connsiteX3" fmla="*/ 155308 w 1530898"/>
                <a:gd name="connsiteY3" fmla="*/ 1499967 h 2231492"/>
                <a:gd name="connsiteX4" fmla="*/ 377944 w 1530898"/>
                <a:gd name="connsiteY4" fmla="*/ 1499968 h 2231492"/>
                <a:gd name="connsiteX5" fmla="*/ 373710 w 1530898"/>
                <a:gd name="connsiteY5" fmla="*/ 1107151 h 2231492"/>
                <a:gd name="connsiteX6" fmla="*/ 544922 w 1530898"/>
                <a:gd name="connsiteY6" fmla="*/ 1106635 h 2231492"/>
                <a:gd name="connsiteX7" fmla="*/ 545437 w 1530898"/>
                <a:gd name="connsiteY7" fmla="*/ 775883 h 2231492"/>
                <a:gd name="connsiteX8" fmla="*/ 689076 w 1530898"/>
                <a:gd name="connsiteY8" fmla="*/ 775884 h 2231492"/>
                <a:gd name="connsiteX9" fmla="*/ 688560 w 1530898"/>
                <a:gd name="connsiteY9" fmla="*/ 383066 h 2231492"/>
                <a:gd name="connsiteX10" fmla="*/ 1379809 w 1530898"/>
                <a:gd name="connsiteY10" fmla="*/ 378833 h 2231492"/>
                <a:gd name="connsiteX11" fmla="*/ 1380323 w 1530898"/>
                <a:gd name="connsiteY11" fmla="*/ 1405 h 2231492"/>
                <a:gd name="connsiteX12" fmla="*/ 1530883 w 1530898"/>
                <a:gd name="connsiteY12" fmla="*/ 2231487 h 2231492"/>
                <a:gd name="connsiteX0" fmla="*/ 4233 w 1530883"/>
                <a:gd name="connsiteY0" fmla="*/ 2419266 h 2419266"/>
                <a:gd name="connsiteX1" fmla="*/ 0 w 1530883"/>
                <a:gd name="connsiteY1" fmla="*/ 2074157 h 2419266"/>
                <a:gd name="connsiteX2" fmla="*/ 155308 w 1530883"/>
                <a:gd name="connsiteY2" fmla="*/ 2077876 h 2419266"/>
                <a:gd name="connsiteX3" fmla="*/ 155308 w 1530883"/>
                <a:gd name="connsiteY3" fmla="*/ 1687746 h 2419266"/>
                <a:gd name="connsiteX4" fmla="*/ 377944 w 1530883"/>
                <a:gd name="connsiteY4" fmla="*/ 1687747 h 2419266"/>
                <a:gd name="connsiteX5" fmla="*/ 373710 w 1530883"/>
                <a:gd name="connsiteY5" fmla="*/ 1294930 h 2419266"/>
                <a:gd name="connsiteX6" fmla="*/ 544922 w 1530883"/>
                <a:gd name="connsiteY6" fmla="*/ 1294414 h 2419266"/>
                <a:gd name="connsiteX7" fmla="*/ 545437 w 1530883"/>
                <a:gd name="connsiteY7" fmla="*/ 963662 h 2419266"/>
                <a:gd name="connsiteX8" fmla="*/ 689076 w 1530883"/>
                <a:gd name="connsiteY8" fmla="*/ 963663 h 2419266"/>
                <a:gd name="connsiteX9" fmla="*/ 688560 w 1530883"/>
                <a:gd name="connsiteY9" fmla="*/ 570845 h 2419266"/>
                <a:gd name="connsiteX10" fmla="*/ 1379809 w 1530883"/>
                <a:gd name="connsiteY10" fmla="*/ 566612 h 2419266"/>
                <a:gd name="connsiteX11" fmla="*/ 1380323 w 1530883"/>
                <a:gd name="connsiteY11" fmla="*/ 189184 h 2419266"/>
                <a:gd name="connsiteX12" fmla="*/ 1387759 w 1530883"/>
                <a:gd name="connsiteY12" fmla="*/ 176997 h 2419266"/>
                <a:gd name="connsiteX13" fmla="*/ 1530883 w 1530883"/>
                <a:gd name="connsiteY13" fmla="*/ 2419266 h 2419266"/>
                <a:gd name="connsiteX0" fmla="*/ 4233 w 1582786"/>
                <a:gd name="connsiteY0" fmla="*/ 2408081 h 2408081"/>
                <a:gd name="connsiteX1" fmla="*/ 0 w 1582786"/>
                <a:gd name="connsiteY1" fmla="*/ 2062972 h 2408081"/>
                <a:gd name="connsiteX2" fmla="*/ 155308 w 1582786"/>
                <a:gd name="connsiteY2" fmla="*/ 2066691 h 2408081"/>
                <a:gd name="connsiteX3" fmla="*/ 155308 w 1582786"/>
                <a:gd name="connsiteY3" fmla="*/ 1676561 h 2408081"/>
                <a:gd name="connsiteX4" fmla="*/ 377944 w 1582786"/>
                <a:gd name="connsiteY4" fmla="*/ 1676562 h 2408081"/>
                <a:gd name="connsiteX5" fmla="*/ 373710 w 1582786"/>
                <a:gd name="connsiteY5" fmla="*/ 1283745 h 2408081"/>
                <a:gd name="connsiteX6" fmla="*/ 544922 w 1582786"/>
                <a:gd name="connsiteY6" fmla="*/ 1283229 h 2408081"/>
                <a:gd name="connsiteX7" fmla="*/ 545437 w 1582786"/>
                <a:gd name="connsiteY7" fmla="*/ 952477 h 2408081"/>
                <a:gd name="connsiteX8" fmla="*/ 689076 w 1582786"/>
                <a:gd name="connsiteY8" fmla="*/ 952478 h 2408081"/>
                <a:gd name="connsiteX9" fmla="*/ 688560 w 1582786"/>
                <a:gd name="connsiteY9" fmla="*/ 559660 h 2408081"/>
                <a:gd name="connsiteX10" fmla="*/ 1379809 w 1582786"/>
                <a:gd name="connsiteY10" fmla="*/ 555427 h 2408081"/>
                <a:gd name="connsiteX11" fmla="*/ 1380323 w 1582786"/>
                <a:gd name="connsiteY11" fmla="*/ 177999 h 2408081"/>
                <a:gd name="connsiteX12" fmla="*/ 1578591 w 1582786"/>
                <a:gd name="connsiteY12" fmla="*/ 181714 h 2408081"/>
                <a:gd name="connsiteX13" fmla="*/ 1530883 w 1582786"/>
                <a:gd name="connsiteY13" fmla="*/ 2408081 h 2408081"/>
                <a:gd name="connsiteX0" fmla="*/ 4233 w 1582786"/>
                <a:gd name="connsiteY0" fmla="*/ 2408081 h 2408081"/>
                <a:gd name="connsiteX1" fmla="*/ 0 w 1582786"/>
                <a:gd name="connsiteY1" fmla="*/ 2062972 h 2408081"/>
                <a:gd name="connsiteX2" fmla="*/ 155308 w 1582786"/>
                <a:gd name="connsiteY2" fmla="*/ 2066691 h 2408081"/>
                <a:gd name="connsiteX3" fmla="*/ 155308 w 1582786"/>
                <a:gd name="connsiteY3" fmla="*/ 1676561 h 2408081"/>
                <a:gd name="connsiteX4" fmla="*/ 377944 w 1582786"/>
                <a:gd name="connsiteY4" fmla="*/ 1676562 h 2408081"/>
                <a:gd name="connsiteX5" fmla="*/ 373710 w 1582786"/>
                <a:gd name="connsiteY5" fmla="*/ 1283745 h 2408081"/>
                <a:gd name="connsiteX6" fmla="*/ 544922 w 1582786"/>
                <a:gd name="connsiteY6" fmla="*/ 1283229 h 2408081"/>
                <a:gd name="connsiteX7" fmla="*/ 545437 w 1582786"/>
                <a:gd name="connsiteY7" fmla="*/ 952477 h 2408081"/>
                <a:gd name="connsiteX8" fmla="*/ 689076 w 1582786"/>
                <a:gd name="connsiteY8" fmla="*/ 952478 h 2408081"/>
                <a:gd name="connsiteX9" fmla="*/ 688560 w 1582786"/>
                <a:gd name="connsiteY9" fmla="*/ 559660 h 2408081"/>
                <a:gd name="connsiteX10" fmla="*/ 1379809 w 1582786"/>
                <a:gd name="connsiteY10" fmla="*/ 555427 h 2408081"/>
                <a:gd name="connsiteX11" fmla="*/ 1380323 w 1582786"/>
                <a:gd name="connsiteY11" fmla="*/ 177999 h 2408081"/>
                <a:gd name="connsiteX12" fmla="*/ 1578591 w 1582786"/>
                <a:gd name="connsiteY12" fmla="*/ 181714 h 2408081"/>
                <a:gd name="connsiteX13" fmla="*/ 1530883 w 1582786"/>
                <a:gd name="connsiteY13" fmla="*/ 2408081 h 2408081"/>
                <a:gd name="connsiteX0" fmla="*/ 4233 w 1582786"/>
                <a:gd name="connsiteY0" fmla="*/ 2256031 h 2256031"/>
                <a:gd name="connsiteX1" fmla="*/ 0 w 1582786"/>
                <a:gd name="connsiteY1" fmla="*/ 1910922 h 2256031"/>
                <a:gd name="connsiteX2" fmla="*/ 155308 w 1582786"/>
                <a:gd name="connsiteY2" fmla="*/ 1914641 h 2256031"/>
                <a:gd name="connsiteX3" fmla="*/ 155308 w 1582786"/>
                <a:gd name="connsiteY3" fmla="*/ 1524511 h 2256031"/>
                <a:gd name="connsiteX4" fmla="*/ 377944 w 1582786"/>
                <a:gd name="connsiteY4" fmla="*/ 1524512 h 2256031"/>
                <a:gd name="connsiteX5" fmla="*/ 373710 w 1582786"/>
                <a:gd name="connsiteY5" fmla="*/ 1131695 h 2256031"/>
                <a:gd name="connsiteX6" fmla="*/ 544922 w 1582786"/>
                <a:gd name="connsiteY6" fmla="*/ 1131179 h 2256031"/>
                <a:gd name="connsiteX7" fmla="*/ 545437 w 1582786"/>
                <a:gd name="connsiteY7" fmla="*/ 800427 h 2256031"/>
                <a:gd name="connsiteX8" fmla="*/ 689076 w 1582786"/>
                <a:gd name="connsiteY8" fmla="*/ 800428 h 2256031"/>
                <a:gd name="connsiteX9" fmla="*/ 688560 w 1582786"/>
                <a:gd name="connsiteY9" fmla="*/ 407610 h 2256031"/>
                <a:gd name="connsiteX10" fmla="*/ 1379809 w 1582786"/>
                <a:gd name="connsiteY10" fmla="*/ 403377 h 2256031"/>
                <a:gd name="connsiteX11" fmla="*/ 1380323 w 1582786"/>
                <a:gd name="connsiteY11" fmla="*/ 25949 h 2256031"/>
                <a:gd name="connsiteX12" fmla="*/ 1578591 w 1582786"/>
                <a:gd name="connsiteY12" fmla="*/ 29664 h 2256031"/>
                <a:gd name="connsiteX13" fmla="*/ 1530883 w 1582786"/>
                <a:gd name="connsiteY13" fmla="*/ 2256031 h 2256031"/>
                <a:gd name="connsiteX0" fmla="*/ 4233 w 1582786"/>
                <a:gd name="connsiteY0" fmla="*/ 2256031 h 2256031"/>
                <a:gd name="connsiteX1" fmla="*/ 0 w 1582786"/>
                <a:gd name="connsiteY1" fmla="*/ 1910922 h 2256031"/>
                <a:gd name="connsiteX2" fmla="*/ 155308 w 1582786"/>
                <a:gd name="connsiteY2" fmla="*/ 1914641 h 2256031"/>
                <a:gd name="connsiteX3" fmla="*/ 155308 w 1582786"/>
                <a:gd name="connsiteY3" fmla="*/ 1524511 h 2256031"/>
                <a:gd name="connsiteX4" fmla="*/ 377944 w 1582786"/>
                <a:gd name="connsiteY4" fmla="*/ 1524512 h 2256031"/>
                <a:gd name="connsiteX5" fmla="*/ 373710 w 1582786"/>
                <a:gd name="connsiteY5" fmla="*/ 1131695 h 2256031"/>
                <a:gd name="connsiteX6" fmla="*/ 544922 w 1582786"/>
                <a:gd name="connsiteY6" fmla="*/ 1131179 h 2256031"/>
                <a:gd name="connsiteX7" fmla="*/ 545437 w 1582786"/>
                <a:gd name="connsiteY7" fmla="*/ 800427 h 2256031"/>
                <a:gd name="connsiteX8" fmla="*/ 689076 w 1582786"/>
                <a:gd name="connsiteY8" fmla="*/ 800428 h 2256031"/>
                <a:gd name="connsiteX9" fmla="*/ 688560 w 1582786"/>
                <a:gd name="connsiteY9" fmla="*/ 407610 h 2256031"/>
                <a:gd name="connsiteX10" fmla="*/ 1379809 w 1582786"/>
                <a:gd name="connsiteY10" fmla="*/ 403377 h 2256031"/>
                <a:gd name="connsiteX11" fmla="*/ 1380323 w 1582786"/>
                <a:gd name="connsiteY11" fmla="*/ 25949 h 2256031"/>
                <a:gd name="connsiteX12" fmla="*/ 1578591 w 1582786"/>
                <a:gd name="connsiteY12" fmla="*/ 29664 h 2256031"/>
                <a:gd name="connsiteX13" fmla="*/ 1530883 w 1582786"/>
                <a:gd name="connsiteY13" fmla="*/ 2256031 h 2256031"/>
                <a:gd name="connsiteX0" fmla="*/ 4233 w 1590043"/>
                <a:gd name="connsiteY0" fmla="*/ 2230082 h 2230082"/>
                <a:gd name="connsiteX1" fmla="*/ 0 w 1590043"/>
                <a:gd name="connsiteY1" fmla="*/ 1884973 h 2230082"/>
                <a:gd name="connsiteX2" fmla="*/ 155308 w 1590043"/>
                <a:gd name="connsiteY2" fmla="*/ 1888692 h 2230082"/>
                <a:gd name="connsiteX3" fmla="*/ 155308 w 1590043"/>
                <a:gd name="connsiteY3" fmla="*/ 1498562 h 2230082"/>
                <a:gd name="connsiteX4" fmla="*/ 377944 w 1590043"/>
                <a:gd name="connsiteY4" fmla="*/ 1498563 h 2230082"/>
                <a:gd name="connsiteX5" fmla="*/ 373710 w 1590043"/>
                <a:gd name="connsiteY5" fmla="*/ 1105746 h 2230082"/>
                <a:gd name="connsiteX6" fmla="*/ 544922 w 1590043"/>
                <a:gd name="connsiteY6" fmla="*/ 1105230 h 2230082"/>
                <a:gd name="connsiteX7" fmla="*/ 545437 w 1590043"/>
                <a:gd name="connsiteY7" fmla="*/ 774478 h 2230082"/>
                <a:gd name="connsiteX8" fmla="*/ 689076 w 1590043"/>
                <a:gd name="connsiteY8" fmla="*/ 774479 h 2230082"/>
                <a:gd name="connsiteX9" fmla="*/ 688560 w 1590043"/>
                <a:gd name="connsiteY9" fmla="*/ 381661 h 2230082"/>
                <a:gd name="connsiteX10" fmla="*/ 1379809 w 1590043"/>
                <a:gd name="connsiteY10" fmla="*/ 377428 h 2230082"/>
                <a:gd name="connsiteX11" fmla="*/ 1380323 w 1590043"/>
                <a:gd name="connsiteY11" fmla="*/ 0 h 2230082"/>
                <a:gd name="connsiteX12" fmla="*/ 1578591 w 1590043"/>
                <a:gd name="connsiteY12" fmla="*/ 3715 h 2230082"/>
                <a:gd name="connsiteX13" fmla="*/ 1530883 w 1590043"/>
                <a:gd name="connsiteY13" fmla="*/ 2230082 h 2230082"/>
                <a:gd name="connsiteX0" fmla="*/ 4233 w 1594493"/>
                <a:gd name="connsiteY0" fmla="*/ 2230082 h 2230082"/>
                <a:gd name="connsiteX1" fmla="*/ 0 w 1594493"/>
                <a:gd name="connsiteY1" fmla="*/ 1884973 h 2230082"/>
                <a:gd name="connsiteX2" fmla="*/ 155308 w 1594493"/>
                <a:gd name="connsiteY2" fmla="*/ 1888692 h 2230082"/>
                <a:gd name="connsiteX3" fmla="*/ 155308 w 1594493"/>
                <a:gd name="connsiteY3" fmla="*/ 1498562 h 2230082"/>
                <a:gd name="connsiteX4" fmla="*/ 377944 w 1594493"/>
                <a:gd name="connsiteY4" fmla="*/ 1498563 h 2230082"/>
                <a:gd name="connsiteX5" fmla="*/ 373710 w 1594493"/>
                <a:gd name="connsiteY5" fmla="*/ 1105746 h 2230082"/>
                <a:gd name="connsiteX6" fmla="*/ 544922 w 1594493"/>
                <a:gd name="connsiteY6" fmla="*/ 1105230 h 2230082"/>
                <a:gd name="connsiteX7" fmla="*/ 545437 w 1594493"/>
                <a:gd name="connsiteY7" fmla="*/ 774478 h 2230082"/>
                <a:gd name="connsiteX8" fmla="*/ 689076 w 1594493"/>
                <a:gd name="connsiteY8" fmla="*/ 774479 h 2230082"/>
                <a:gd name="connsiteX9" fmla="*/ 688560 w 1594493"/>
                <a:gd name="connsiteY9" fmla="*/ 381661 h 2230082"/>
                <a:gd name="connsiteX10" fmla="*/ 1379809 w 1594493"/>
                <a:gd name="connsiteY10" fmla="*/ 377428 h 2230082"/>
                <a:gd name="connsiteX11" fmla="*/ 1380323 w 1594493"/>
                <a:gd name="connsiteY11" fmla="*/ 0 h 2230082"/>
                <a:gd name="connsiteX12" fmla="*/ 1578591 w 1594493"/>
                <a:gd name="connsiteY12" fmla="*/ 3715 h 2230082"/>
                <a:gd name="connsiteX13" fmla="*/ 1594493 w 1594493"/>
                <a:gd name="connsiteY13" fmla="*/ 2230082 h 2230082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62688 w 1590043"/>
                <a:gd name="connsiteY13" fmla="*/ 2245984 h 2245984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78591 w 1590043"/>
                <a:gd name="connsiteY13" fmla="*/ 2245984 h 2245984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86542 w 1590043"/>
                <a:gd name="connsiteY13" fmla="*/ 2245984 h 2245984"/>
                <a:gd name="connsiteX0" fmla="*/ 4233 w 1590043"/>
                <a:gd name="connsiteY0" fmla="*/ 2230082 h 2245984"/>
                <a:gd name="connsiteX1" fmla="*/ 0 w 1590043"/>
                <a:gd name="connsiteY1" fmla="*/ 1884973 h 2245984"/>
                <a:gd name="connsiteX2" fmla="*/ 155308 w 1590043"/>
                <a:gd name="connsiteY2" fmla="*/ 1888692 h 2245984"/>
                <a:gd name="connsiteX3" fmla="*/ 155308 w 1590043"/>
                <a:gd name="connsiteY3" fmla="*/ 1498562 h 2245984"/>
                <a:gd name="connsiteX4" fmla="*/ 377944 w 1590043"/>
                <a:gd name="connsiteY4" fmla="*/ 1498563 h 2245984"/>
                <a:gd name="connsiteX5" fmla="*/ 373710 w 1590043"/>
                <a:gd name="connsiteY5" fmla="*/ 1105746 h 2245984"/>
                <a:gd name="connsiteX6" fmla="*/ 544922 w 1590043"/>
                <a:gd name="connsiteY6" fmla="*/ 1105230 h 2245984"/>
                <a:gd name="connsiteX7" fmla="*/ 545437 w 1590043"/>
                <a:gd name="connsiteY7" fmla="*/ 774478 h 2245984"/>
                <a:gd name="connsiteX8" fmla="*/ 689076 w 1590043"/>
                <a:gd name="connsiteY8" fmla="*/ 774479 h 2245984"/>
                <a:gd name="connsiteX9" fmla="*/ 688560 w 1590043"/>
                <a:gd name="connsiteY9" fmla="*/ 381661 h 2245984"/>
                <a:gd name="connsiteX10" fmla="*/ 1379809 w 1590043"/>
                <a:gd name="connsiteY10" fmla="*/ 377428 h 2245984"/>
                <a:gd name="connsiteX11" fmla="*/ 1380323 w 1590043"/>
                <a:gd name="connsiteY11" fmla="*/ 0 h 2245984"/>
                <a:gd name="connsiteX12" fmla="*/ 1578591 w 1590043"/>
                <a:gd name="connsiteY12" fmla="*/ 3715 h 2245984"/>
                <a:gd name="connsiteX13" fmla="*/ 1586542 w 1590043"/>
                <a:gd name="connsiteY13" fmla="*/ 2245984 h 2245984"/>
                <a:gd name="connsiteX0" fmla="*/ 4233 w 1586542"/>
                <a:gd name="connsiteY0" fmla="*/ 2230082 h 2245984"/>
                <a:gd name="connsiteX1" fmla="*/ 0 w 1586542"/>
                <a:gd name="connsiteY1" fmla="*/ 1884973 h 2245984"/>
                <a:gd name="connsiteX2" fmla="*/ 155308 w 1586542"/>
                <a:gd name="connsiteY2" fmla="*/ 1888692 h 2245984"/>
                <a:gd name="connsiteX3" fmla="*/ 155308 w 1586542"/>
                <a:gd name="connsiteY3" fmla="*/ 1498562 h 2245984"/>
                <a:gd name="connsiteX4" fmla="*/ 377944 w 1586542"/>
                <a:gd name="connsiteY4" fmla="*/ 1498563 h 2245984"/>
                <a:gd name="connsiteX5" fmla="*/ 373710 w 1586542"/>
                <a:gd name="connsiteY5" fmla="*/ 1105746 h 2245984"/>
                <a:gd name="connsiteX6" fmla="*/ 544922 w 1586542"/>
                <a:gd name="connsiteY6" fmla="*/ 1105230 h 2245984"/>
                <a:gd name="connsiteX7" fmla="*/ 545437 w 1586542"/>
                <a:gd name="connsiteY7" fmla="*/ 774478 h 2245984"/>
                <a:gd name="connsiteX8" fmla="*/ 689076 w 1586542"/>
                <a:gd name="connsiteY8" fmla="*/ 774479 h 2245984"/>
                <a:gd name="connsiteX9" fmla="*/ 688560 w 1586542"/>
                <a:gd name="connsiteY9" fmla="*/ 381661 h 2245984"/>
                <a:gd name="connsiteX10" fmla="*/ 1379809 w 1586542"/>
                <a:gd name="connsiteY10" fmla="*/ 377428 h 2245984"/>
                <a:gd name="connsiteX11" fmla="*/ 1380323 w 1586542"/>
                <a:gd name="connsiteY11" fmla="*/ 0 h 2245984"/>
                <a:gd name="connsiteX12" fmla="*/ 1578591 w 1586542"/>
                <a:gd name="connsiteY12" fmla="*/ 3715 h 2245984"/>
                <a:gd name="connsiteX13" fmla="*/ 1586542 w 1586542"/>
                <a:gd name="connsiteY13" fmla="*/ 2245984 h 2245984"/>
                <a:gd name="connsiteX0" fmla="*/ 4233 w 1586542"/>
                <a:gd name="connsiteY0" fmla="*/ 2230082 h 2245984"/>
                <a:gd name="connsiteX1" fmla="*/ 0 w 1586542"/>
                <a:gd name="connsiteY1" fmla="*/ 1884973 h 2245984"/>
                <a:gd name="connsiteX2" fmla="*/ 155308 w 1586542"/>
                <a:gd name="connsiteY2" fmla="*/ 1888692 h 2245984"/>
                <a:gd name="connsiteX3" fmla="*/ 155308 w 1586542"/>
                <a:gd name="connsiteY3" fmla="*/ 1498562 h 2245984"/>
                <a:gd name="connsiteX4" fmla="*/ 377944 w 1586542"/>
                <a:gd name="connsiteY4" fmla="*/ 1498563 h 2245984"/>
                <a:gd name="connsiteX5" fmla="*/ 373710 w 1586542"/>
                <a:gd name="connsiteY5" fmla="*/ 1105746 h 2245984"/>
                <a:gd name="connsiteX6" fmla="*/ 544922 w 1586542"/>
                <a:gd name="connsiteY6" fmla="*/ 1105230 h 2245984"/>
                <a:gd name="connsiteX7" fmla="*/ 545437 w 1586542"/>
                <a:gd name="connsiteY7" fmla="*/ 774478 h 2245984"/>
                <a:gd name="connsiteX8" fmla="*/ 689076 w 1586542"/>
                <a:gd name="connsiteY8" fmla="*/ 774479 h 2245984"/>
                <a:gd name="connsiteX9" fmla="*/ 688560 w 1586542"/>
                <a:gd name="connsiteY9" fmla="*/ 381661 h 2245984"/>
                <a:gd name="connsiteX10" fmla="*/ 1379809 w 1586542"/>
                <a:gd name="connsiteY10" fmla="*/ 377428 h 2245984"/>
                <a:gd name="connsiteX11" fmla="*/ 1380323 w 1586542"/>
                <a:gd name="connsiteY11" fmla="*/ 0 h 2245984"/>
                <a:gd name="connsiteX12" fmla="*/ 1578591 w 1586542"/>
                <a:gd name="connsiteY12" fmla="*/ 3715 h 2245984"/>
                <a:gd name="connsiteX13" fmla="*/ 1586542 w 1586542"/>
                <a:gd name="connsiteY13" fmla="*/ 2245984 h 2245984"/>
                <a:gd name="connsiteX0" fmla="*/ 4233 w 1578591"/>
                <a:gd name="connsiteY0" fmla="*/ 2230082 h 2230082"/>
                <a:gd name="connsiteX1" fmla="*/ 0 w 1578591"/>
                <a:gd name="connsiteY1" fmla="*/ 1884973 h 2230082"/>
                <a:gd name="connsiteX2" fmla="*/ 155308 w 1578591"/>
                <a:gd name="connsiteY2" fmla="*/ 1888692 h 2230082"/>
                <a:gd name="connsiteX3" fmla="*/ 155308 w 1578591"/>
                <a:gd name="connsiteY3" fmla="*/ 1498562 h 2230082"/>
                <a:gd name="connsiteX4" fmla="*/ 377944 w 1578591"/>
                <a:gd name="connsiteY4" fmla="*/ 1498563 h 2230082"/>
                <a:gd name="connsiteX5" fmla="*/ 373710 w 1578591"/>
                <a:gd name="connsiteY5" fmla="*/ 1105746 h 2230082"/>
                <a:gd name="connsiteX6" fmla="*/ 544922 w 1578591"/>
                <a:gd name="connsiteY6" fmla="*/ 1105230 h 2230082"/>
                <a:gd name="connsiteX7" fmla="*/ 545437 w 1578591"/>
                <a:gd name="connsiteY7" fmla="*/ 774478 h 2230082"/>
                <a:gd name="connsiteX8" fmla="*/ 689076 w 1578591"/>
                <a:gd name="connsiteY8" fmla="*/ 774479 h 2230082"/>
                <a:gd name="connsiteX9" fmla="*/ 688560 w 1578591"/>
                <a:gd name="connsiteY9" fmla="*/ 381661 h 2230082"/>
                <a:gd name="connsiteX10" fmla="*/ 1379809 w 1578591"/>
                <a:gd name="connsiteY10" fmla="*/ 377428 h 2230082"/>
                <a:gd name="connsiteX11" fmla="*/ 1380323 w 1578591"/>
                <a:gd name="connsiteY11" fmla="*/ 0 h 2230082"/>
                <a:gd name="connsiteX12" fmla="*/ 1578591 w 1578591"/>
                <a:gd name="connsiteY12" fmla="*/ 3715 h 2230082"/>
                <a:gd name="connsiteX0" fmla="*/ 4233 w 1578591"/>
                <a:gd name="connsiteY0" fmla="*/ 2236432 h 2236432"/>
                <a:gd name="connsiteX1" fmla="*/ 0 w 1578591"/>
                <a:gd name="connsiteY1" fmla="*/ 1891323 h 2236432"/>
                <a:gd name="connsiteX2" fmla="*/ 155308 w 1578591"/>
                <a:gd name="connsiteY2" fmla="*/ 1895042 h 2236432"/>
                <a:gd name="connsiteX3" fmla="*/ 155308 w 1578591"/>
                <a:gd name="connsiteY3" fmla="*/ 1504912 h 2236432"/>
                <a:gd name="connsiteX4" fmla="*/ 377944 w 1578591"/>
                <a:gd name="connsiteY4" fmla="*/ 1504913 h 2236432"/>
                <a:gd name="connsiteX5" fmla="*/ 373710 w 1578591"/>
                <a:gd name="connsiteY5" fmla="*/ 1112096 h 2236432"/>
                <a:gd name="connsiteX6" fmla="*/ 544922 w 1578591"/>
                <a:gd name="connsiteY6" fmla="*/ 1111580 h 2236432"/>
                <a:gd name="connsiteX7" fmla="*/ 545437 w 1578591"/>
                <a:gd name="connsiteY7" fmla="*/ 780828 h 2236432"/>
                <a:gd name="connsiteX8" fmla="*/ 689076 w 1578591"/>
                <a:gd name="connsiteY8" fmla="*/ 780829 h 2236432"/>
                <a:gd name="connsiteX9" fmla="*/ 688560 w 1578591"/>
                <a:gd name="connsiteY9" fmla="*/ 388011 h 2236432"/>
                <a:gd name="connsiteX10" fmla="*/ 1379809 w 1578591"/>
                <a:gd name="connsiteY10" fmla="*/ 383778 h 2236432"/>
                <a:gd name="connsiteX11" fmla="*/ 1393023 w 1578591"/>
                <a:gd name="connsiteY11" fmla="*/ 0 h 2236432"/>
                <a:gd name="connsiteX12" fmla="*/ 1578591 w 1578591"/>
                <a:gd name="connsiteY12" fmla="*/ 10065 h 2236432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285073 w 1578591"/>
                <a:gd name="connsiteY11" fmla="*/ 21685 h 2226367"/>
                <a:gd name="connsiteX12" fmla="*/ 1578591 w 1578591"/>
                <a:gd name="connsiteY12" fmla="*/ 0 h 2226367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285073 w 1578591"/>
                <a:gd name="connsiteY11" fmla="*/ 21685 h 2226367"/>
                <a:gd name="connsiteX12" fmla="*/ 1578591 w 1578591"/>
                <a:gd name="connsiteY12" fmla="*/ 0 h 2226367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405723 w 1578591"/>
                <a:gd name="connsiteY11" fmla="*/ 8985 h 2226367"/>
                <a:gd name="connsiteX12" fmla="*/ 1578591 w 1578591"/>
                <a:gd name="connsiteY12" fmla="*/ 0 h 2226367"/>
                <a:gd name="connsiteX0" fmla="*/ 4233 w 1578591"/>
                <a:gd name="connsiteY0" fmla="*/ 2226367 h 2226367"/>
                <a:gd name="connsiteX1" fmla="*/ 0 w 1578591"/>
                <a:gd name="connsiteY1" fmla="*/ 1881258 h 2226367"/>
                <a:gd name="connsiteX2" fmla="*/ 155308 w 1578591"/>
                <a:gd name="connsiteY2" fmla="*/ 1884977 h 2226367"/>
                <a:gd name="connsiteX3" fmla="*/ 155308 w 1578591"/>
                <a:gd name="connsiteY3" fmla="*/ 1494847 h 2226367"/>
                <a:gd name="connsiteX4" fmla="*/ 377944 w 1578591"/>
                <a:gd name="connsiteY4" fmla="*/ 1494848 h 2226367"/>
                <a:gd name="connsiteX5" fmla="*/ 373710 w 1578591"/>
                <a:gd name="connsiteY5" fmla="*/ 1102031 h 2226367"/>
                <a:gd name="connsiteX6" fmla="*/ 544922 w 1578591"/>
                <a:gd name="connsiteY6" fmla="*/ 1101515 h 2226367"/>
                <a:gd name="connsiteX7" fmla="*/ 545437 w 1578591"/>
                <a:gd name="connsiteY7" fmla="*/ 770763 h 2226367"/>
                <a:gd name="connsiteX8" fmla="*/ 689076 w 1578591"/>
                <a:gd name="connsiteY8" fmla="*/ 770764 h 2226367"/>
                <a:gd name="connsiteX9" fmla="*/ 688560 w 1578591"/>
                <a:gd name="connsiteY9" fmla="*/ 377946 h 2226367"/>
                <a:gd name="connsiteX10" fmla="*/ 1379809 w 1578591"/>
                <a:gd name="connsiteY10" fmla="*/ 373713 h 2226367"/>
                <a:gd name="connsiteX11" fmla="*/ 1373973 w 1578591"/>
                <a:gd name="connsiteY11" fmla="*/ 8985 h 2226367"/>
                <a:gd name="connsiteX12" fmla="*/ 1578591 w 1578591"/>
                <a:gd name="connsiteY12" fmla="*/ 0 h 2226367"/>
                <a:gd name="connsiteX0" fmla="*/ 4233 w 1578591"/>
                <a:gd name="connsiteY0" fmla="*/ 2219792 h 2219792"/>
                <a:gd name="connsiteX1" fmla="*/ 0 w 1578591"/>
                <a:gd name="connsiteY1" fmla="*/ 1874683 h 2219792"/>
                <a:gd name="connsiteX2" fmla="*/ 155308 w 1578591"/>
                <a:gd name="connsiteY2" fmla="*/ 1878402 h 2219792"/>
                <a:gd name="connsiteX3" fmla="*/ 155308 w 1578591"/>
                <a:gd name="connsiteY3" fmla="*/ 1488272 h 2219792"/>
                <a:gd name="connsiteX4" fmla="*/ 377944 w 1578591"/>
                <a:gd name="connsiteY4" fmla="*/ 1488273 h 2219792"/>
                <a:gd name="connsiteX5" fmla="*/ 373710 w 1578591"/>
                <a:gd name="connsiteY5" fmla="*/ 1095456 h 2219792"/>
                <a:gd name="connsiteX6" fmla="*/ 544922 w 1578591"/>
                <a:gd name="connsiteY6" fmla="*/ 1094940 h 2219792"/>
                <a:gd name="connsiteX7" fmla="*/ 545437 w 1578591"/>
                <a:gd name="connsiteY7" fmla="*/ 764188 h 2219792"/>
                <a:gd name="connsiteX8" fmla="*/ 689076 w 1578591"/>
                <a:gd name="connsiteY8" fmla="*/ 764189 h 2219792"/>
                <a:gd name="connsiteX9" fmla="*/ 688560 w 1578591"/>
                <a:gd name="connsiteY9" fmla="*/ 371371 h 2219792"/>
                <a:gd name="connsiteX10" fmla="*/ 1379809 w 1578591"/>
                <a:gd name="connsiteY10" fmla="*/ 367138 h 2219792"/>
                <a:gd name="connsiteX11" fmla="*/ 1373973 w 1578591"/>
                <a:gd name="connsiteY11" fmla="*/ 2410 h 2219792"/>
                <a:gd name="connsiteX12" fmla="*/ 1578591 w 1578591"/>
                <a:gd name="connsiteY12" fmla="*/ 18825 h 2219792"/>
                <a:gd name="connsiteX0" fmla="*/ 4233 w 1578591"/>
                <a:gd name="connsiteY0" fmla="*/ 2221081 h 2221081"/>
                <a:gd name="connsiteX1" fmla="*/ 0 w 1578591"/>
                <a:gd name="connsiteY1" fmla="*/ 1875972 h 2221081"/>
                <a:gd name="connsiteX2" fmla="*/ 155308 w 1578591"/>
                <a:gd name="connsiteY2" fmla="*/ 1879691 h 2221081"/>
                <a:gd name="connsiteX3" fmla="*/ 155308 w 1578591"/>
                <a:gd name="connsiteY3" fmla="*/ 1489561 h 2221081"/>
                <a:gd name="connsiteX4" fmla="*/ 377944 w 1578591"/>
                <a:gd name="connsiteY4" fmla="*/ 1489562 h 2221081"/>
                <a:gd name="connsiteX5" fmla="*/ 373710 w 1578591"/>
                <a:gd name="connsiteY5" fmla="*/ 1096745 h 2221081"/>
                <a:gd name="connsiteX6" fmla="*/ 544922 w 1578591"/>
                <a:gd name="connsiteY6" fmla="*/ 1096229 h 2221081"/>
                <a:gd name="connsiteX7" fmla="*/ 545437 w 1578591"/>
                <a:gd name="connsiteY7" fmla="*/ 765477 h 2221081"/>
                <a:gd name="connsiteX8" fmla="*/ 689076 w 1578591"/>
                <a:gd name="connsiteY8" fmla="*/ 765478 h 2221081"/>
                <a:gd name="connsiteX9" fmla="*/ 688560 w 1578591"/>
                <a:gd name="connsiteY9" fmla="*/ 372660 h 2221081"/>
                <a:gd name="connsiteX10" fmla="*/ 1379809 w 1578591"/>
                <a:gd name="connsiteY10" fmla="*/ 368427 h 2221081"/>
                <a:gd name="connsiteX11" fmla="*/ 1373973 w 1578591"/>
                <a:gd name="connsiteY11" fmla="*/ 3699 h 2221081"/>
                <a:gd name="connsiteX12" fmla="*/ 1578591 w 1578591"/>
                <a:gd name="connsiteY12" fmla="*/ 7414 h 2221081"/>
                <a:gd name="connsiteX0" fmla="*/ 4233 w 1584941"/>
                <a:gd name="connsiteY0" fmla="*/ 2232717 h 2232717"/>
                <a:gd name="connsiteX1" fmla="*/ 0 w 1584941"/>
                <a:gd name="connsiteY1" fmla="*/ 1887608 h 2232717"/>
                <a:gd name="connsiteX2" fmla="*/ 155308 w 1584941"/>
                <a:gd name="connsiteY2" fmla="*/ 1891327 h 2232717"/>
                <a:gd name="connsiteX3" fmla="*/ 155308 w 1584941"/>
                <a:gd name="connsiteY3" fmla="*/ 1501197 h 2232717"/>
                <a:gd name="connsiteX4" fmla="*/ 377944 w 1584941"/>
                <a:gd name="connsiteY4" fmla="*/ 1501198 h 2232717"/>
                <a:gd name="connsiteX5" fmla="*/ 373710 w 1584941"/>
                <a:gd name="connsiteY5" fmla="*/ 1108381 h 2232717"/>
                <a:gd name="connsiteX6" fmla="*/ 544922 w 1584941"/>
                <a:gd name="connsiteY6" fmla="*/ 1107865 h 2232717"/>
                <a:gd name="connsiteX7" fmla="*/ 545437 w 1584941"/>
                <a:gd name="connsiteY7" fmla="*/ 777113 h 2232717"/>
                <a:gd name="connsiteX8" fmla="*/ 689076 w 1584941"/>
                <a:gd name="connsiteY8" fmla="*/ 777114 h 2232717"/>
                <a:gd name="connsiteX9" fmla="*/ 688560 w 1584941"/>
                <a:gd name="connsiteY9" fmla="*/ 384296 h 2232717"/>
                <a:gd name="connsiteX10" fmla="*/ 1379809 w 1584941"/>
                <a:gd name="connsiteY10" fmla="*/ 380063 h 2232717"/>
                <a:gd name="connsiteX11" fmla="*/ 1373973 w 1584941"/>
                <a:gd name="connsiteY11" fmla="*/ 15335 h 2232717"/>
                <a:gd name="connsiteX12" fmla="*/ 1584941 w 1584941"/>
                <a:gd name="connsiteY12" fmla="*/ 0 h 2232717"/>
                <a:gd name="connsiteX0" fmla="*/ 4233 w 1584941"/>
                <a:gd name="connsiteY0" fmla="*/ 2222443 h 2222443"/>
                <a:gd name="connsiteX1" fmla="*/ 0 w 1584941"/>
                <a:gd name="connsiteY1" fmla="*/ 1877334 h 2222443"/>
                <a:gd name="connsiteX2" fmla="*/ 155308 w 1584941"/>
                <a:gd name="connsiteY2" fmla="*/ 1881053 h 2222443"/>
                <a:gd name="connsiteX3" fmla="*/ 155308 w 1584941"/>
                <a:gd name="connsiteY3" fmla="*/ 1490923 h 2222443"/>
                <a:gd name="connsiteX4" fmla="*/ 377944 w 1584941"/>
                <a:gd name="connsiteY4" fmla="*/ 1490924 h 2222443"/>
                <a:gd name="connsiteX5" fmla="*/ 373710 w 1584941"/>
                <a:gd name="connsiteY5" fmla="*/ 1098107 h 2222443"/>
                <a:gd name="connsiteX6" fmla="*/ 544922 w 1584941"/>
                <a:gd name="connsiteY6" fmla="*/ 1097591 h 2222443"/>
                <a:gd name="connsiteX7" fmla="*/ 545437 w 1584941"/>
                <a:gd name="connsiteY7" fmla="*/ 766839 h 2222443"/>
                <a:gd name="connsiteX8" fmla="*/ 689076 w 1584941"/>
                <a:gd name="connsiteY8" fmla="*/ 766840 h 2222443"/>
                <a:gd name="connsiteX9" fmla="*/ 688560 w 1584941"/>
                <a:gd name="connsiteY9" fmla="*/ 374022 h 2222443"/>
                <a:gd name="connsiteX10" fmla="*/ 1379809 w 1584941"/>
                <a:gd name="connsiteY10" fmla="*/ 369789 h 2222443"/>
                <a:gd name="connsiteX11" fmla="*/ 1373973 w 1584941"/>
                <a:gd name="connsiteY11" fmla="*/ 5061 h 2222443"/>
                <a:gd name="connsiteX12" fmla="*/ 1584941 w 1584941"/>
                <a:gd name="connsiteY12" fmla="*/ 2426 h 22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4941" h="2222443">
                  <a:moveTo>
                    <a:pt x="4233" y="2222443"/>
                  </a:moveTo>
                  <a:lnTo>
                    <a:pt x="0" y="1877334"/>
                  </a:lnTo>
                  <a:lnTo>
                    <a:pt x="155308" y="1881053"/>
                  </a:lnTo>
                  <a:lnTo>
                    <a:pt x="155308" y="1490923"/>
                  </a:lnTo>
                  <a:lnTo>
                    <a:pt x="377944" y="1490924"/>
                  </a:lnTo>
                  <a:cubicBezTo>
                    <a:pt x="376533" y="1359985"/>
                    <a:pt x="375121" y="1229046"/>
                    <a:pt x="373710" y="1098107"/>
                  </a:cubicBezTo>
                  <a:lnTo>
                    <a:pt x="544922" y="1097591"/>
                  </a:lnTo>
                  <a:cubicBezTo>
                    <a:pt x="545094" y="990163"/>
                    <a:pt x="545265" y="874267"/>
                    <a:pt x="545437" y="766839"/>
                  </a:cubicBezTo>
                  <a:lnTo>
                    <a:pt x="689076" y="766840"/>
                  </a:lnTo>
                  <a:cubicBezTo>
                    <a:pt x="690315" y="633079"/>
                    <a:pt x="687321" y="507783"/>
                    <a:pt x="688560" y="374022"/>
                  </a:cubicBezTo>
                  <a:lnTo>
                    <a:pt x="1379809" y="369789"/>
                  </a:lnTo>
                  <a:cubicBezTo>
                    <a:pt x="1379980" y="243980"/>
                    <a:pt x="1373716" y="193775"/>
                    <a:pt x="1373973" y="5061"/>
                  </a:cubicBezTo>
                  <a:cubicBezTo>
                    <a:pt x="1733106" y="-5762"/>
                    <a:pt x="1027111" y="4457"/>
                    <a:pt x="1584941" y="2426"/>
                  </a:cubicBezTo>
                </a:path>
              </a:pathLst>
            </a:custGeom>
            <a:noFill/>
            <a:ln w="3810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2871103" y="4544681"/>
            <a:ext cx="900798" cy="1241081"/>
          </a:xfrm>
          <a:prstGeom prst="ellipse">
            <a:avLst/>
          </a:prstGeom>
          <a:noFill/>
          <a:ln w="3810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1538057" y="3980547"/>
            <a:ext cx="1929850" cy="1635158"/>
            <a:chOff x="1538057" y="3973307"/>
            <a:chExt cx="1929850" cy="1635158"/>
          </a:xfrm>
        </p:grpSpPr>
        <p:cxnSp>
          <p:nvCxnSpPr>
            <p:cNvPr id="45" name="Gerade Verbindung mit Pfeil 44"/>
            <p:cNvCxnSpPr/>
            <p:nvPr/>
          </p:nvCxnSpPr>
          <p:spPr>
            <a:xfrm>
              <a:off x="2379878" y="4406010"/>
              <a:ext cx="1088029" cy="1971"/>
            </a:xfrm>
            <a:prstGeom prst="straightConnector1">
              <a:avLst/>
            </a:prstGeom>
            <a:ln>
              <a:solidFill>
                <a:srgbClr val="28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/>
            <p:cNvSpPr/>
            <p:nvPr/>
          </p:nvSpPr>
          <p:spPr>
            <a:xfrm>
              <a:off x="2637330" y="3973307"/>
              <a:ext cx="4972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282828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𝜟t</a:t>
              </a:r>
              <a:endParaRPr lang="de-DE" dirty="0">
                <a:solidFill>
                  <a:srgbClr val="282828"/>
                </a:solidFill>
              </a:endParaRPr>
            </a:p>
          </p:txBody>
        </p:sp>
        <p:sp>
          <p:nvSpPr>
            <p:cNvPr id="63" name="Geschweifte Klammer links 62"/>
            <p:cNvSpPr/>
            <p:nvPr/>
          </p:nvSpPr>
          <p:spPr>
            <a:xfrm>
              <a:off x="1988648" y="4164050"/>
              <a:ext cx="95545" cy="1444415"/>
            </a:xfrm>
            <a:prstGeom prst="leftBrace">
              <a:avLst>
                <a:gd name="adj1" fmla="val 25000"/>
                <a:gd name="adj2" fmla="val 50000"/>
              </a:avLst>
            </a:prstGeom>
            <a:ln w="381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1538057" y="4647051"/>
              <a:ext cx="2000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de-DE" dirty="0"/>
            </a:p>
          </p:txBody>
        </p:sp>
      </p:grpSp>
      <p:sp>
        <p:nvSpPr>
          <p:cNvPr id="43" name="Textfeld 39"/>
          <p:cNvSpPr txBox="1"/>
          <p:nvPr/>
        </p:nvSpPr>
        <p:spPr>
          <a:xfrm>
            <a:off x="3658040" y="4641795"/>
            <a:ext cx="239964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de-DE" sz="2400" dirty="0">
                <a:solidFill>
                  <a:srgbClr val="282828"/>
                </a:solidFill>
              </a:rPr>
              <a:t>These devices incur a cost</a:t>
            </a:r>
          </a:p>
        </p:txBody>
      </p:sp>
    </p:spTree>
    <p:extLst>
      <p:ext uri="{BB962C8B-B14F-4D97-AF65-F5344CB8AC3E}">
        <p14:creationId xmlns:p14="http://schemas.microsoft.com/office/powerpoint/2010/main" val="1713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513E-6 2.37669E-6 L 0.08873 -0.00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6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What is </a:t>
            </a:r>
            <a:r>
              <a:rPr lang="en-GB" b="1" dirty="0" err="1"/>
              <a:t>sDR</a:t>
            </a:r>
            <a:r>
              <a:rPr lang="en-GB" b="1" dirty="0"/>
              <a:t>? - Example: washing machine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1637" t="5023" r="1620" b="3945"/>
          <a:stretch/>
        </p:blipFill>
        <p:spPr>
          <a:xfrm>
            <a:off x="1304648" y="818463"/>
            <a:ext cx="9850619" cy="3537679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1692290" y="4887631"/>
            <a:ext cx="9234377" cy="4037105"/>
            <a:chOff x="2334106" y="4879326"/>
            <a:chExt cx="9234377" cy="4037105"/>
          </a:xfrm>
        </p:grpSpPr>
        <p:sp>
          <p:nvSpPr>
            <p:cNvPr id="121" name="Rounded Rectangle 120"/>
            <p:cNvSpPr/>
            <p:nvPr/>
          </p:nvSpPr>
          <p:spPr>
            <a:xfrm>
              <a:off x="2334106" y="4879326"/>
              <a:ext cx="9234377" cy="40371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6113847" y="5517872"/>
              <a:ext cx="4662306" cy="1830707"/>
            </a:xfrm>
            <a:prstGeom prst="roundRect">
              <a:avLst>
                <a:gd name="adj" fmla="val 2447"/>
              </a:avLst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122039" y="6850562"/>
              <a:ext cx="1118940" cy="494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Power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012279" y="6850562"/>
              <a:ext cx="1118940" cy="494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Delay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932535" y="6853903"/>
              <a:ext cx="1118940" cy="494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Speed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888249" y="6850561"/>
              <a:ext cx="1118940" cy="494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Temp.</a:t>
              </a:r>
              <a:r>
                <a:rPr lang="en-GB" sz="1400" dirty="0">
                  <a:solidFill>
                    <a:schemeClr val="bg1"/>
                  </a:solidFill>
                  <a:sym typeface="Webdings" panose="05030102010509060703" pitchFamily="18" charset="2"/>
                </a:rPr>
                <a:t>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022823" y="6860119"/>
              <a:ext cx="1118940" cy="494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bg1"/>
                  </a:solidFill>
                </a:rPr>
                <a:t>Start</a:t>
              </a:r>
            </a:p>
            <a:p>
              <a:r>
                <a:rPr lang="en-GB" sz="1400" dirty="0">
                  <a:solidFill>
                    <a:schemeClr val="bg1"/>
                  </a:solidFill>
                </a:rPr>
                <a:t>Pause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8008936" y="6873023"/>
              <a:ext cx="0" cy="5013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067083" y="6860117"/>
              <a:ext cx="0" cy="5013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963694" y="6885920"/>
              <a:ext cx="0" cy="5013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9892638" y="6885925"/>
              <a:ext cx="0" cy="5013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6125255" y="7374384"/>
              <a:ext cx="940341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065099" y="7371034"/>
              <a:ext cx="940341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8010077" y="7369130"/>
              <a:ext cx="940341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8956956" y="7369135"/>
              <a:ext cx="940341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9890939" y="7369134"/>
              <a:ext cx="885214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705443" y="5706916"/>
              <a:ext cx="3169438" cy="3011514"/>
              <a:chOff x="1881318" y="3634600"/>
              <a:chExt cx="2674109" cy="2540866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881318" y="4143256"/>
                <a:ext cx="1440000" cy="1440000"/>
                <a:chOff x="1703672" y="3934574"/>
                <a:chExt cx="1440000" cy="14400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 rot="19318646">
                  <a:off x="2624557" y="4248367"/>
                  <a:ext cx="412821" cy="207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>
                <a:xfrm>
                  <a:off x="1703672" y="3934574"/>
                  <a:ext cx="1440000" cy="1440000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2188950" y="3634600"/>
                <a:ext cx="867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Favourite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170111" y="3672586"/>
                <a:ext cx="13853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Cotton Intensive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546041" y="3987082"/>
                <a:ext cx="9658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Cotton 60°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535155" y="4351342"/>
                <a:ext cx="9658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Cotton 40°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3589585" y="4703885"/>
                <a:ext cx="9658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Cotton 20°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550821" y="5032325"/>
                <a:ext cx="9998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Express 15’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018075" y="5297844"/>
                <a:ext cx="4388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Eco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577375" y="5585135"/>
                <a:ext cx="9188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/>
                  <a:t>Rise&amp;Spin</a:t>
                </a:r>
                <a:endParaRPr lang="en-GB" sz="14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156058" y="5867689"/>
                <a:ext cx="873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Spin Only</a:t>
                </a: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568659" y="3924532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568658" y="5655359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3060000">
                <a:off x="3243570" y="4196677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16200000">
                <a:off x="3439515" y="4773622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9060000">
                <a:off x="2971427" y="5590051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H="1">
                <a:off x="3433856" y="4229543"/>
                <a:ext cx="972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/>
              <p:cNvSpPr/>
              <p:nvPr/>
            </p:nvSpPr>
            <p:spPr>
              <a:xfrm rot="4500000">
                <a:off x="3395970" y="4490595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1800000">
                <a:off x="2949656" y="4011622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H="1">
                <a:off x="3270571" y="3935629"/>
                <a:ext cx="1152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3056367" y="3942377"/>
                <a:ext cx="214204" cy="3270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tangle 163"/>
              <p:cNvSpPr/>
              <p:nvPr/>
            </p:nvSpPr>
            <p:spPr>
              <a:xfrm rot="6660000">
                <a:off x="3385085" y="5111080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8100000">
                <a:off x="3243571" y="5372339"/>
                <a:ext cx="54000" cy="14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H="1">
                <a:off x="3259682" y="5862394"/>
                <a:ext cx="1152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3078139" y="5757035"/>
                <a:ext cx="182389" cy="11405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3390311" y="5535818"/>
                <a:ext cx="972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3542711" y="5274557"/>
                <a:ext cx="900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3673340" y="4947985"/>
                <a:ext cx="720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>
                <a:off x="3618912" y="4599641"/>
                <a:ext cx="756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4891219" y="4947891"/>
              <a:ext cx="42653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000000"/>
                  </a:solidFill>
                </a:rPr>
                <a:t>Washing Machine Panel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338101" y="5831332"/>
              <a:ext cx="2193811" cy="69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Cotton 40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482792" y="7857216"/>
            <a:ext cx="4663850" cy="1022401"/>
            <a:chOff x="6112302" y="7838349"/>
            <a:chExt cx="4663850" cy="1022401"/>
          </a:xfrm>
        </p:grpSpPr>
        <p:sp>
          <p:nvSpPr>
            <p:cNvPr id="122" name="Rounded Rectangle 121"/>
            <p:cNvSpPr/>
            <p:nvPr/>
          </p:nvSpPr>
          <p:spPr>
            <a:xfrm>
              <a:off x="6112302" y="7838349"/>
              <a:ext cx="4663850" cy="494676"/>
            </a:xfrm>
            <a:prstGeom prst="roundRect">
              <a:avLst>
                <a:gd name="adj" fmla="val 11451"/>
              </a:avLst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Planned End of Program: 19:05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130664" y="8366074"/>
              <a:ext cx="4645488" cy="494676"/>
            </a:xfrm>
            <a:prstGeom prst="roundRect">
              <a:avLst>
                <a:gd name="adj" fmla="val 11451"/>
              </a:avLst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Latest End of Program: 20:05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8963694" y="8392327"/>
              <a:ext cx="927244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9889184" y="8392327"/>
              <a:ext cx="886968" cy="422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F6934296-80B7-49EF-BD52-CDD14CEE2B6B}"/>
              </a:ext>
            </a:extLst>
          </p:cNvPr>
          <p:cNvSpPr/>
          <p:nvPr/>
        </p:nvSpPr>
        <p:spPr>
          <a:xfrm flipH="1">
            <a:off x="10317480" y="7775511"/>
            <a:ext cx="1192193" cy="11805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F19AAEA-EDAA-431F-BF3A-BD06973E1A60}"/>
              </a:ext>
            </a:extLst>
          </p:cNvPr>
          <p:cNvSpPr/>
          <p:nvPr/>
        </p:nvSpPr>
        <p:spPr>
          <a:xfrm>
            <a:off x="1502768" y="4178549"/>
            <a:ext cx="9850619" cy="646331"/>
          </a:xfrm>
          <a:prstGeom prst="rect">
            <a:avLst/>
          </a:prstGeom>
          <a:solidFill>
            <a:srgbClr val="F3F6F8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F.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O. Kaplan, 2018:"The Determination of Load Profiles and Power Consumptions of Home Appliances", Energies 2018, 11, 607.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37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283DBCC-4B98-45B6-BF8F-10ACB1EC875E}"/>
              </a:ext>
            </a:extLst>
          </p:cNvPr>
          <p:cNvGrpSpPr>
            <a:grpSpLocks noChangeAspect="1"/>
          </p:cNvGrpSpPr>
          <p:nvPr/>
        </p:nvGrpSpPr>
        <p:grpSpPr>
          <a:xfrm>
            <a:off x="3152140" y="4300028"/>
            <a:ext cx="9694766" cy="4173270"/>
            <a:chOff x="2923540" y="4696268"/>
            <a:chExt cx="10172406" cy="4378878"/>
          </a:xfrm>
        </p:grpSpPr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101B3239-ED3B-4B1C-90DD-07100CB61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4035"/>
            <a:stretch/>
          </p:blipFill>
          <p:spPr>
            <a:xfrm>
              <a:off x="2923540" y="4696268"/>
              <a:ext cx="10172406" cy="3988918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B01C41A-E98E-4D31-B946-28E968872793}"/>
                </a:ext>
              </a:extLst>
            </p:cNvPr>
            <p:cNvSpPr/>
            <p:nvPr/>
          </p:nvSpPr>
          <p:spPr>
            <a:xfrm>
              <a:off x="6797040" y="5282080"/>
              <a:ext cx="5151120" cy="646331"/>
            </a:xfrm>
            <a:prstGeom prst="rect">
              <a:avLst/>
            </a:prstGeom>
            <a:solidFill>
              <a:srgbClr val="F3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042405A-42FC-48A2-8845-6A4175F3CB81}"/>
                </a:ext>
              </a:extLst>
            </p:cNvPr>
            <p:cNvSpPr/>
            <p:nvPr/>
          </p:nvSpPr>
          <p:spPr>
            <a:xfrm>
              <a:off x="3133447" y="4962040"/>
              <a:ext cx="9484859" cy="646331"/>
            </a:xfrm>
            <a:prstGeom prst="rect">
              <a:avLst/>
            </a:prstGeom>
            <a:solidFill>
              <a:srgbClr val="F3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A558CEE-B7B9-4040-91C6-09BAE45720A1}"/>
                </a:ext>
              </a:extLst>
            </p:cNvPr>
            <p:cNvSpPr/>
            <p:nvPr/>
          </p:nvSpPr>
          <p:spPr>
            <a:xfrm>
              <a:off x="6949440" y="5434480"/>
              <a:ext cx="5151120" cy="646331"/>
            </a:xfrm>
            <a:prstGeom prst="rect">
              <a:avLst/>
            </a:prstGeom>
            <a:solidFill>
              <a:srgbClr val="F3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824E04E-B4FC-414D-8D29-32556517E35A}"/>
                </a:ext>
              </a:extLst>
            </p:cNvPr>
            <p:cNvSpPr txBox="1"/>
            <p:nvPr/>
          </p:nvSpPr>
          <p:spPr>
            <a:xfrm rot="16200000">
              <a:off x="2697480" y="6675120"/>
              <a:ext cx="1181414" cy="307777"/>
            </a:xfrm>
            <a:prstGeom prst="rect">
              <a:avLst/>
            </a:prstGeom>
            <a:solidFill>
              <a:srgbClr val="F3F6F8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Power [W]</a:t>
              </a:r>
              <a:endParaRPr lang="en-GB" sz="200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558C9A3-D771-4F97-A7E1-A6181FA7883E}"/>
                </a:ext>
              </a:extLst>
            </p:cNvPr>
            <p:cNvSpPr/>
            <p:nvPr/>
          </p:nvSpPr>
          <p:spPr>
            <a:xfrm>
              <a:off x="12435840" y="5409952"/>
              <a:ext cx="555308" cy="3275234"/>
            </a:xfrm>
            <a:prstGeom prst="rect">
              <a:avLst/>
            </a:prstGeom>
            <a:solidFill>
              <a:srgbClr val="F3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E54CF3C-351C-40AC-A423-E4AA813EE4BD}"/>
                </a:ext>
              </a:extLst>
            </p:cNvPr>
            <p:cNvSpPr/>
            <p:nvPr/>
          </p:nvSpPr>
          <p:spPr>
            <a:xfrm>
              <a:off x="7101840" y="5586880"/>
              <a:ext cx="5151120" cy="646331"/>
            </a:xfrm>
            <a:prstGeom prst="rect">
              <a:avLst/>
            </a:prstGeom>
            <a:solidFill>
              <a:srgbClr val="F3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286D37EC-F22B-41D4-97C4-9805F1FECBAB}"/>
                </a:ext>
              </a:extLst>
            </p:cNvPr>
            <p:cNvSpPr/>
            <p:nvPr/>
          </p:nvSpPr>
          <p:spPr>
            <a:xfrm>
              <a:off x="3819264" y="8644556"/>
              <a:ext cx="7729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URWPalladioL-Roma"/>
                </a:rPr>
                <a:t>21:39</a:t>
              </a:r>
              <a:endParaRPr lang="en-GB" sz="200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F429C4F4-6B41-4F1E-965C-9F22857F4952}"/>
                </a:ext>
              </a:extLst>
            </p:cNvPr>
            <p:cNvSpPr/>
            <p:nvPr/>
          </p:nvSpPr>
          <p:spPr>
            <a:xfrm>
              <a:off x="8589384" y="8675036"/>
              <a:ext cx="7729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URWPalladioL-Roma"/>
                </a:rPr>
                <a:t>23:00</a:t>
              </a:r>
              <a:endParaRPr lang="en-GB" sz="2000" dirty="0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71A70F6D-177B-42A4-B968-B19ECCBE9326}"/>
                </a:ext>
              </a:extLst>
            </p:cNvPr>
            <p:cNvSpPr/>
            <p:nvPr/>
          </p:nvSpPr>
          <p:spPr>
            <a:xfrm>
              <a:off x="5221344" y="8659796"/>
              <a:ext cx="7729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URWPalladioL-Roma"/>
                </a:rPr>
                <a:t>22:00</a:t>
              </a:r>
              <a:endParaRPr lang="en-GB" sz="2000" dirty="0"/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FAAE6F5A-02B8-43D6-BF53-96011AD694AA}"/>
                </a:ext>
              </a:extLst>
            </p:cNvPr>
            <p:cNvSpPr/>
            <p:nvPr/>
          </p:nvSpPr>
          <p:spPr>
            <a:xfrm>
              <a:off x="10402944" y="8659796"/>
              <a:ext cx="7729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URWPalladioL-Roma"/>
                </a:rPr>
                <a:t>23:30</a:t>
              </a:r>
              <a:endParaRPr lang="en-GB" sz="2000" dirty="0"/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2B6AF8D8-AEEF-4054-8BED-5569AE1230B6}"/>
                </a:ext>
              </a:extLst>
            </p:cNvPr>
            <p:cNvSpPr/>
            <p:nvPr/>
          </p:nvSpPr>
          <p:spPr>
            <a:xfrm>
              <a:off x="6791064" y="8659796"/>
              <a:ext cx="7729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URWPalladioL-Roma"/>
                </a:rPr>
                <a:t>22:30</a:t>
              </a:r>
              <a:endParaRPr lang="en-GB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What is </a:t>
            </a:r>
            <a:r>
              <a:rPr lang="en-GB" b="1" dirty="0" err="1"/>
              <a:t>sDR</a:t>
            </a:r>
            <a:r>
              <a:rPr lang="en-GB" b="1" dirty="0"/>
              <a:t>? - Examples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3104" y="1335753"/>
            <a:ext cx="1872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URWPalladioL-Roma"/>
              </a:rPr>
              <a:t>Dishwasher</a:t>
            </a:r>
            <a:endParaRPr lang="en-GB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C7AAB73-2311-4FFF-9B18-6C2B846CA21B}"/>
              </a:ext>
            </a:extLst>
          </p:cNvPr>
          <p:cNvGrpSpPr>
            <a:grpSpLocks noChangeAspect="1"/>
          </p:cNvGrpSpPr>
          <p:nvPr/>
        </p:nvGrpSpPr>
        <p:grpSpPr>
          <a:xfrm>
            <a:off x="3393379" y="1280160"/>
            <a:ext cx="9484860" cy="3671274"/>
            <a:chOff x="2844738" y="1280160"/>
            <a:chExt cx="10139329" cy="39245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4069" t="6692" r="2450" b="7709"/>
            <a:stretch/>
          </p:blipFill>
          <p:spPr>
            <a:xfrm>
              <a:off x="3108960" y="1280160"/>
              <a:ext cx="9509347" cy="3187949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3D5CAA1-C589-4CA5-A644-CE87B57AF8E3}"/>
                </a:ext>
              </a:extLst>
            </p:cNvPr>
            <p:cNvSpPr/>
            <p:nvPr/>
          </p:nvSpPr>
          <p:spPr>
            <a:xfrm>
              <a:off x="3133447" y="4513829"/>
              <a:ext cx="9850620" cy="690929"/>
            </a:xfrm>
            <a:prstGeom prst="rect">
              <a:avLst/>
            </a:prstGeom>
            <a:solidFill>
              <a:srgbClr val="F3F6F8"/>
            </a:solidFill>
          </p:spPr>
          <p:txBody>
            <a:bodyPr wrap="square">
              <a:spAutoFit/>
            </a:bodyPr>
            <a:lstStyle/>
            <a:p>
              <a:r>
                <a:rPr lang="en-GB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Source: F. </a:t>
              </a:r>
              <a:r>
                <a:rPr lang="en-GB" sz="18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Issi</a:t>
              </a:r>
              <a:r>
                <a:rPr lang="en-GB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and O. Kaplan, 2018:"The Determination of Load Profiles and Power Consumptions of Home Appliances", Energies 2018, 11, 607.</a:t>
              </a:r>
              <a:endParaRPr lang="en-GB" sz="1800" dirty="0">
                <a:latin typeface="+mj-lt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CFC195F-A626-423F-B5A0-DB051786101E}"/>
                </a:ext>
              </a:extLst>
            </p:cNvPr>
            <p:cNvSpPr txBox="1"/>
            <p:nvPr/>
          </p:nvSpPr>
          <p:spPr>
            <a:xfrm rot="16200000">
              <a:off x="2407920" y="2575560"/>
              <a:ext cx="118141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Power [W]</a:t>
              </a:r>
              <a:endParaRPr lang="en-GB" sz="20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21FF398-BADA-4C41-B099-BEA27FF4BB4C}"/>
                </a:ext>
              </a:extLst>
            </p:cNvPr>
            <p:cNvSpPr/>
            <p:nvPr/>
          </p:nvSpPr>
          <p:spPr>
            <a:xfrm>
              <a:off x="9753600" y="1478280"/>
              <a:ext cx="2628000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14981760-16AF-4901-B778-44B60AF2BBB5}"/>
              </a:ext>
            </a:extLst>
          </p:cNvPr>
          <p:cNvSpPr/>
          <p:nvPr/>
        </p:nvSpPr>
        <p:spPr>
          <a:xfrm>
            <a:off x="3632200" y="8445039"/>
            <a:ext cx="9367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Source: S. </a:t>
            </a:r>
            <a:r>
              <a:rPr lang="en-GB" sz="1800" dirty="0" err="1"/>
              <a:t>Bissey</a:t>
            </a:r>
            <a:r>
              <a:rPr lang="en-GB" sz="1800" dirty="0"/>
              <a:t>, S. Jacques, and J.-C. Le </a:t>
            </a:r>
            <a:r>
              <a:rPr lang="en-GB" sz="1800" dirty="0" err="1"/>
              <a:t>Bunetel</a:t>
            </a:r>
            <a:r>
              <a:rPr lang="en-GB" sz="1800" dirty="0"/>
              <a:t>, 2017: "The Fuzzy Logic Method to Efficiently Optimize Electricity Consumption in Individual Housing", Energies, 10, 1701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581941FE-F2C8-46B6-A5E8-897B1CFA93FE}"/>
              </a:ext>
            </a:extLst>
          </p:cNvPr>
          <p:cNvSpPr/>
          <p:nvPr/>
        </p:nvSpPr>
        <p:spPr>
          <a:xfrm>
            <a:off x="253104" y="5151468"/>
            <a:ext cx="2537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URWPalladioL-Roma"/>
              </a:rPr>
              <a:t>Electrical heater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IB_PowerpointTemplate_v2">
      <a:dk1>
        <a:srgbClr val="4F535A"/>
      </a:dk1>
      <a:lt1>
        <a:srgbClr val="FFFFFF"/>
      </a:lt1>
      <a:dk2>
        <a:srgbClr val="4F535A"/>
      </a:dk2>
      <a:lt2>
        <a:srgbClr val="ED1941"/>
      </a:lt2>
      <a:accent1>
        <a:srgbClr val="0080C6"/>
      </a:accent1>
      <a:accent2>
        <a:srgbClr val="577C96"/>
      </a:accent2>
      <a:accent3>
        <a:srgbClr val="14B1E7"/>
      </a:accent3>
      <a:accent4>
        <a:srgbClr val="2DBBAA"/>
      </a:accent4>
      <a:accent5>
        <a:srgbClr val="787E83"/>
      </a:accent5>
      <a:accent6>
        <a:srgbClr val="D8E0E6"/>
      </a:accent6>
      <a:hlink>
        <a:srgbClr val="4F535A"/>
      </a:hlink>
      <a:folHlink>
        <a:srgbClr val="4F535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284400" indent="-284400">
          <a:spcAft>
            <a:spcPts val="500"/>
          </a:spcAft>
          <a:buFont typeface="Arial" charset="0"/>
          <a:buChar char="•"/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6C2608E10884688CDF2786A7D9FAA" ma:contentTypeVersion="0" ma:contentTypeDescription="Create a new document." ma:contentTypeScope="" ma:versionID="df85431a80283af97db822864f8f21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0631A2-CBC7-41FD-BD5E-DE76F702B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70B34C-F8A4-4E27-A9C0-BAC118C4A8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092991-9BC0-4707-B562-8AAD60027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1150</Words>
  <Application>Microsoft Office PowerPoint</Application>
  <PresentationFormat>Benutzerdefiniert</PresentationFormat>
  <Paragraphs>334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7" baseType="lpstr">
      <vt:lpstr>MS Mincho</vt:lpstr>
      <vt:lpstr>.HelveticaNeueDeskInterface-Regular</vt:lpstr>
      <vt:lpstr>Arial</vt:lpstr>
      <vt:lpstr>Calibri</vt:lpstr>
      <vt:lpstr>Cambria Math</vt:lpstr>
      <vt:lpstr>Courier New</vt:lpstr>
      <vt:lpstr>Symbol</vt:lpstr>
      <vt:lpstr>Times New Roman</vt:lpstr>
      <vt:lpstr>URWPalladioL-Roma</vt:lpstr>
      <vt:lpstr>Webdings</vt:lpstr>
      <vt:lpstr>Wingdings</vt:lpstr>
      <vt:lpstr>Office Theme</vt:lpstr>
      <vt:lpstr>Swarm demand response</vt:lpstr>
      <vt:lpstr>Motivation</vt:lpstr>
      <vt:lpstr>Swarm demand response:  virtual storage by small consumers </vt:lpstr>
      <vt:lpstr>1. What is sDR? – load shifting</vt:lpstr>
      <vt:lpstr>1. What is sDR? – load shifting </vt:lpstr>
      <vt:lpstr>1. What is sDR? – costless load shifting</vt:lpstr>
      <vt:lpstr> 1. What is sDR? – costless load shifting</vt:lpstr>
      <vt:lpstr>1. What is sDR? - Example: washing machine</vt:lpstr>
      <vt:lpstr>1. What is sDR? - Examples</vt:lpstr>
      <vt:lpstr>2. How much potential is there? What loads can be shifted? Participation rate: Appliances, example household</vt:lpstr>
      <vt:lpstr>2. How much potential is there?  How many consumers would participate?</vt:lpstr>
      <vt:lpstr>2. How much potential is there?  How much conventional storage is this equivalent to?</vt:lpstr>
      <vt:lpstr>2. How much potential is there?  How much conventional storage is this equivalent to?</vt:lpstr>
      <vt:lpstr>3. Conclusion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El-Gammal</dc:creator>
  <cp:lastModifiedBy>Joachim Geske</cp:lastModifiedBy>
  <cp:revision>537</cp:revision>
  <dcterms:created xsi:type="dcterms:W3CDTF">2015-07-22T11:09:22Z</dcterms:created>
  <dcterms:modified xsi:type="dcterms:W3CDTF">2018-09-18T10:52:48Z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0x010100C046C2608E10884688CDF2786A7D9FAA</vt:lpwstr>
  </property>
</Properties>
</file>