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60" r:id="rId3"/>
    <p:sldId id="264" r:id="rId4"/>
    <p:sldId id="298" r:id="rId5"/>
    <p:sldId id="290" r:id="rId6"/>
    <p:sldId id="300" r:id="rId7"/>
    <p:sldId id="301" r:id="rId8"/>
    <p:sldId id="276" r:id="rId9"/>
    <p:sldId id="285" r:id="rId10"/>
    <p:sldId id="279" r:id="rId11"/>
    <p:sldId id="303" r:id="rId12"/>
    <p:sldId id="281" r:id="rId13"/>
    <p:sldId id="299" r:id="rId14"/>
    <p:sldId id="297" r:id="rId15"/>
    <p:sldId id="286" r:id="rId16"/>
    <p:sldId id="277" r:id="rId17"/>
    <p:sldId id="302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A4111-4E86-4D05-86CA-D98A0D487DE9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520C5-761A-47F3-8F3B-B30F1935C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97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05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34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91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9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0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58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1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2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66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6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7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3567F-72CB-4A65-8EBD-9BEBDA063EAD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05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192" y="1532710"/>
            <a:ext cx="7883611" cy="1790700"/>
          </a:xfrm>
        </p:spPr>
        <p:txBody>
          <a:bodyPr>
            <a:normAutofit/>
          </a:bodyPr>
          <a:lstStyle/>
          <a:p>
            <a:r>
              <a:rPr lang="en-GB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GB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sz="5300" b="1" dirty="0">
                <a:solidFill>
                  <a:schemeClr val="accent5">
                    <a:lumMod val="50000"/>
                  </a:schemeClr>
                </a:solidFill>
              </a:rPr>
              <a:t>UK Energy Expenditure Shares </a:t>
            </a:r>
            <a:r>
              <a:rPr lang="en-GB" sz="5300" b="1" dirty="0" smtClean="0">
                <a:solidFill>
                  <a:schemeClr val="accent5">
                    <a:lumMod val="50000"/>
                  </a:schemeClr>
                </a:solidFill>
              </a:rPr>
              <a:t>– A Long Term View</a:t>
            </a:r>
            <a:endParaRPr lang="en-GB" sz="5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392" y="5563852"/>
            <a:ext cx="309173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competitionpolicy.ac.uk</a:t>
            </a:r>
            <a:r>
              <a:rPr lang="en-GB" sz="135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752" y="5545872"/>
            <a:ext cx="1625349" cy="33604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510"/>
            <a:ext cx="9144000" cy="919595"/>
            <a:chOff x="0" y="857251"/>
            <a:chExt cx="9144000" cy="919595"/>
          </a:xfrm>
        </p:grpSpPr>
        <p:sp>
          <p:nvSpPr>
            <p:cNvPr id="4" name="Rectangle 3"/>
            <p:cNvSpPr/>
            <p:nvPr/>
          </p:nvSpPr>
          <p:spPr>
            <a:xfrm>
              <a:off x="0" y="857251"/>
              <a:ext cx="9144000" cy="91959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391" y="978589"/>
              <a:ext cx="1187954" cy="676917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691965" y="1317048"/>
              <a:ext cx="7452035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6294213"/>
            <a:ext cx="9144000" cy="564776"/>
            <a:chOff x="0" y="5462188"/>
            <a:chExt cx="9144000" cy="564776"/>
          </a:xfrm>
        </p:grpSpPr>
        <p:sp>
          <p:nvSpPr>
            <p:cNvPr id="11" name="Rectangle 10"/>
            <p:cNvSpPr/>
            <p:nvPr/>
          </p:nvSpPr>
          <p:spPr>
            <a:xfrm>
              <a:off x="0" y="5462188"/>
              <a:ext cx="9144000" cy="564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98564" y="5563852"/>
              <a:ext cx="8596709" cy="341145"/>
              <a:chOff x="298564" y="5563852"/>
              <a:chExt cx="8596709" cy="34114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8564" y="5581832"/>
                <a:ext cx="309173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5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competitionpolicy.ac.uk</a:t>
                </a:r>
                <a:r>
                  <a:rPr lang="en-GB" sz="135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9924" y="5563852"/>
                <a:ext cx="1625349" cy="336043"/>
              </a:xfrm>
              <a:prstGeom prst="rect">
                <a:avLst/>
              </a:prstGeom>
            </p:spPr>
          </p:pic>
        </p:grpSp>
      </p:grpSp>
      <p:sp>
        <p:nvSpPr>
          <p:cNvPr id="17" name="Title 1"/>
          <p:cNvSpPr txBox="1">
            <a:spLocks/>
          </p:cNvSpPr>
          <p:nvPr/>
        </p:nvSpPr>
        <p:spPr>
          <a:xfrm>
            <a:off x="630192" y="4952862"/>
            <a:ext cx="7883611" cy="6012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David Deller and Catherine Waddams</a:t>
            </a:r>
          </a:p>
          <a:p>
            <a:endParaRPr lang="en-GB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With special thanks to Glen Turner</a:t>
            </a:r>
          </a:p>
          <a:p>
            <a:pPr>
              <a:lnSpc>
                <a:spcPct val="100000"/>
              </a:lnSpc>
            </a:pP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Part of the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UK Energy Research Centre (UKERC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) project: Equity and Justice in Energy Markets</a:t>
            </a:r>
            <a:endParaRPr lang="en-GB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996" y="5605772"/>
            <a:ext cx="1916956" cy="4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400" b="1" dirty="0" smtClean="0">
                <a:solidFill>
                  <a:schemeClr val="accent5">
                    <a:lumMod val="50000"/>
                  </a:schemeClr>
                </a:solidFill>
              </a:rPr>
              <a:t>Lower income deciles have noticeably higher </a:t>
            </a:r>
            <a:r>
              <a:rPr lang="en-GB" sz="3400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3400" b="1" dirty="0" smtClean="0">
                <a:solidFill>
                  <a:schemeClr val="accent5">
                    <a:lumMod val="50000"/>
                  </a:schemeClr>
                </a:solidFill>
              </a:rPr>
              <a:t>: Energy’s salience varies with income</a:t>
            </a:r>
            <a:endParaRPr lang="en-GB" sz="3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226" y="5585782"/>
            <a:ext cx="7886700" cy="7054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GB" sz="20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 increase since 2003-04 is greater for those on low incomes: lowest income decile 6.0% points, top income decile 2.5% points</a:t>
            </a: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3828" y="1594652"/>
            <a:ext cx="6516344" cy="390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400" b="1" dirty="0" smtClean="0">
                <a:solidFill>
                  <a:schemeClr val="accent5">
                    <a:lumMod val="50000"/>
                  </a:schemeClr>
                </a:solidFill>
              </a:rPr>
              <a:t>For low income households energy’s share of expenditure is greater than for other sectors </a:t>
            </a:r>
            <a:endParaRPr lang="en-GB" sz="3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226" y="5585782"/>
            <a:ext cx="7886700" cy="7054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Political questions of ‘fairness’ are likely to be more pronounced in energy than other regulated sectors</a:t>
            </a: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9553" y="1602897"/>
            <a:ext cx="6584893" cy="395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7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 for households with a head aged 65-70 are similar to households with average incomes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577016"/>
            <a:ext cx="7988128" cy="73797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Directing support to 65-70 year olds rather than to low income households of working age appears potentially questionable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6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909" y="1527538"/>
            <a:ext cx="6706181" cy="390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Focus on two key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ffordability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upport policies: WFP and FPS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750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Winter Fuel Payment (WFP):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Introduced 1997, cost rose from £0.2bn in 1997-98 to £1.9bn in 2003-04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Social benefit (addition to income), 60+ (now 63+) eligible for standard rate, 80+ higher rate</a:t>
            </a:r>
          </a:p>
          <a:p>
            <a:pPr>
              <a:lnSpc>
                <a:spcPct val="100000"/>
              </a:lnSpc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Fuel Poverty Strategy (FPS):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Proxy for the policy importance given to energy affordability, summarises multitude of energy efficiency schemes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First FPS in 2001. Statistical definition revised in 2012 with target revised in 2015 to further emphasise energy efficiency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66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WFP introduced and generosity increased when </a:t>
            </a:r>
            <a:r>
              <a:rPr lang="en-GB" sz="3600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 was falling towards a long-term low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sp>
        <p:nvSpPr>
          <p:cNvPr id="56" name="Content Placeholder 2"/>
          <p:cNvSpPr>
            <a:spLocks noGrp="1"/>
          </p:cNvSpPr>
          <p:nvPr>
            <p:ph idx="1"/>
          </p:nvPr>
        </p:nvSpPr>
        <p:spPr>
          <a:xfrm>
            <a:off x="869717" y="5948917"/>
            <a:ext cx="7565818" cy="38002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Higher 80+ rate and 2008-09 increase have clearest ‘affordability’ justifications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268" y="1752324"/>
            <a:ext cx="7373463" cy="403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Increased affordability pressures appear to lead to a reduction in FP policy ambition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729" y="1767450"/>
            <a:ext cx="8608541" cy="3669666"/>
          </a:xfrm>
          <a:prstGeom prst="rect">
            <a:avLst/>
          </a:prstGeom>
        </p:spPr>
      </p:pic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927383" y="5513877"/>
            <a:ext cx="7565818" cy="81506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The new FP target can be met simply by installing energy efficiency retrofits rather than by demonstrating improved household welfare</a:t>
            </a:r>
          </a:p>
        </p:txBody>
      </p:sp>
    </p:spTree>
    <p:extLst>
      <p:ext uri="{BB962C8B-B14F-4D97-AF65-F5344CB8AC3E}">
        <p14:creationId xmlns:p14="http://schemas.microsoft.com/office/powerpoint/2010/main" val="41271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300" b="1" dirty="0" smtClean="0">
                <a:solidFill>
                  <a:schemeClr val="accent5">
                    <a:lumMod val="50000"/>
                  </a:schemeClr>
                </a:solidFill>
              </a:rPr>
              <a:t>A1: </a:t>
            </a:r>
            <a:r>
              <a:rPr lang="en-GB" sz="3300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3300" b="1" dirty="0" smtClean="0">
                <a:solidFill>
                  <a:schemeClr val="accent5">
                    <a:lumMod val="50000"/>
                  </a:schemeClr>
                </a:solidFill>
              </a:rPr>
              <a:t> inclusive of housing costs and not </a:t>
            </a:r>
            <a:r>
              <a:rPr lang="en-GB" sz="3300" b="1" dirty="0" err="1" smtClean="0">
                <a:solidFill>
                  <a:schemeClr val="accent5">
                    <a:lumMod val="50000"/>
                  </a:schemeClr>
                </a:solidFill>
              </a:rPr>
              <a:t>equivalised</a:t>
            </a:r>
            <a:r>
              <a:rPr lang="en-GB" sz="3300" b="1" dirty="0" smtClean="0">
                <a:solidFill>
                  <a:schemeClr val="accent5">
                    <a:lumMod val="50000"/>
                  </a:schemeClr>
                </a:solidFill>
              </a:rPr>
              <a:t> are mechanically lower</a:t>
            </a:r>
            <a:endParaRPr lang="en-GB" sz="3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402" y="1690689"/>
            <a:ext cx="7037195" cy="422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0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A2: Imputing 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missing PPM observations has a large impact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581" y="1767450"/>
            <a:ext cx="7082837" cy="425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94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Energy affordability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contextualises the UK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energy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market’s politics and policy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750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The UK retail energy market is highly political e.g.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legislation for a price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cap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on default (SVT) tariffs</a:t>
            </a:r>
            <a:endParaRPr lang="en-GB" sz="2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an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energy affordability help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us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understand these political pressures and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policy interventions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nergy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expenditure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shares (</a:t>
            </a:r>
            <a:r>
              <a:rPr lang="en-GB" sz="26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) provide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an evidence base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for discussing the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distribution of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energy market outcomes</a:t>
            </a:r>
          </a:p>
          <a:p>
            <a:pPr>
              <a:lnSpc>
                <a:spcPct val="100000"/>
              </a:lnSpc>
            </a:pP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Aim: Description of </a:t>
            </a:r>
            <a:r>
              <a:rPr lang="en-GB" sz="2600" dirty="0" err="1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across: (</a:t>
            </a:r>
            <a:r>
              <a:rPr lang="en-GB" sz="26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household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groups, (ii)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through time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and (iii)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‘casual empiricism’ re: link to policy interventions (e.g.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Winter Fuel Payment)</a:t>
            </a:r>
            <a:endParaRPr lang="en-GB" sz="2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59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Key results: Unsurprising given energy has inelastic PED, YED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75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Low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of early 2000s more exceptional than current high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By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2014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similar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to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1992 level, but average energy consumption 25% lower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incomes decline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increase: the salience of energy varies systematically by income</a:t>
            </a:r>
          </a:p>
          <a:p>
            <a:pPr>
              <a:lnSpc>
                <a:spcPct val="100000"/>
              </a:lnSpc>
            </a:pP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for low income households much higher than expenditure shares for: telecoms, water or transport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Those aged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8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+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have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similar to low income households, but those aged 65-70 have ‘average’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23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Key results: Affordability support policies introduced when </a:t>
            </a:r>
            <a:r>
              <a:rPr lang="en-GB" sz="3600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 low, not high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55839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Key Policy 1 - Winter Fuel Payment (WFP): its value increases dramatically before the take off in </a:t>
            </a:r>
            <a:r>
              <a:rPr lang="en-GB" sz="26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WFP focuses on pensioners not on low incomes;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epresents a shift in the balance of affordability support </a:t>
            </a:r>
          </a:p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Key Policy 2 - First 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Fuel </a:t>
            </a:r>
            <a:r>
              <a:rPr lang="en-GB" sz="2600">
                <a:solidFill>
                  <a:schemeClr val="accent5">
                    <a:lumMod val="50000"/>
                  </a:schemeClr>
                </a:solidFill>
              </a:rPr>
              <a:t>Poverty </a:t>
            </a:r>
            <a:r>
              <a:rPr lang="en-GB" sz="2600" smtClean="0">
                <a:solidFill>
                  <a:schemeClr val="accent5">
                    <a:lumMod val="50000"/>
                  </a:schemeClr>
                </a:solidFill>
              </a:rPr>
              <a:t>Strategy (FPS): 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again introduced when approaching the low in </a:t>
            </a:r>
            <a:r>
              <a:rPr lang="en-GB" sz="26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endParaRPr lang="en-GB" sz="2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fter take off in </a:t>
            </a:r>
            <a:r>
              <a:rPr lang="en-GB" sz="26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600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 fuel poverty measurement altered and eradication target softened</a:t>
            </a:r>
          </a:p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chemeClr val="accent5">
                    <a:lumMod val="50000"/>
                  </a:schemeClr>
                </a:solidFill>
              </a:rPr>
              <a:t>Intervention potentially linked as much to government ideology and election cycles as to energy affordability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76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ocus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on equivalised after housing costs </a:t>
            </a:r>
            <a:r>
              <a:rPr lang="en-GB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75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Data from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Living Cost and Food Survey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(and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precursors) for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1992-2014, also 1977, 1982 and 1987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Nationally representative sample c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5,000-7,500, annual cross section data</a:t>
            </a:r>
          </a:p>
          <a:p>
            <a:pPr>
              <a:lnSpc>
                <a:spcPct val="100000"/>
              </a:lnSpc>
            </a:pP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reflects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total expenditure (i.e. income),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consumption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and energy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efficiency as well as prices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Equivalisation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and deducting housing costs emphasises relative affordability differences across households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De-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seasonalisation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follows methodology of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Advani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et al (2013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): OLS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regressions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containing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month dummies and a wide range of controls</a:t>
            </a:r>
          </a:p>
          <a:p>
            <a:pPr>
              <a:lnSpc>
                <a:spcPct val="100000"/>
              </a:lnSpc>
            </a:pPr>
            <a:endParaRPr lang="en-GB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18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423" y="1611784"/>
            <a:ext cx="6874704" cy="41294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95" y="365126"/>
            <a:ext cx="8138983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Data Issue: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Prepayment (PPM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) data involves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‘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excessive zeros’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that correlate negatively with energy expenditure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45983" y="5761104"/>
            <a:ext cx="7586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By the early 2000s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15-20%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households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have a PPM for gas and/or electricity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(35-40%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 the bottom income decile,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1-3% in top income decile)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593829" y="2323070"/>
            <a:ext cx="12917" cy="224893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819431" y="4076114"/>
            <a:ext cx="581891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781636" y="2685876"/>
            <a:ext cx="1302328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2013, New two-part question: (a) amount of last top up, (b) how long would this amount typically last?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151637" y="2323070"/>
            <a:ext cx="4303647" cy="2721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14542" y="3922133"/>
            <a:ext cx="246548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PPM expenditures recorded in ‘expenditure diary’ covering all expenditures in a two-week window </a:t>
            </a:r>
          </a:p>
        </p:txBody>
      </p:sp>
    </p:spTree>
    <p:extLst>
      <p:ext uri="{BB962C8B-B14F-4D97-AF65-F5344CB8AC3E}">
        <p14:creationId xmlns:p14="http://schemas.microsoft.com/office/powerpoint/2010/main" val="9243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23395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PPM Correction: Treat ‘excessive zeros’ as missing data and impute values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16" y="1410488"/>
            <a:ext cx="8475767" cy="48164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We argue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‘excessive zeros’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should be treated as missing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data since: </a:t>
            </a:r>
            <a:endParaRPr lang="en-GB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857250" lvl="1" indent="-400050">
              <a:lnSpc>
                <a:spcPct val="100000"/>
              </a:lnSpc>
              <a:buAutoNum type="romanLcParenBoth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2013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question change eliminates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issue</a:t>
            </a:r>
          </a:p>
          <a:p>
            <a:pPr marL="857250" lvl="1" indent="-400050">
              <a:lnSpc>
                <a:spcPct val="100000"/>
              </a:lnSpc>
              <a:buAutoNum type="romanLcParenBoth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PPM-specific consumer surveys report 65-75% of households top-up weekly (Waddams et al, 2001; Mummery and Reilly, 2010)</a:t>
            </a:r>
          </a:p>
          <a:p>
            <a:pPr>
              <a:lnSpc>
                <a:spcPct val="100000"/>
              </a:lnSpc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We use OLS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regressions utilising non-zero PPM data to impute energy expenditure for households reporting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zeros </a:t>
            </a:r>
          </a:p>
          <a:p>
            <a:pPr>
              <a:lnSpc>
                <a:spcPct val="100000"/>
              </a:lnSpc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Imputation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means </a:t>
            </a:r>
            <a:r>
              <a:rPr lang="en-GB" sz="2400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are upper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bounds (some ‘zeros’ may be real),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but &lt;10% of data per year imputed and 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</a:rPr>
              <a:t>limited seasonal variation in zeros</a:t>
            </a:r>
            <a:endParaRPr lang="en-GB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7856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chemeClr val="accent5">
                    <a:lumMod val="50000"/>
                  </a:schemeClr>
                </a:solidFill>
              </a:rPr>
              <a:t>ENEXShr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were unusually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low in the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early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2000s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871" y="1752324"/>
            <a:ext cx="7083011" cy="37991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70697" y="5654010"/>
            <a:ext cx="7586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BUT: (</a:t>
            </a:r>
            <a:r>
              <a:rPr lang="en-GB" sz="2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) consumers likely focus on recent past, (ii) between 2004 and 2014 average household energy consumption fell by c. 25%</a:t>
            </a: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14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93" y="1624690"/>
            <a:ext cx="6498307" cy="39046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Politics: Can nominal </a:t>
            </a:r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</a:rPr>
              <a:t>expenditures 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explain the belief “energy prices only go up”?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628381"/>
            <a:ext cx="7886700" cy="73700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emarkable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stability in nominal energy expenditures (bills) up to 2003-04, then nominal expenditures (bills) double  </a:t>
            </a:r>
            <a:endParaRPr lang="en-GB" sz="2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456150"/>
            <a:ext cx="9144000" cy="409576"/>
            <a:chOff x="0" y="5591175"/>
            <a:chExt cx="9144000" cy="409576"/>
          </a:xfrm>
        </p:grpSpPr>
        <p:sp>
          <p:nvSpPr>
            <p:cNvPr id="4" name="Rectangle 3"/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 flipH="1">
            <a:off x="4338742" y="3853601"/>
            <a:ext cx="1121" cy="447133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17800" y="3877073"/>
            <a:ext cx="1273907" cy="5770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 smtClean="0">
                <a:solidFill>
                  <a:schemeClr val="accent5">
                    <a:lumMod val="50000"/>
                  </a:schemeClr>
                </a:solidFill>
              </a:rPr>
              <a:t>2002: Liberalisation complete, final price caps removed</a:t>
            </a:r>
            <a:endParaRPr lang="en-GB" sz="105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 flipV="1">
            <a:off x="4440195" y="4052647"/>
            <a:ext cx="2477605" cy="112967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1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5343</TotalTime>
  <Words>1119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Helvetica Neue</vt:lpstr>
      <vt:lpstr>Tahoma</vt:lpstr>
      <vt:lpstr>Office Theme</vt:lpstr>
      <vt:lpstr>  UK Energy Expenditure Shares – A Long Term View</vt:lpstr>
      <vt:lpstr>Energy affordability contextualises the UK energy market’s politics and policy</vt:lpstr>
      <vt:lpstr>Key results: Unsurprising given energy has inelastic PED, YED</vt:lpstr>
      <vt:lpstr>Key results: Affordability support policies introduced when ENEXShr low, not high</vt:lpstr>
      <vt:lpstr>Focus on equivalised after housing costs ENEXShr</vt:lpstr>
      <vt:lpstr>Data Issue: Prepayment (PPM) data involves ‘excessive zeros’ that correlate negatively with energy expenditure</vt:lpstr>
      <vt:lpstr>PPM Correction: Treat ‘excessive zeros’ as missing data and impute values</vt:lpstr>
      <vt:lpstr>ENEXShr were unusually low in the early 2000s</vt:lpstr>
      <vt:lpstr>Politics: Can nominal expenditures explain the belief “energy prices only go up”?</vt:lpstr>
      <vt:lpstr>Lower income deciles have noticeably higher ENEXShr: Energy’s salience varies with income</vt:lpstr>
      <vt:lpstr>For low income households energy’s share of expenditure is greater than for other sectors </vt:lpstr>
      <vt:lpstr>ENEXShr for households with a head aged 65-70 are similar to households with average incomes</vt:lpstr>
      <vt:lpstr>Focus on two key affordability support policies: WFP and FPS</vt:lpstr>
      <vt:lpstr>WFP introduced and generosity increased when ENEXShr was falling towards a long-term low</vt:lpstr>
      <vt:lpstr>Increased affordability pressures appear to lead to a reduction in FP policy ambition</vt:lpstr>
      <vt:lpstr>A1: ENEXShr inclusive of housing costs and not equivalised are mechanically lower</vt:lpstr>
      <vt:lpstr>A2: Imputing missing PPM observations has a large impact</vt:lpstr>
    </vt:vector>
  </TitlesOfParts>
  <Company>University of East Anglia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Nicolette Neile (NBS)</dc:creator>
  <cp:lastModifiedBy>David Deller (NBS)</cp:lastModifiedBy>
  <cp:revision>184</cp:revision>
  <cp:lastPrinted>2018-09-07T09:28:17Z</cp:lastPrinted>
  <dcterms:created xsi:type="dcterms:W3CDTF">2015-01-28T10:23:55Z</dcterms:created>
  <dcterms:modified xsi:type="dcterms:W3CDTF">2018-09-07T10:52:42Z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-1993189026</vt:i4>
  </property>
  <property fmtid="{D5CDD505-2E9C-101B-9397-08002B2CF9AE}" pid="3" name="_NewReviewCycle">
    <vt:lpwstr/>
  </property>
  <property fmtid="{D5CDD505-2E9C-101B-9397-08002B2CF9AE}" pid="4" name="_EmailSubject">
    <vt:lpwstr>Presentation for Deller_UK_Energy_Expenditure_Shares_A_Long_Term_View</vt:lpwstr>
  </property>
  <property fmtid="{D5CDD505-2E9C-101B-9397-08002B2CF9AE}" pid="5" name="_AuthorEmail">
    <vt:lpwstr>David.Deller@uea.ac.uk</vt:lpwstr>
  </property>
  <property fmtid="{D5CDD505-2E9C-101B-9397-08002B2CF9AE}" pid="6" name="_AuthorEmailDisplayName">
    <vt:lpwstr>David Deller (CCP - Staff)</vt:lpwstr>
  </property>
  <property fmtid="{D5CDD505-2E9C-101B-9397-08002B2CF9AE}" pid="7" name="_PreviousAdHocReviewCycleID">
    <vt:i4>-1753027680</vt:i4>
  </property>
</Properties>
</file>