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708" r:id="rId1"/>
  </p:sldMasterIdLst>
  <p:notesMasterIdLst>
    <p:notesMasterId r:id="rId22"/>
  </p:notesMasterIdLst>
  <p:handoutMasterIdLst>
    <p:handoutMasterId r:id="rId23"/>
  </p:handoutMasterIdLst>
  <p:sldIdLst>
    <p:sldId id="266" r:id="rId2"/>
    <p:sldId id="268" r:id="rId3"/>
    <p:sldId id="290" r:id="rId4"/>
    <p:sldId id="277" r:id="rId5"/>
    <p:sldId id="276" r:id="rId6"/>
    <p:sldId id="272" r:id="rId7"/>
    <p:sldId id="274" r:id="rId8"/>
    <p:sldId id="275" r:id="rId9"/>
    <p:sldId id="270" r:id="rId10"/>
    <p:sldId id="289" r:id="rId11"/>
    <p:sldId id="291" r:id="rId12"/>
    <p:sldId id="285" r:id="rId13"/>
    <p:sldId id="271" r:id="rId14"/>
    <p:sldId id="292" r:id="rId15"/>
    <p:sldId id="293" r:id="rId16"/>
    <p:sldId id="294" r:id="rId17"/>
    <p:sldId id="295" r:id="rId18"/>
    <p:sldId id="296" r:id="rId19"/>
    <p:sldId id="279" r:id="rId20"/>
    <p:sldId id="265" r:id="rId21"/>
  </p:sldIdLst>
  <p:sldSz cx="9144000" cy="6858000" type="screen4x3"/>
  <p:notesSz cx="7086600" cy="93726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3309" autoAdjust="0"/>
  </p:normalViewPr>
  <p:slideViewPr>
    <p:cSldViewPr>
      <p:cViewPr>
        <p:scale>
          <a:sx n="80" d="100"/>
          <a:sy n="80" d="100"/>
        </p:scale>
        <p:origin x="-1188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5" d="100"/>
          <a:sy n="65" d="100"/>
        </p:scale>
        <p:origin x="-2748" y="-108"/>
      </p:cViewPr>
      <p:guideLst>
        <p:guide orient="horz" pos="2952"/>
        <p:guide pos="223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0860" cy="468630"/>
          </a:xfrm>
          <a:prstGeom prst="rect">
            <a:avLst/>
          </a:prstGeom>
        </p:spPr>
        <p:txBody>
          <a:bodyPr vert="horz" lIns="94046" tIns="47023" rIns="94046" bIns="47023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14100" y="0"/>
            <a:ext cx="3070860" cy="468630"/>
          </a:xfrm>
          <a:prstGeom prst="rect">
            <a:avLst/>
          </a:prstGeom>
        </p:spPr>
        <p:txBody>
          <a:bodyPr vert="horz" lIns="94046" tIns="47023" rIns="94046" bIns="47023" rtlCol="0"/>
          <a:lstStyle>
            <a:lvl1pPr algn="r">
              <a:defRPr sz="1200"/>
            </a:lvl1pPr>
          </a:lstStyle>
          <a:p>
            <a:fld id="{D239626F-859B-4CB1-A45A-F40E98BE17E8}" type="datetimeFigureOut">
              <a:rPr lang="en-GB" smtClean="0"/>
              <a:t>13/09/2018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02343"/>
            <a:ext cx="3070860" cy="468630"/>
          </a:xfrm>
          <a:prstGeom prst="rect">
            <a:avLst/>
          </a:prstGeom>
        </p:spPr>
        <p:txBody>
          <a:bodyPr vert="horz" lIns="94046" tIns="47023" rIns="94046" bIns="47023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14100" y="8902343"/>
            <a:ext cx="3070860" cy="468630"/>
          </a:xfrm>
          <a:prstGeom prst="rect">
            <a:avLst/>
          </a:prstGeom>
        </p:spPr>
        <p:txBody>
          <a:bodyPr vert="horz" lIns="94046" tIns="47023" rIns="94046" bIns="47023" rtlCol="0" anchor="b"/>
          <a:lstStyle>
            <a:lvl1pPr algn="r">
              <a:defRPr sz="1200"/>
            </a:lvl1pPr>
          </a:lstStyle>
          <a:p>
            <a:fld id="{76063CFD-5ED7-4D17-9190-DA3468D1B77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0514556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0860" cy="468630"/>
          </a:xfrm>
          <a:prstGeom prst="rect">
            <a:avLst/>
          </a:prstGeom>
        </p:spPr>
        <p:txBody>
          <a:bodyPr vert="horz" lIns="94046" tIns="47023" rIns="94046" bIns="47023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14100" y="0"/>
            <a:ext cx="3070860" cy="468630"/>
          </a:xfrm>
          <a:prstGeom prst="rect">
            <a:avLst/>
          </a:prstGeom>
        </p:spPr>
        <p:txBody>
          <a:bodyPr vert="horz" lIns="94046" tIns="47023" rIns="94046" bIns="47023" rtlCol="0"/>
          <a:lstStyle>
            <a:lvl1pPr algn="r">
              <a:defRPr sz="1200"/>
            </a:lvl1pPr>
          </a:lstStyle>
          <a:p>
            <a:fld id="{9E0DCACD-05CD-4F55-B37D-C7213FBDAA32}" type="datetimeFigureOut">
              <a:rPr lang="en-GB" smtClean="0"/>
              <a:t>13/09/2018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703263"/>
            <a:ext cx="4686300" cy="35147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046" tIns="47023" rIns="94046" bIns="47023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8660" y="4451985"/>
            <a:ext cx="5669280" cy="4217670"/>
          </a:xfrm>
          <a:prstGeom prst="rect">
            <a:avLst/>
          </a:prstGeom>
        </p:spPr>
        <p:txBody>
          <a:bodyPr vert="horz" lIns="94046" tIns="47023" rIns="94046" bIns="47023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02343"/>
            <a:ext cx="3070860" cy="468630"/>
          </a:xfrm>
          <a:prstGeom prst="rect">
            <a:avLst/>
          </a:prstGeom>
        </p:spPr>
        <p:txBody>
          <a:bodyPr vert="horz" lIns="94046" tIns="47023" rIns="94046" bIns="47023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14100" y="8902343"/>
            <a:ext cx="3070860" cy="468630"/>
          </a:xfrm>
          <a:prstGeom prst="rect">
            <a:avLst/>
          </a:prstGeom>
        </p:spPr>
        <p:txBody>
          <a:bodyPr vert="horz" lIns="94046" tIns="47023" rIns="94046" bIns="47023" rtlCol="0" anchor="b"/>
          <a:lstStyle>
            <a:lvl1pPr algn="r">
              <a:defRPr sz="1200"/>
            </a:lvl1pPr>
          </a:lstStyle>
          <a:p>
            <a:fld id="{D222627D-4930-4C7A-951F-CB8B2DA9944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8503742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baseline="0" dirty="0" smtClean="0"/>
              <a:t>Do operating costs at point of sale encourage more EE sales?  A review of  findings of published studies.</a:t>
            </a:r>
            <a:br>
              <a:rPr lang="en-GB" baseline="0" dirty="0" smtClean="0"/>
            </a:br>
            <a:r>
              <a:rPr lang="en-GB" baseline="0" dirty="0" smtClean="0"/>
              <a:t>Only time for major points in presentation – more details in paper.</a:t>
            </a:r>
            <a:endParaRPr lang="en-GB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This is hard!!  Real</a:t>
            </a:r>
            <a:r>
              <a:rPr lang="en-GB" baseline="0" dirty="0" smtClean="0"/>
              <a:t> data is messy. 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 smtClean="0"/>
              <a:t>Too many variables – can’t pick out under what circumstances get positive result.</a:t>
            </a:r>
          </a:p>
          <a:p>
            <a:r>
              <a:rPr lang="en-GB" baseline="0" dirty="0" smtClean="0"/>
              <a:t>Eg Same product, different result!</a:t>
            </a:r>
          </a:p>
          <a:p>
            <a:r>
              <a:rPr lang="en-GB" baseline="0" dirty="0" smtClean="0"/>
              <a:t>Methods different, products different, motivation different (and way data presented different – not even starting on that!)</a:t>
            </a:r>
          </a:p>
          <a:p>
            <a:endParaRPr lang="en-GB" baseline="0" dirty="0" smtClean="0"/>
          </a:p>
          <a:p>
            <a:r>
              <a:rPr lang="en-GB" baseline="0" dirty="0" smtClean="0"/>
              <a:t>Can only really compare field and online for same products?  Indicates online more likely to be positive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964429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No compelling</a:t>
            </a:r>
            <a:r>
              <a:rPr lang="en-GB" baseline="0" dirty="0" smtClean="0"/>
              <a:t> evidence for change – not always gain and gains are small.</a:t>
            </a:r>
          </a:p>
          <a:p>
            <a:r>
              <a:rPr lang="en-GB" baseline="0" dirty="0" smtClean="0"/>
              <a:t>As data on appliances becomes more accessible (eg EU energy label registration database) market may provide solutions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467188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Most papers/report</a:t>
            </a:r>
            <a:r>
              <a:rPr lang="en-GB" baseline="0" dirty="0" smtClean="0"/>
              <a:t> don’t include market data. Some that do find EE and initial price correlate but some don’t eg</a:t>
            </a:r>
          </a:p>
          <a:p>
            <a:r>
              <a:rPr lang="en-GB" baseline="0" dirty="0" smtClean="0"/>
              <a:t>DECC 2014</a:t>
            </a:r>
          </a:p>
          <a:p>
            <a:r>
              <a:rPr lang="en-GB" dirty="0" smtClean="0"/>
              <a:t>Similar</a:t>
            </a:r>
            <a:r>
              <a:rPr lang="en-GB" baseline="0" dirty="0" smtClean="0"/>
              <a:t> (low or no correlation) for tumble dryers (condenser and vented) and washer dryers</a:t>
            </a:r>
          </a:p>
          <a:p>
            <a:r>
              <a:rPr lang="en-GB" baseline="0" dirty="0" smtClean="0"/>
              <a:t>Sometimes initial costs higher for more EE goods but not always. </a:t>
            </a:r>
            <a:br>
              <a:rPr lang="en-GB" baseline="0" dirty="0" smtClean="0"/>
            </a:br>
            <a:r>
              <a:rPr lang="en-GB" baseline="0" dirty="0" smtClean="0"/>
              <a:t>How pick out lowest lifetime cost from this? Effect of cost label expected to be lower?</a:t>
            </a:r>
          </a:p>
          <a:p>
            <a:r>
              <a:rPr lang="en-GB" baseline="0" dirty="0" smtClean="0"/>
              <a:t>Although still: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Monetizing efficiency,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temporal framing,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framing to induce loss aversion, </a:t>
            </a: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Stadelmannm, &amp; Schubert and others have found people overestimate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operating costs of appliances – small ones especially.</a:t>
            </a:r>
          </a:p>
          <a:p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So, found EU (energy only) label more effective than cost label…</a:t>
            </a:r>
          </a:p>
          <a:p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Think about this!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529185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Thaler and subsequent found</a:t>
            </a:r>
            <a:r>
              <a:rPr lang="en-GB" baseline="0" dirty="0" smtClean="0"/>
              <a:t> small savings heavily discounted – less likely to have effect.</a:t>
            </a:r>
          </a:p>
          <a:p>
            <a:r>
              <a:rPr lang="en-GB" dirty="0" smtClean="0"/>
              <a:t>Review backed this up - some studies looked at different time periods for operational savings and most found longer</a:t>
            </a:r>
            <a:r>
              <a:rPr lang="en-GB" baseline="0" dirty="0" smtClean="0"/>
              <a:t> period, higher savings, greater effect.</a:t>
            </a:r>
          </a:p>
          <a:p>
            <a:r>
              <a:rPr lang="en-GB" baseline="0" dirty="0" smtClean="0"/>
              <a:t>But not all! Cars - 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Camilleri &amp; Larrick dip at ‘mid’ level!</a:t>
            </a: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If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field experiment retailer may restrict (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Carroll et al 2016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restricted to 5 years when wanted 10) but in choice experiment why not lifetime??  Or look at range?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657740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Have not found discussion</a:t>
            </a:r>
            <a:r>
              <a:rPr lang="en-GB" baseline="0" dirty="0" smtClean="0"/>
              <a:t> of this in literature but would expect it to make a difference from my own psychology!</a:t>
            </a:r>
            <a:br>
              <a:rPr lang="en-GB" baseline="0" dirty="0" smtClean="0"/>
            </a:br>
            <a:r>
              <a:rPr lang="en-GB" baseline="0" dirty="0" smtClean="0"/>
              <a:t>Could reinforce point of using as long a period for operational costs as possible</a:t>
            </a:r>
          </a:p>
          <a:p>
            <a:r>
              <a:rPr lang="en-GB" dirty="0" smtClean="0"/>
              <a:t>In studies vary from:</a:t>
            </a:r>
          </a:p>
          <a:p>
            <a:r>
              <a:rPr lang="en-GB" dirty="0" smtClean="0"/>
              <a:t>operational costs 1/10 (annual costs) </a:t>
            </a:r>
          </a:p>
          <a:p>
            <a:r>
              <a:rPr lang="en-GB" dirty="0" smtClean="0"/>
              <a:t>to roughly same as initial costs (for lifetime costs) </a:t>
            </a:r>
          </a:p>
          <a:p>
            <a:r>
              <a:rPr lang="en-GB" dirty="0" smtClean="0"/>
              <a:t>Also range of costs – savings of best</a:t>
            </a:r>
            <a:r>
              <a:rPr lang="en-GB" baseline="0" dirty="0" smtClean="0"/>
              <a:t> to least</a:t>
            </a:r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8555393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866854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Lighting but also car technology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0227114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If used to seeing operational cost data on labels does</a:t>
            </a:r>
            <a:r>
              <a:rPr lang="en-GB" baseline="0" dirty="0" smtClean="0"/>
              <a:t> that make a difference?</a:t>
            </a:r>
          </a:p>
          <a:p>
            <a:r>
              <a:rPr lang="en-GB" baseline="0" dirty="0" smtClean="0"/>
              <a:t>Not </a:t>
            </a:r>
            <a:r>
              <a:rPr lang="en-GB" baseline="0" dirty="0" smtClean="0"/>
              <a:t>addressed by </a:t>
            </a:r>
            <a:r>
              <a:rPr lang="en-GB" baseline="0" dirty="0" smtClean="0"/>
              <a:t>researchers except Swiss study</a:t>
            </a:r>
            <a:r>
              <a:rPr lang="en-GB" baseline="0" dirty="0" smtClean="0"/>
              <a:t/>
            </a:r>
            <a:br>
              <a:rPr lang="en-GB" baseline="0" dirty="0" smtClean="0"/>
            </a:br>
            <a:r>
              <a:rPr lang="en-GB" baseline="0" dirty="0" smtClean="0"/>
              <a:t>Repeat same methodology in different countries? (US vs EU or Australia)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170619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546443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Thank you for</a:t>
            </a:r>
            <a:r>
              <a:rPr lang="en-GB" baseline="0" dirty="0" smtClean="0"/>
              <a:t> coming to this session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22627D-4930-4C7A-951F-CB8B2DA9944C}" type="slidenum">
              <a:rPr lang="en-GB" smtClean="0"/>
              <a:t>19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570513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Also – structure</a:t>
            </a:r>
            <a:r>
              <a:rPr lang="en-GB" baseline="0" dirty="0" smtClean="0"/>
              <a:t> different to paper – as results inconclusive focussing on how studies could be done better</a:t>
            </a:r>
            <a:endParaRPr lang="en-GB" dirty="0" smtClean="0"/>
          </a:p>
          <a:p>
            <a:r>
              <a:rPr lang="en-GB" dirty="0" smtClean="0"/>
              <a:t>How</a:t>
            </a:r>
            <a:r>
              <a:rPr lang="en-GB" baseline="0" dirty="0" smtClean="0"/>
              <a:t> am I going to tell this?  Using images as much as possible – more engaging, more memorable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7650346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774802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Missing information.</a:t>
            </a:r>
            <a:r>
              <a:rPr lang="en-GB" baseline="0" dirty="0" smtClean="0"/>
              <a:t> Manufacturers and retailers provide lots of information on products and features but without regulation generally not energy</a:t>
            </a:r>
          </a:p>
          <a:p>
            <a:r>
              <a:rPr lang="en-GB" baseline="0" dirty="0" smtClean="0"/>
              <a:t>Labels fill the gap.  Mostly give energy efficiency classification and energy information (eg China, EU, India,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164767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Monetizing efficiency,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temporal framing,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framing to induce loss aversion, (lost savings)</a:t>
            </a:r>
          </a:p>
          <a:p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Also general assumption for EE (not just cars and appliances)</a:t>
            </a:r>
          </a:p>
          <a:p>
            <a:r>
              <a:rPr lang="en-GB" dirty="0" smtClean="0"/>
              <a:t>Higher initial costs – save over lifetime as lower operational (energy) costs</a:t>
            </a:r>
          </a:p>
          <a:p>
            <a:r>
              <a:rPr lang="en-GB" dirty="0" smtClean="0"/>
              <a:t>So extra value above energy only label…</a:t>
            </a:r>
          </a:p>
          <a:p>
            <a:r>
              <a:rPr lang="en-GB" dirty="0" smtClean="0"/>
              <a:t>Also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581956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Incorrect</a:t>
            </a:r>
            <a:r>
              <a:rPr lang="en-GB" baseline="0" dirty="0" smtClean="0"/>
              <a:t> </a:t>
            </a:r>
            <a:r>
              <a:rPr lang="en-GB" dirty="0" smtClean="0"/>
              <a:t>information could be worse than none at all</a:t>
            </a:r>
          </a:p>
          <a:p>
            <a:r>
              <a:rPr lang="en-GB" dirty="0" smtClean="0"/>
              <a:t>Usage</a:t>
            </a:r>
            <a:r>
              <a:rPr lang="en-GB" baseline="0" dirty="0" smtClean="0"/>
              <a:t> can vary widely for 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40410111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519444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GB" baseline="0" dirty="0" smtClean="0"/>
              <a:t>Details in paper</a:t>
            </a:r>
          </a:p>
          <a:p>
            <a:pPr marL="0" indent="0">
              <a:buFontTx/>
              <a:buNone/>
            </a:pPr>
            <a:r>
              <a:rPr lang="en-GB" baseline="0" dirty="0" smtClean="0"/>
              <a:t>15 selected with use of control groups and no of participants large enough to give stat robust findings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231675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801960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A mess</a:t>
            </a:r>
          </a:p>
          <a:p>
            <a:r>
              <a:rPr lang="en-GB" dirty="0" smtClean="0"/>
              <a:t>This is not my desk! </a:t>
            </a:r>
          </a:p>
          <a:p>
            <a:r>
              <a:rPr lang="en-GB" dirty="0" smtClean="0"/>
              <a:t>Most</a:t>
            </a:r>
            <a:r>
              <a:rPr lang="en-GB" baseline="0" dirty="0" smtClean="0"/>
              <a:t> found some statistically valid effect -  10 did</a:t>
            </a:r>
          </a:p>
          <a:p>
            <a:r>
              <a:rPr lang="en-GB" baseline="0" dirty="0" smtClean="0"/>
              <a:t>3 mixed (for some products not all)</a:t>
            </a:r>
          </a:p>
          <a:p>
            <a:r>
              <a:rPr lang="en-GB" baseline="0" dirty="0" smtClean="0"/>
              <a:t>3 no effect </a:t>
            </a:r>
          </a:p>
          <a:p>
            <a:r>
              <a:rPr lang="en-GB" baseline="0" dirty="0" smtClean="0"/>
              <a:t>Generally effect small</a:t>
            </a:r>
          </a:p>
          <a:p>
            <a:r>
              <a:rPr lang="en-GB" baseline="0" dirty="0" smtClean="0"/>
              <a:t>no progress from previous review (2009).  </a:t>
            </a:r>
          </a:p>
          <a:p>
            <a:endParaRPr lang="en-GB" baseline="0" dirty="0" smtClean="0"/>
          </a:p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7496089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04E80-962F-403D-86EE-8813D0AF7FD4}" type="datetime1">
              <a:rPr lang="en-GB" smtClean="0"/>
              <a:t>13/09/2018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4D20D-D2EE-4606-9777-4C4BC149F923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8B195-D2E1-4B26-B858-EA709B61A501}" type="datetime1">
              <a:rPr lang="en-GB" smtClean="0"/>
              <a:t>13/09/2018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4D20D-D2EE-4606-9777-4C4BC149F923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A3E86-EA8D-4149-95AC-1940FE171AF3}" type="datetime1">
              <a:rPr lang="en-GB" smtClean="0"/>
              <a:t>13/09/2018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4D20D-D2EE-4606-9777-4C4BC149F923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7A4D6-67D8-418B-B50D-626F231F3EFE}" type="datetime1">
              <a:rPr lang="en-GB" smtClean="0"/>
              <a:t>13/09/2018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4D20D-D2EE-4606-9777-4C4BC149F923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22D20-B1CD-4816-A2DB-1788BA4FD44F}" type="datetime1">
              <a:rPr lang="en-GB" smtClean="0"/>
              <a:t>13/09/2018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4D20D-D2EE-4606-9777-4C4BC149F923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1EE3B-2FC9-4F32-9FC1-D505235F9EA2}" type="datetime1">
              <a:rPr lang="en-GB" smtClean="0"/>
              <a:t>13/09/2018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4D20D-D2EE-4606-9777-4C4BC149F923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8A3C4-6F64-434A-8E96-401E307E2DEA}" type="datetime1">
              <a:rPr lang="en-GB" smtClean="0"/>
              <a:t>13/09/2018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4D20D-D2EE-4606-9777-4C4BC149F923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4BDF7-C756-4E8B-89F5-D46536945781}" type="datetime1">
              <a:rPr lang="en-GB" smtClean="0"/>
              <a:t>13/09/2018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4D20D-D2EE-4606-9777-4C4BC149F923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FCD3A-D967-45E0-B680-48BC1FBCA23E}" type="datetime1">
              <a:rPr lang="en-GB" smtClean="0"/>
              <a:t>13/09/2018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4D20D-D2EE-4606-9777-4C4BC149F923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4161E-D62E-43D4-9ADD-D87D31114EDF}" type="datetime1">
              <a:rPr lang="en-GB" smtClean="0"/>
              <a:t>13/09/2018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4D20D-D2EE-4606-9777-4C4BC149F923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0159D-1006-492E-952D-2F6D64496510}" type="datetime1">
              <a:rPr lang="en-GB" smtClean="0"/>
              <a:t>13/09/2018</a:t>
            </a:fld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424D20D-D2EE-4606-9777-4C4BC149F923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E424D20D-D2EE-4606-9777-4C4BC149F923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C360BAE7-C826-4BCB-935A-9B469AA2056D}" type="datetime1">
              <a:rPr lang="en-GB" smtClean="0"/>
              <a:t>13/09/2018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g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gi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jp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3054" y="2780928"/>
            <a:ext cx="7772400" cy="1956795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/>
            </a:r>
            <a:br>
              <a:rPr lang="en-GB" dirty="0" smtClean="0"/>
            </a:br>
            <a:r>
              <a:rPr lang="en-GB" sz="4800" dirty="0"/>
              <a:t>Choosing energy efficiency – consumer response to operating costs at the point of sale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81200" y="838200"/>
            <a:ext cx="6400800" cy="1143000"/>
          </a:xfrm>
        </p:spPr>
        <p:txBody>
          <a:bodyPr>
            <a:normAutofit/>
          </a:bodyPr>
          <a:lstStyle/>
          <a:p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762000" y="4876800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34454" y="5249371"/>
            <a:ext cx="338363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Fiona Brocklehurst</a:t>
            </a:r>
            <a:br>
              <a:rPr lang="en-GB" sz="2400" dirty="0" smtClean="0"/>
            </a:br>
            <a:r>
              <a:rPr lang="en-GB" sz="2400" dirty="0" smtClean="0"/>
              <a:t>Ballarat Consulting</a:t>
            </a:r>
          </a:p>
          <a:p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32656"/>
            <a:ext cx="6172200" cy="222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99592" y="4763299"/>
            <a:ext cx="26325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18 September 2018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871500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can we say?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404" y="1844824"/>
            <a:ext cx="6397924" cy="4391195"/>
          </a:xfrm>
        </p:spPr>
      </p:pic>
    </p:spTree>
    <p:extLst>
      <p:ext uri="{BB962C8B-B14F-4D97-AF65-F5344CB8AC3E}">
        <p14:creationId xmlns:p14="http://schemas.microsoft.com/office/powerpoint/2010/main" val="15618384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does this mean for policy makers?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2276872"/>
            <a:ext cx="2016224" cy="367664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9674" y="1916832"/>
            <a:ext cx="3659875" cy="4269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1490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7620000" cy="1143000"/>
          </a:xfrm>
        </p:spPr>
        <p:txBody>
          <a:bodyPr/>
          <a:lstStyle/>
          <a:p>
            <a:r>
              <a:rPr lang="en-GB" dirty="0" smtClean="0"/>
              <a:t>Issues for </a:t>
            </a:r>
            <a:r>
              <a:rPr lang="en-GB" dirty="0" smtClean="0"/>
              <a:t>researchers #1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sz="3600" dirty="0" smtClean="0"/>
              <a:t>Initial cost not always </a:t>
            </a:r>
            <a:r>
              <a:rPr lang="el-GR" sz="3600" dirty="0" smtClean="0"/>
              <a:t>α</a:t>
            </a:r>
            <a:r>
              <a:rPr lang="en-GB" sz="3600" dirty="0" smtClean="0"/>
              <a:t> with </a:t>
            </a:r>
            <a:r>
              <a:rPr lang="en-GB" sz="3600" dirty="0" smtClean="0"/>
              <a:t>EE</a:t>
            </a:r>
            <a:endParaRPr lang="en-GB" sz="3600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762" y="1800225"/>
            <a:ext cx="6238875" cy="4400550"/>
          </a:xfrm>
        </p:spPr>
      </p:pic>
      <p:sp>
        <p:nvSpPr>
          <p:cNvPr id="9" name="TextBox 8"/>
          <p:cNvSpPr txBox="1"/>
          <p:nvPr/>
        </p:nvSpPr>
        <p:spPr>
          <a:xfrm>
            <a:off x="683568" y="6309320"/>
            <a:ext cx="76271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Scatter plot of price by energy consumption for washing machines </a:t>
            </a:r>
            <a:r>
              <a:rPr lang="en-GB" b="1" dirty="0" smtClean="0"/>
              <a:t>(DECC 2014)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189204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Issues for researchers </a:t>
            </a:r>
            <a:r>
              <a:rPr lang="en-GB" dirty="0" smtClean="0"/>
              <a:t>#2</a:t>
            </a:r>
            <a:r>
              <a:rPr lang="en-GB" dirty="0"/>
              <a:t/>
            </a:r>
            <a:br>
              <a:rPr lang="en-GB" dirty="0"/>
            </a:br>
            <a:r>
              <a:rPr lang="en-GB" sz="4000" dirty="0" smtClean="0"/>
              <a:t>Effect of scale of savings (absolute)</a:t>
            </a:r>
            <a:endParaRPr lang="en-GB" sz="4000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1700808"/>
            <a:ext cx="3744416" cy="3725215"/>
          </a:xfrm>
        </p:spPr>
      </p:pic>
      <p:sp>
        <p:nvSpPr>
          <p:cNvPr id="11" name="TextBox 10"/>
          <p:cNvSpPr txBox="1"/>
          <p:nvPr/>
        </p:nvSpPr>
        <p:spPr>
          <a:xfrm>
            <a:off x="899592" y="5589240"/>
            <a:ext cx="633603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smtClean="0"/>
              <a:t>Use 5 year, 10 year or lifetime costs </a:t>
            </a:r>
          </a:p>
          <a:p>
            <a:r>
              <a:rPr lang="en-GB" sz="3200" dirty="0" smtClean="0"/>
              <a:t>rather than annual to increase scale?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42883509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Issues for researchers </a:t>
            </a:r>
            <a:r>
              <a:rPr lang="en-GB" dirty="0" smtClean="0"/>
              <a:t>#3</a:t>
            </a:r>
            <a:br>
              <a:rPr lang="en-GB" dirty="0" smtClean="0"/>
            </a:br>
            <a:r>
              <a:rPr lang="en-GB" sz="3200" dirty="0" smtClean="0"/>
              <a:t>Scale of operational  relative to initial costs</a:t>
            </a: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276872"/>
            <a:ext cx="2476500" cy="184785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338555"/>
            <a:ext cx="3738664" cy="374441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563888" y="2996952"/>
            <a:ext cx="5721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 smtClean="0"/>
              <a:t>vs</a:t>
            </a:r>
            <a:endParaRPr lang="en-GB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631917" y="5845914"/>
            <a:ext cx="33674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smtClean="0"/>
              <a:t>Make a difference?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30205437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Issues for researchers </a:t>
            </a:r>
            <a:r>
              <a:rPr lang="en-GB" dirty="0" smtClean="0"/>
              <a:t>#4</a:t>
            </a:r>
            <a:r>
              <a:rPr lang="en-GB" dirty="0"/>
              <a:t/>
            </a:r>
            <a:br>
              <a:rPr lang="en-GB" dirty="0"/>
            </a:br>
            <a:r>
              <a:rPr lang="en-GB" sz="4000" dirty="0" smtClean="0"/>
              <a:t>Not all products are the same #1</a:t>
            </a:r>
            <a:endParaRPr lang="en-GB" sz="4000" dirty="0"/>
          </a:p>
        </p:txBody>
      </p:sp>
      <p:pic>
        <p:nvPicPr>
          <p:cNvPr id="4" name="Picture 8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76323"/>
            <a:ext cx="2139881" cy="214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577614"/>
            <a:ext cx="2365375" cy="1944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Content Placeholder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2834616"/>
            <a:ext cx="3022568" cy="143068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979712" y="3196014"/>
            <a:ext cx="4395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 smtClean="0"/>
              <a:t>≠</a:t>
            </a:r>
            <a:endParaRPr lang="en-GB" sz="4000" dirty="0"/>
          </a:p>
        </p:txBody>
      </p:sp>
      <p:sp>
        <p:nvSpPr>
          <p:cNvPr id="8" name="TextBox 7"/>
          <p:cNvSpPr txBox="1"/>
          <p:nvPr/>
        </p:nvSpPr>
        <p:spPr>
          <a:xfrm>
            <a:off x="5065167" y="3304776"/>
            <a:ext cx="4395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 smtClean="0"/>
              <a:t>≠</a:t>
            </a:r>
            <a:endParaRPr lang="en-GB" sz="4000" dirty="0"/>
          </a:p>
        </p:txBody>
      </p:sp>
      <p:sp>
        <p:nvSpPr>
          <p:cNvPr id="9" name="TextBox 8"/>
          <p:cNvSpPr txBox="1"/>
          <p:nvPr/>
        </p:nvSpPr>
        <p:spPr>
          <a:xfrm>
            <a:off x="323528" y="5229200"/>
            <a:ext cx="79146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Purchasing process and factors considered are different for different product types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610488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Issues for researchers </a:t>
            </a:r>
            <a:r>
              <a:rPr lang="en-GB" dirty="0" smtClean="0"/>
              <a:t>#5</a:t>
            </a:r>
            <a:r>
              <a:rPr lang="en-GB" dirty="0"/>
              <a:t/>
            </a:r>
            <a:br>
              <a:rPr lang="en-GB" dirty="0"/>
            </a:br>
            <a:r>
              <a:rPr lang="en-GB" sz="4000" dirty="0"/>
              <a:t>Not all products are the same </a:t>
            </a:r>
            <a:r>
              <a:rPr lang="en-GB" sz="4000" dirty="0" smtClean="0"/>
              <a:t>#2</a:t>
            </a:r>
            <a:endParaRPr lang="en-GB" sz="40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564904"/>
            <a:ext cx="1377815" cy="1944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492896"/>
            <a:ext cx="1487487" cy="223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2780928"/>
            <a:ext cx="1438275" cy="143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55776" y="3284984"/>
            <a:ext cx="4395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 smtClean="0"/>
              <a:t>≠</a:t>
            </a:r>
            <a:endParaRPr lang="en-GB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5076056" y="3329330"/>
            <a:ext cx="4395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 smtClean="0"/>
              <a:t>≠</a:t>
            </a:r>
            <a:endParaRPr lang="en-GB" sz="4000" dirty="0"/>
          </a:p>
        </p:txBody>
      </p:sp>
      <p:sp>
        <p:nvSpPr>
          <p:cNvPr id="6" name="TextBox 5"/>
          <p:cNvSpPr txBox="1"/>
          <p:nvPr/>
        </p:nvSpPr>
        <p:spPr>
          <a:xfrm>
            <a:off x="0" y="5608953"/>
            <a:ext cx="8460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If higher </a:t>
            </a:r>
            <a:r>
              <a:rPr lang="en-GB" dirty="0"/>
              <a:t>e</a:t>
            </a:r>
            <a:r>
              <a:rPr lang="en-GB" dirty="0" smtClean="0"/>
              <a:t>nergy efficiency means </a:t>
            </a:r>
            <a:r>
              <a:rPr lang="en-GB" dirty="0" smtClean="0">
                <a:solidFill>
                  <a:srgbClr val="FF0000"/>
                </a:solidFill>
              </a:rPr>
              <a:t>change in technology </a:t>
            </a:r>
            <a:r>
              <a:rPr lang="en-GB" dirty="0" smtClean="0"/>
              <a:t>other factors may come into play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677910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Issues for researchers </a:t>
            </a:r>
            <a:r>
              <a:rPr lang="en-GB" dirty="0" smtClean="0"/>
              <a:t>#6</a:t>
            </a:r>
            <a:r>
              <a:rPr lang="en-GB" dirty="0"/>
              <a:t/>
            </a:r>
            <a:br>
              <a:rPr lang="en-GB" dirty="0"/>
            </a:br>
            <a:r>
              <a:rPr lang="en-GB" sz="4000" dirty="0" smtClean="0"/>
              <a:t>Familiarity with operational costs?</a:t>
            </a:r>
            <a:endParaRPr lang="en-GB" sz="4000" dirty="0"/>
          </a:p>
        </p:txBody>
      </p:sp>
      <p:pic>
        <p:nvPicPr>
          <p:cNvPr id="4" name="Content Placeholder 10"/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420888"/>
            <a:ext cx="1860258" cy="268376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2132856"/>
            <a:ext cx="1876063" cy="346137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491880" y="3509598"/>
            <a:ext cx="61523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 smtClean="0"/>
              <a:t>vs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31438274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Summary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GB" sz="2400" dirty="0" smtClean="0"/>
              <a:t>Analysis of </a:t>
            </a:r>
            <a:r>
              <a:rPr lang="en-GB" sz="2400" dirty="0" smtClean="0"/>
              <a:t>15 studies since last review (2009)</a:t>
            </a:r>
          </a:p>
          <a:p>
            <a:r>
              <a:rPr lang="en-GB" sz="2400" dirty="0" smtClean="0"/>
              <a:t>Range of method, products, timeframe for operational costs</a:t>
            </a:r>
          </a:p>
          <a:p>
            <a:r>
              <a:rPr lang="en-GB" sz="2400" dirty="0" smtClean="0"/>
              <a:t>Most (10) showed increase in energy efficiency of purchases with operational cost information but not all (3 mixed, depending on </a:t>
            </a:r>
            <a:r>
              <a:rPr lang="en-GB" sz="2400" dirty="0" smtClean="0"/>
              <a:t>product; </a:t>
            </a:r>
            <a:r>
              <a:rPr lang="en-GB" sz="2400" dirty="0" smtClean="0"/>
              <a:t>3 none)</a:t>
            </a:r>
          </a:p>
          <a:p>
            <a:r>
              <a:rPr lang="en-GB" sz="2400" dirty="0" smtClean="0"/>
              <a:t>Effect generally small</a:t>
            </a:r>
          </a:p>
          <a:p>
            <a:r>
              <a:rPr lang="en-GB" sz="2400" dirty="0" smtClean="0"/>
              <a:t>Evidence base not significantly strengthened since last review</a:t>
            </a:r>
          </a:p>
          <a:p>
            <a:r>
              <a:rPr lang="en-GB" sz="2400" dirty="0" smtClean="0"/>
              <a:t>Several recommendations to increase utility of future studies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5142341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84784"/>
            <a:ext cx="7632848" cy="4906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91502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Outline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r>
              <a:rPr lang="en-GB" dirty="0" smtClean="0"/>
              <a:t>Why should operating costs make a difference?</a:t>
            </a:r>
          </a:p>
          <a:p>
            <a:r>
              <a:rPr lang="en-GB" dirty="0" smtClean="0"/>
              <a:t>What do recent studies tell us?</a:t>
            </a:r>
          </a:p>
          <a:p>
            <a:r>
              <a:rPr lang="en-GB" dirty="0" smtClean="0"/>
              <a:t>How could future studies be done better?</a:t>
            </a:r>
          </a:p>
        </p:txBody>
      </p:sp>
    </p:spTree>
    <p:extLst>
      <p:ext uri="{BB962C8B-B14F-4D97-AF65-F5344CB8AC3E}">
        <p14:creationId xmlns:p14="http://schemas.microsoft.com/office/powerpoint/2010/main" val="363650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Questions?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  <a:p>
            <a:pPr marL="114300" indent="0" algn="ctr">
              <a:buNone/>
            </a:pPr>
            <a:endParaRPr lang="en-GB" dirty="0" smtClean="0"/>
          </a:p>
          <a:p>
            <a:pPr marL="114300" indent="0" algn="ctr">
              <a:buNone/>
            </a:pPr>
            <a:endParaRPr lang="en-GB" dirty="0"/>
          </a:p>
          <a:p>
            <a:pPr marL="114300" indent="0" algn="ctr">
              <a:buNone/>
            </a:pPr>
            <a:endParaRPr lang="en-GB" dirty="0" smtClean="0"/>
          </a:p>
          <a:p>
            <a:pPr marL="114300" indent="0" algn="ctr">
              <a:buNone/>
            </a:pPr>
            <a:endParaRPr lang="en-GB" dirty="0"/>
          </a:p>
          <a:p>
            <a:pPr marL="114300" indent="0" algn="ctr">
              <a:buNone/>
            </a:pPr>
            <a:endParaRPr lang="en-GB" dirty="0" smtClean="0"/>
          </a:p>
          <a:p>
            <a:pPr marL="114300" indent="0" algn="ctr">
              <a:buNone/>
            </a:pPr>
            <a:endParaRPr lang="en-GB" dirty="0"/>
          </a:p>
          <a:p>
            <a:pPr marL="114300" indent="0" algn="ctr">
              <a:buNone/>
            </a:pPr>
            <a:endParaRPr lang="en-GB" dirty="0" smtClean="0"/>
          </a:p>
          <a:p>
            <a:pPr marL="114300" indent="0" algn="ctr">
              <a:buNone/>
            </a:pPr>
            <a:r>
              <a:rPr lang="en-GB" dirty="0" smtClean="0"/>
              <a:t>Thank you!</a:t>
            </a:r>
          </a:p>
          <a:p>
            <a:pPr marL="114300" indent="0">
              <a:buNone/>
            </a:pPr>
            <a:r>
              <a:rPr lang="en-GB" b="1" dirty="0"/>
              <a:t>Contact: </a:t>
            </a:r>
          </a:p>
          <a:p>
            <a:pPr marL="114300" indent="0">
              <a:buNone/>
            </a:pPr>
            <a:r>
              <a:rPr lang="en-GB" dirty="0" smtClean="0"/>
              <a:t>Fiona (at) ballaratconsulting.co.uk 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1412777"/>
            <a:ext cx="3087786" cy="3087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761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Labels make energy visible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1579202"/>
            <a:ext cx="2027168" cy="4280624"/>
          </a:xfr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530289"/>
            <a:ext cx="1944216" cy="4165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1579202"/>
            <a:ext cx="2185751" cy="4079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2107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Why operating cost label?</a:t>
            </a:r>
            <a:endParaRPr lang="en-GB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322806"/>
            <a:ext cx="7416824" cy="5327752"/>
          </a:xfrm>
        </p:spPr>
      </p:pic>
      <p:sp>
        <p:nvSpPr>
          <p:cNvPr id="12" name="Oval 11"/>
          <p:cNvSpPr/>
          <p:nvPr/>
        </p:nvSpPr>
        <p:spPr>
          <a:xfrm>
            <a:off x="1187624" y="5517232"/>
            <a:ext cx="2016224" cy="2160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Oval 13"/>
          <p:cNvSpPr/>
          <p:nvPr/>
        </p:nvSpPr>
        <p:spPr>
          <a:xfrm>
            <a:off x="5364088" y="5510088"/>
            <a:ext cx="2016224" cy="2160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62711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dirty="0" smtClean="0"/>
              <a:t>But - difficult to make operating cost labels reflect consumer’s circumstances</a:t>
            </a:r>
            <a:endParaRPr lang="en-GB" sz="4000" dirty="0"/>
          </a:p>
        </p:txBody>
      </p:sp>
      <p:pic>
        <p:nvPicPr>
          <p:cNvPr id="11" name="Content Placeholder 10"/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916832"/>
            <a:ext cx="1800200" cy="28803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157192"/>
            <a:ext cx="7570237" cy="588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Oval 12"/>
          <p:cNvSpPr/>
          <p:nvPr/>
        </p:nvSpPr>
        <p:spPr>
          <a:xfrm>
            <a:off x="184210" y="4797152"/>
            <a:ext cx="8136904" cy="130755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Down Arrow 2"/>
          <p:cNvSpPr/>
          <p:nvPr/>
        </p:nvSpPr>
        <p:spPr>
          <a:xfrm rot="2110004">
            <a:off x="3391865" y="4323377"/>
            <a:ext cx="484632" cy="618368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385687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Technology to the rescue?</a:t>
            </a:r>
            <a:endParaRPr lang="en-GB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24744"/>
            <a:ext cx="2330072" cy="2408262"/>
          </a:xfr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9089" y="1268760"/>
            <a:ext cx="3819525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ight Arrow 9"/>
          <p:cNvSpPr/>
          <p:nvPr/>
        </p:nvSpPr>
        <p:spPr>
          <a:xfrm>
            <a:off x="2856974" y="2040153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4091797" y="5157192"/>
            <a:ext cx="42341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err="1" smtClean="0"/>
              <a:t>PocketWatt</a:t>
            </a:r>
            <a:r>
              <a:rPr lang="en-GB" sz="1400" dirty="0" smtClean="0"/>
              <a:t> tool developed as part of Digi-Label project,</a:t>
            </a:r>
            <a:br>
              <a:rPr lang="en-GB" sz="1400" dirty="0" smtClean="0"/>
            </a:br>
            <a:r>
              <a:rPr lang="en-GB" sz="1400" dirty="0" smtClean="0"/>
              <a:t> funded by the European Commission under H2020</a:t>
            </a:r>
            <a:endParaRPr lang="en-GB" sz="1400" dirty="0"/>
          </a:p>
        </p:txBody>
      </p:sp>
      <p:sp>
        <p:nvSpPr>
          <p:cNvPr id="4" name="TextBox 3"/>
          <p:cNvSpPr txBox="1"/>
          <p:nvPr/>
        </p:nvSpPr>
        <p:spPr>
          <a:xfrm>
            <a:off x="611559" y="5716536"/>
            <a:ext cx="644420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/>
              <a:t>Does operational cost information increase</a:t>
            </a:r>
          </a:p>
          <a:p>
            <a:r>
              <a:rPr lang="en-GB" sz="2800" dirty="0" smtClean="0"/>
              <a:t> sales of energy efficient products?</a:t>
            </a:r>
            <a:endParaRPr lang="en-GB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546812"/>
            <a:ext cx="2143125" cy="2133600"/>
          </a:xfrm>
          <a:prstGeom prst="rect">
            <a:avLst/>
          </a:prstGeom>
        </p:spPr>
      </p:pic>
      <p:sp>
        <p:nvSpPr>
          <p:cNvPr id="11" name="Right Arrow 10"/>
          <p:cNvSpPr/>
          <p:nvPr/>
        </p:nvSpPr>
        <p:spPr>
          <a:xfrm rot="19686114">
            <a:off x="2818684" y="3861048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838510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4575" y="3351826"/>
            <a:ext cx="3371850" cy="303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5383" y="1700808"/>
            <a:ext cx="2139950" cy="214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Review 15 </a:t>
            </a:r>
            <a:r>
              <a:rPr lang="en-GB" dirty="0"/>
              <a:t>recent </a:t>
            </a:r>
            <a:r>
              <a:rPr lang="en-GB" dirty="0" smtClean="0"/>
              <a:t>studies covering a range of products</a:t>
            </a:r>
            <a:endParaRPr lang="en-GB" dirty="0"/>
          </a:p>
        </p:txBody>
      </p:sp>
      <p:pic>
        <p:nvPicPr>
          <p:cNvPr id="14" name="Content Placeholder 13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484784"/>
            <a:ext cx="3754760" cy="1777253"/>
          </a:xfrm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4390" y="2945659"/>
            <a:ext cx="2365375" cy="1944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342" y="1700808"/>
            <a:ext cx="2371725" cy="237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342" y="4452192"/>
            <a:ext cx="1878013" cy="1878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4820904"/>
            <a:ext cx="1199455" cy="17998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4078883"/>
            <a:ext cx="2139950" cy="213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49106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400" dirty="0" smtClean="0"/>
              <a:t>Methods used</a:t>
            </a:r>
            <a:endParaRPr lang="en-GB" sz="4400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628800"/>
            <a:ext cx="2836912" cy="2836912"/>
          </a:xfrm>
        </p:spPr>
      </p:pic>
      <p:sp>
        <p:nvSpPr>
          <p:cNvPr id="10" name="TextBox 9"/>
          <p:cNvSpPr txBox="1"/>
          <p:nvPr/>
        </p:nvSpPr>
        <p:spPr>
          <a:xfrm>
            <a:off x="467544" y="4941168"/>
            <a:ext cx="194880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Choice experiment</a:t>
            </a:r>
            <a:br>
              <a:rPr lang="en-GB" dirty="0" smtClean="0"/>
            </a:br>
            <a:r>
              <a:rPr lang="en-GB" dirty="0" smtClean="0"/>
              <a:t> – 11 examples</a:t>
            </a:r>
            <a:br>
              <a:rPr lang="en-GB" dirty="0" smtClean="0"/>
            </a:br>
            <a:endParaRPr lang="en-GB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1412776"/>
            <a:ext cx="3673132" cy="274307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482012" y="4941167"/>
            <a:ext cx="37090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Field experiment (in store and online)</a:t>
            </a:r>
            <a:br>
              <a:rPr lang="en-GB" dirty="0" smtClean="0"/>
            </a:br>
            <a:r>
              <a:rPr lang="en-GB" dirty="0" smtClean="0"/>
              <a:t>-  5 examples</a:t>
            </a:r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467544" y="5949280"/>
            <a:ext cx="49374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(one study included a choice and field experiment)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603710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did I find?</a:t>
            </a:r>
            <a:endParaRPr lang="en-GB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858" y="1628800"/>
            <a:ext cx="5991422" cy="4487784"/>
          </a:xfrm>
        </p:spPr>
      </p:pic>
    </p:spTree>
    <p:extLst>
      <p:ext uri="{BB962C8B-B14F-4D97-AF65-F5344CB8AC3E}">
        <p14:creationId xmlns:p14="http://schemas.microsoft.com/office/powerpoint/2010/main" val="327424109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1257</TotalTime>
  <Words>825</Words>
  <Application>Microsoft Office PowerPoint</Application>
  <PresentationFormat>On-screen Show (4:3)</PresentationFormat>
  <Paragraphs>118</Paragraphs>
  <Slides>20</Slides>
  <Notes>20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Adjacency</vt:lpstr>
      <vt:lpstr> Choosing energy efficiency – consumer response to operating costs at the point of sale</vt:lpstr>
      <vt:lpstr>Outline</vt:lpstr>
      <vt:lpstr>Labels make energy visible</vt:lpstr>
      <vt:lpstr>Why operating cost label?</vt:lpstr>
      <vt:lpstr>But - difficult to make operating cost labels reflect consumer’s circumstances</vt:lpstr>
      <vt:lpstr>Technology to the rescue?</vt:lpstr>
      <vt:lpstr>Review 15 recent studies covering a range of products</vt:lpstr>
      <vt:lpstr>Methods used</vt:lpstr>
      <vt:lpstr>What did I find?</vt:lpstr>
      <vt:lpstr>What can we say?</vt:lpstr>
      <vt:lpstr>What does this mean for policy makers?</vt:lpstr>
      <vt:lpstr>Issues for researchers #1 Initial cost not always α with EE</vt:lpstr>
      <vt:lpstr>Issues for researchers #2 Effect of scale of savings (absolute)</vt:lpstr>
      <vt:lpstr>Issues for researchers #3 Scale of operational  relative to initial costs </vt:lpstr>
      <vt:lpstr>Issues for researchers #4 Not all products are the same #1</vt:lpstr>
      <vt:lpstr>Issues for researchers #5 Not all products are the same #2</vt:lpstr>
      <vt:lpstr>Issues for researchers #6 Familiarity with operational costs?</vt:lpstr>
      <vt:lpstr>Summary</vt:lpstr>
      <vt:lpstr>PowerPoint Presentation</vt:lpstr>
      <vt:lpstr>Questions?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Fiona</dc:creator>
  <cp:lastModifiedBy>Fiona</cp:lastModifiedBy>
  <cp:revision>287</cp:revision>
  <cp:lastPrinted>2015-05-29T10:23:44Z</cp:lastPrinted>
  <dcterms:created xsi:type="dcterms:W3CDTF">2015-05-19T09:01:53Z</dcterms:created>
  <dcterms:modified xsi:type="dcterms:W3CDTF">2018-09-13T17:09:57Z</dcterms:modified>
</cp:coreProperties>
</file>