
<file path=[Content_Types].xml><?xml version="1.0" encoding="utf-8"?>
<Types xmlns="http://schemas.openxmlformats.org/package/2006/content-types">
  <Default Extension="bin" ContentType="image/x-emf"/>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86" r:id="rId5"/>
    <p:sldId id="272" r:id="rId6"/>
    <p:sldId id="259" r:id="rId7"/>
    <p:sldId id="266" r:id="rId8"/>
    <p:sldId id="268" r:id="rId9"/>
    <p:sldId id="269" r:id="rId10"/>
    <p:sldId id="270" r:id="rId11"/>
    <p:sldId id="271" r:id="rId12"/>
    <p:sldId id="273" r:id="rId13"/>
    <p:sldId id="275" r:id="rId14"/>
    <p:sldId id="274" r:id="rId15"/>
    <p:sldId id="276" r:id="rId16"/>
    <p:sldId id="277" r:id="rId17"/>
    <p:sldId id="278" r:id="rId18"/>
    <p:sldId id="279" r:id="rId19"/>
    <p:sldId id="280" r:id="rId20"/>
    <p:sldId id="281" r:id="rId21"/>
    <p:sldId id="282" r:id="rId22"/>
    <p:sldId id="283"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79326" autoAdjust="0"/>
  </p:normalViewPr>
  <p:slideViewPr>
    <p:cSldViewPr snapToGrid="0">
      <p:cViewPr varScale="1">
        <p:scale>
          <a:sx n="88" d="100"/>
          <a:sy n="88" d="100"/>
        </p:scale>
        <p:origin x="78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C88A7-BD48-483E-8619-17AC7D5AA757}" type="datetimeFigureOut">
              <a:rPr lang="en-GB" smtClean="0"/>
              <a:t>14/09/2018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5776C-29D3-4AEF-88F3-1767E429F2B3}" type="slidenum">
              <a:rPr lang="en-GB" smtClean="0"/>
              <a:t>‹#›</a:t>
            </a:fld>
            <a:endParaRPr lang="en-GB"/>
          </a:p>
        </p:txBody>
      </p:sp>
    </p:spTree>
    <p:extLst>
      <p:ext uri="{BB962C8B-B14F-4D97-AF65-F5344CB8AC3E}">
        <p14:creationId xmlns:p14="http://schemas.microsoft.com/office/powerpoint/2010/main" val="203492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2000" dirty="0" err="1"/>
              <a:t>Littlechild</a:t>
            </a:r>
            <a:r>
              <a:rPr lang="da-DK" sz="1800" dirty="0"/>
              <a:t> (2018): </a:t>
            </a:r>
            <a:r>
              <a:rPr lang="en-GB" sz="1800" b="0" i="0" u="none" strike="noStrike" kern="1200" baseline="0" dirty="0">
                <a:solidFill>
                  <a:schemeClr val="tx1"/>
                </a:solidFill>
                <a:latin typeface="+mn-lt"/>
                <a:ea typeface="+mn-ea"/>
                <a:cs typeface="+mn-cs"/>
              </a:rPr>
              <a:t>The recent Order, that such suppliers may NOT  serve low income customers unless they can prove they would save these customers money compared to the utility default service price, is unprecedented. </a:t>
            </a:r>
            <a:endParaRPr lang="en-GB" sz="1800" dirty="0"/>
          </a:p>
        </p:txBody>
      </p:sp>
      <p:sp>
        <p:nvSpPr>
          <p:cNvPr id="4" name="Slide Number Placeholder 3"/>
          <p:cNvSpPr>
            <a:spLocks noGrp="1"/>
          </p:cNvSpPr>
          <p:nvPr>
            <p:ph type="sldNum" sz="quarter" idx="10"/>
          </p:nvPr>
        </p:nvSpPr>
        <p:spPr/>
        <p:txBody>
          <a:bodyPr/>
          <a:lstStyle/>
          <a:p>
            <a:fld id="{FD75776C-29D3-4AEF-88F3-1767E429F2B3}" type="slidenum">
              <a:rPr lang="en-GB" smtClean="0"/>
              <a:t>3</a:t>
            </a:fld>
            <a:endParaRPr lang="en-GB"/>
          </a:p>
        </p:txBody>
      </p:sp>
    </p:spTree>
    <p:extLst>
      <p:ext uri="{BB962C8B-B14F-4D97-AF65-F5344CB8AC3E}">
        <p14:creationId xmlns:p14="http://schemas.microsoft.com/office/powerpoint/2010/main" val="167516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Procurement must be </a:t>
            </a:r>
            <a:r>
              <a:rPr lang="en-GB" sz="1200" b="1" kern="1200" dirty="0">
                <a:solidFill>
                  <a:schemeClr val="tx1"/>
                </a:solidFill>
                <a:effectLst/>
                <a:latin typeface="+mn-lt"/>
                <a:ea typeface="+mn-ea"/>
                <a:cs typeface="+mn-cs"/>
              </a:rPr>
              <a:t>efficient, non-discriminatory manner, which includes energy storage facilities and aggregators</a:t>
            </a:r>
            <a:r>
              <a:rPr lang="en-GB" sz="1200"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 It should also develop </a:t>
            </a:r>
            <a:r>
              <a:rPr lang="en-GB" sz="1200" b="1" kern="1200" dirty="0">
                <a:solidFill>
                  <a:schemeClr val="tx1"/>
                </a:solidFill>
                <a:effectLst/>
                <a:latin typeface="+mn-lt"/>
                <a:ea typeface="+mn-ea"/>
                <a:cs typeface="+mn-cs"/>
              </a:rPr>
              <a:t>network development plans </a:t>
            </a:r>
            <a:r>
              <a:rPr lang="en-GB" sz="1200" kern="1200" dirty="0">
                <a:solidFill>
                  <a:schemeClr val="tx1"/>
                </a:solidFill>
                <a:effectLst/>
                <a:latin typeface="+mn-lt"/>
                <a:ea typeface="+mn-ea"/>
                <a:cs typeface="+mn-cs"/>
              </a:rPr>
              <a:t>in consultation with relevant network users and under the oversight of the regulatory authority.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Moreover, it must </a:t>
            </a:r>
            <a:r>
              <a:rPr lang="en-GB" sz="1200" b="1" kern="1200" dirty="0">
                <a:solidFill>
                  <a:schemeClr val="tx1"/>
                </a:solidFill>
                <a:effectLst/>
                <a:latin typeface="+mn-lt"/>
                <a:ea typeface="+mn-ea"/>
                <a:cs typeface="+mn-cs"/>
              </a:rPr>
              <a:t>coordinate with the TSO on the definition of relevant flexibility services</a:t>
            </a:r>
            <a:r>
              <a:rPr lang="en-GB" sz="120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Market-based procurement procedures are </a:t>
            </a:r>
            <a:r>
              <a:rPr lang="en-GB" sz="1200" b="1" kern="1200" dirty="0">
                <a:solidFill>
                  <a:schemeClr val="tx1"/>
                </a:solidFill>
                <a:effectLst/>
                <a:latin typeface="+mn-lt"/>
                <a:ea typeface="+mn-ea"/>
                <a:cs typeface="+mn-cs"/>
              </a:rPr>
              <a:t>mandated</a:t>
            </a:r>
            <a:r>
              <a:rPr lang="en-GB" sz="1200" kern="1200" dirty="0">
                <a:solidFill>
                  <a:schemeClr val="tx1"/>
                </a:solidFill>
                <a:effectLst/>
                <a:latin typeface="+mn-lt"/>
                <a:ea typeface="+mn-ea"/>
                <a:cs typeface="+mn-cs"/>
              </a:rPr>
              <a:t>, unless these are considered economically inefficient (Article 31).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20</a:t>
            </a:fld>
            <a:endParaRPr lang="en-GB"/>
          </a:p>
        </p:txBody>
      </p:sp>
    </p:spTree>
    <p:extLst>
      <p:ext uri="{BB962C8B-B14F-4D97-AF65-F5344CB8AC3E}">
        <p14:creationId xmlns:p14="http://schemas.microsoft.com/office/powerpoint/2010/main" val="91668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5776C-29D3-4AEF-88F3-1767E429F2B3}" type="slidenum">
              <a:rPr lang="en-GB" smtClean="0"/>
              <a:t>21</a:t>
            </a:fld>
            <a:endParaRPr lang="en-GB"/>
          </a:p>
        </p:txBody>
      </p:sp>
    </p:spTree>
    <p:extLst>
      <p:ext uri="{BB962C8B-B14F-4D97-AF65-F5344CB8AC3E}">
        <p14:creationId xmlns:p14="http://schemas.microsoft.com/office/powerpoint/2010/main" val="247346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5776C-29D3-4AEF-88F3-1767E429F2B3}" type="slidenum">
              <a:rPr lang="en-GB" smtClean="0"/>
              <a:t>22</a:t>
            </a:fld>
            <a:endParaRPr lang="en-GB"/>
          </a:p>
        </p:txBody>
      </p:sp>
    </p:spTree>
    <p:extLst>
      <p:ext uri="{BB962C8B-B14F-4D97-AF65-F5344CB8AC3E}">
        <p14:creationId xmlns:p14="http://schemas.microsoft.com/office/powerpoint/2010/main" val="394134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5776C-29D3-4AEF-88F3-1767E429F2B3}" type="slidenum">
              <a:rPr lang="en-GB" smtClean="0"/>
              <a:t>23</a:t>
            </a:fld>
            <a:endParaRPr lang="en-GB"/>
          </a:p>
        </p:txBody>
      </p:sp>
    </p:spTree>
    <p:extLst>
      <p:ext uri="{BB962C8B-B14F-4D97-AF65-F5344CB8AC3E}">
        <p14:creationId xmlns:p14="http://schemas.microsoft.com/office/powerpoint/2010/main" val="186160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75776C-29D3-4AEF-88F3-1767E429F2B3}" type="slidenum">
              <a:rPr lang="en-GB" smtClean="0"/>
              <a:t>24</a:t>
            </a:fld>
            <a:endParaRPr lang="en-GB"/>
          </a:p>
        </p:txBody>
      </p:sp>
    </p:spTree>
    <p:extLst>
      <p:ext uri="{BB962C8B-B14F-4D97-AF65-F5344CB8AC3E}">
        <p14:creationId xmlns:p14="http://schemas.microsoft.com/office/powerpoint/2010/main" val="428692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dirty="0"/>
              <a:t>Helm(2013): </a:t>
            </a:r>
            <a:r>
              <a:rPr lang="da-DK" sz="1800" dirty="0" err="1"/>
              <a:t>goals</a:t>
            </a:r>
            <a:r>
              <a:rPr lang="da-DK" sz="1800" dirty="0"/>
              <a:t> </a:t>
            </a:r>
            <a:r>
              <a:rPr lang="da-DK" sz="1800" dirty="0" err="1"/>
              <a:t>are</a:t>
            </a:r>
            <a:r>
              <a:rPr lang="da-DK" sz="1800" dirty="0"/>
              <a:t> </a:t>
            </a:r>
            <a:r>
              <a:rPr lang="da-DK" sz="1800" dirty="0" err="1"/>
              <a:t>ill-defined</a:t>
            </a:r>
            <a:r>
              <a:rPr lang="da-DK" sz="1800" dirty="0"/>
              <a:t>, </a:t>
            </a:r>
            <a:r>
              <a:rPr lang="da-DK" sz="1800" dirty="0" err="1"/>
              <a:t>are</a:t>
            </a:r>
            <a:r>
              <a:rPr lang="da-DK" sz="1800" dirty="0"/>
              <a:t> </a:t>
            </a:r>
            <a:r>
              <a:rPr lang="da-DK" sz="1800" dirty="0" err="1"/>
              <a:t>ambiguous</a:t>
            </a:r>
            <a:endParaRPr lang="da-DK" sz="1800" dirty="0"/>
          </a:p>
          <a:p>
            <a:r>
              <a:rPr lang="da-DK" sz="1800" dirty="0" err="1"/>
              <a:t>Tinbergen</a:t>
            </a:r>
            <a:r>
              <a:rPr lang="da-DK" sz="1800" dirty="0"/>
              <a:t> (1952) as </a:t>
            </a:r>
            <a:r>
              <a:rPr lang="da-DK" sz="1800" dirty="0" err="1"/>
              <a:t>interpreted</a:t>
            </a:r>
            <a:r>
              <a:rPr lang="da-DK" sz="1800" dirty="0"/>
              <a:t> by </a:t>
            </a:r>
            <a:r>
              <a:rPr lang="da-DK" sz="1800" dirty="0" err="1"/>
              <a:t>Knudson</a:t>
            </a:r>
            <a:r>
              <a:rPr lang="da-DK" sz="1800" dirty="0"/>
              <a:t> (2009): </a:t>
            </a:r>
            <a:r>
              <a:rPr lang="en-GB" sz="1200" kern="1200" dirty="0">
                <a:solidFill>
                  <a:schemeClr val="tx1"/>
                </a:solidFill>
                <a:effectLst/>
                <a:latin typeface="+mn-lt"/>
                <a:ea typeface="+mn-ea"/>
                <a:cs typeface="+mn-cs"/>
              </a:rPr>
              <a:t>For policy to be effective, policy goals, policy targets and policy instruments must be well-defined</a:t>
            </a:r>
          </a:p>
          <a:p>
            <a:r>
              <a:rPr lang="da-DK" sz="1200" kern="1200" dirty="0">
                <a:solidFill>
                  <a:schemeClr val="tx1"/>
                </a:solidFill>
                <a:effectLst/>
                <a:latin typeface="+mn-lt"/>
                <a:ea typeface="+mn-ea"/>
                <a:cs typeface="+mn-cs"/>
              </a:rPr>
              <a:t>M</a:t>
            </a:r>
            <a:r>
              <a:rPr lang="en-GB" sz="1200" kern="1200" dirty="0" err="1">
                <a:solidFill>
                  <a:schemeClr val="tx1"/>
                </a:solidFill>
                <a:effectLst/>
                <a:latin typeface="+mn-lt"/>
                <a:ea typeface="+mn-ea"/>
                <a:cs typeface="+mn-cs"/>
              </a:rPr>
              <a:t>cFadden</a:t>
            </a:r>
            <a:r>
              <a:rPr lang="en-GB" sz="1200" kern="1200" dirty="0">
                <a:solidFill>
                  <a:schemeClr val="tx1"/>
                </a:solidFill>
                <a:effectLst/>
                <a:latin typeface="+mn-lt"/>
                <a:ea typeface="+mn-ea"/>
                <a:cs typeface="+mn-cs"/>
              </a:rPr>
              <a:t> (1975)</a:t>
            </a:r>
          </a:p>
          <a:p>
            <a:r>
              <a:rPr lang="da-DK" sz="1200" kern="1200" dirty="0">
                <a:solidFill>
                  <a:schemeClr val="tx1"/>
                </a:solidFill>
                <a:effectLst/>
                <a:latin typeface="+mn-lt"/>
                <a:ea typeface="+mn-ea"/>
                <a:cs typeface="+mn-cs"/>
              </a:rPr>
              <a:t>M</a:t>
            </a:r>
            <a:r>
              <a:rPr lang="en-GB" sz="1200" kern="1200" dirty="0" err="1">
                <a:solidFill>
                  <a:schemeClr val="tx1"/>
                </a:solidFill>
                <a:effectLst/>
                <a:latin typeface="+mn-lt"/>
                <a:ea typeface="+mn-ea"/>
                <a:cs typeface="+mn-cs"/>
              </a:rPr>
              <a:t>arket</a:t>
            </a:r>
            <a:r>
              <a:rPr lang="en-GB" sz="1200" kern="1200" dirty="0">
                <a:solidFill>
                  <a:schemeClr val="tx1"/>
                </a:solidFill>
                <a:effectLst/>
                <a:latin typeface="+mn-lt"/>
                <a:ea typeface="+mn-ea"/>
                <a:cs typeface="+mn-cs"/>
              </a:rPr>
              <a:t> design as regulatory tool</a:t>
            </a:r>
            <a:endParaRPr lang="en-GB" sz="1800" dirty="0"/>
          </a:p>
        </p:txBody>
      </p:sp>
      <p:sp>
        <p:nvSpPr>
          <p:cNvPr id="4" name="Slide Number Placeholder 3"/>
          <p:cNvSpPr>
            <a:spLocks noGrp="1"/>
          </p:cNvSpPr>
          <p:nvPr>
            <p:ph type="sldNum" sz="quarter" idx="10"/>
          </p:nvPr>
        </p:nvSpPr>
        <p:spPr/>
        <p:txBody>
          <a:bodyPr/>
          <a:lstStyle/>
          <a:p>
            <a:fld id="{FD75776C-29D3-4AEF-88F3-1767E429F2B3}" type="slidenum">
              <a:rPr lang="en-GB" smtClean="0"/>
              <a:t>4</a:t>
            </a:fld>
            <a:endParaRPr lang="en-GB"/>
          </a:p>
        </p:txBody>
      </p:sp>
    </p:spTree>
    <p:extLst>
      <p:ext uri="{BB962C8B-B14F-4D97-AF65-F5344CB8AC3E}">
        <p14:creationId xmlns:p14="http://schemas.microsoft.com/office/powerpoint/2010/main" val="158866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 the </a:t>
            </a:r>
            <a:r>
              <a:rPr lang="da-DK" dirty="0" err="1"/>
              <a:t>period</a:t>
            </a:r>
            <a:r>
              <a:rPr lang="da-DK" dirty="0"/>
              <a:t> November – December 2016 (</a:t>
            </a:r>
            <a:r>
              <a:rPr lang="da-DK" dirty="0" err="1"/>
              <a:t>when</a:t>
            </a:r>
            <a:r>
              <a:rPr lang="da-DK" dirty="0"/>
              <a:t> the data </a:t>
            </a:r>
            <a:r>
              <a:rPr lang="da-DK" dirty="0" err="1"/>
              <a:t>were</a:t>
            </a:r>
            <a:r>
              <a:rPr lang="da-DK" dirty="0"/>
              <a:t> </a:t>
            </a:r>
            <a:r>
              <a:rPr lang="da-DK" dirty="0" err="1"/>
              <a:t>collected</a:t>
            </a:r>
            <a:r>
              <a:rPr lang="da-DK" dirty="0"/>
              <a:t>) for </a:t>
            </a:r>
            <a:r>
              <a:rPr lang="da-DK" b="1" dirty="0" err="1"/>
              <a:t>Houseolds</a:t>
            </a:r>
            <a:r>
              <a:rPr lang="da-DK" b="1" dirty="0"/>
              <a:t>:</a:t>
            </a:r>
          </a:p>
          <a:p>
            <a:endParaRPr lang="da-DK" dirty="0"/>
          </a:p>
          <a:p>
            <a:pPr marL="228600" indent="-228600">
              <a:buAutoNum type="alphaLcParenR"/>
            </a:pPr>
            <a:r>
              <a:rPr lang="da-DK" dirty="0"/>
              <a:t>In 24 out of the 28 </a:t>
            </a:r>
            <a:r>
              <a:rPr lang="da-DK" dirty="0" err="1"/>
              <a:t>Member</a:t>
            </a:r>
            <a:r>
              <a:rPr lang="da-DK" dirty="0"/>
              <a:t> States, the </a:t>
            </a:r>
            <a:r>
              <a:rPr lang="da-DK" dirty="0" err="1"/>
              <a:t>energy</a:t>
            </a:r>
            <a:r>
              <a:rPr lang="da-DK" dirty="0"/>
              <a:t> component </a:t>
            </a:r>
            <a:r>
              <a:rPr lang="da-DK" dirty="0" err="1"/>
              <a:t>was</a:t>
            </a:r>
            <a:r>
              <a:rPr lang="da-DK" dirty="0"/>
              <a:t> </a:t>
            </a:r>
            <a:r>
              <a:rPr lang="da-DK" b="1" dirty="0" err="1"/>
              <a:t>below</a:t>
            </a:r>
            <a:r>
              <a:rPr lang="da-DK" b="1" dirty="0"/>
              <a:t> 50%</a:t>
            </a:r>
            <a:endParaRPr lang="en-GB" b="0" dirty="0"/>
          </a:p>
          <a:p>
            <a:pPr marL="228600" indent="-228600">
              <a:buAutoNum type="alphaLcParenR"/>
            </a:pPr>
            <a:r>
              <a:rPr lang="da-DK" b="0" dirty="0"/>
              <a:t>On average, the distribution charge </a:t>
            </a:r>
            <a:r>
              <a:rPr lang="da-DK" b="0" dirty="0" err="1"/>
              <a:t>was</a:t>
            </a:r>
            <a:r>
              <a:rPr lang="da-DK" b="0" dirty="0"/>
              <a:t> 27%. T</a:t>
            </a:r>
            <a:r>
              <a:rPr lang="en-GB" b="0" dirty="0"/>
              <a:t>he country with the lowest DSO charge was Greece, with 15,78%, while the highest was Norway with 48%</a:t>
            </a:r>
          </a:p>
          <a:p>
            <a:pPr marL="228600" indent="-228600">
              <a:buAutoNum type="alphaLcParenR"/>
            </a:pPr>
            <a:r>
              <a:rPr lang="da-DK" b="0" dirty="0"/>
              <a:t>Transmission charges </a:t>
            </a:r>
            <a:r>
              <a:rPr lang="da-DK" b="0" dirty="0" err="1"/>
              <a:t>were</a:t>
            </a:r>
            <a:r>
              <a:rPr lang="da-DK" b="0" dirty="0"/>
              <a:t> </a:t>
            </a:r>
            <a:r>
              <a:rPr lang="da-DK" b="0" dirty="0" err="1"/>
              <a:t>much</a:t>
            </a:r>
            <a:r>
              <a:rPr lang="da-DK" b="0" dirty="0"/>
              <a:t> </a:t>
            </a:r>
            <a:r>
              <a:rPr lang="da-DK" b="0" dirty="0" err="1"/>
              <a:t>lower</a:t>
            </a:r>
            <a:r>
              <a:rPr lang="da-DK" b="0" dirty="0"/>
              <a:t>, with an average of 2% with </a:t>
            </a:r>
            <a:r>
              <a:rPr lang="da-DK" b="0" dirty="0" err="1"/>
              <a:t>Croatia</a:t>
            </a:r>
            <a:r>
              <a:rPr lang="da-DK" b="0" dirty="0"/>
              <a:t> as the </a:t>
            </a:r>
            <a:r>
              <a:rPr lang="da-DK" b="0" dirty="0" err="1"/>
              <a:t>highest</a:t>
            </a:r>
            <a:r>
              <a:rPr lang="da-DK" b="0" dirty="0"/>
              <a:t> (9%)</a:t>
            </a:r>
          </a:p>
          <a:p>
            <a:pPr marL="228600" indent="-228600">
              <a:buAutoNum type="alphaLcParenR"/>
            </a:pPr>
            <a:r>
              <a:rPr lang="da-DK" b="0" dirty="0"/>
              <a:t>Energy </a:t>
            </a:r>
            <a:r>
              <a:rPr lang="da-DK" b="0" dirty="0" err="1"/>
              <a:t>taxes</a:t>
            </a:r>
            <a:r>
              <a:rPr lang="da-DK" b="0" dirty="0"/>
              <a:t> </a:t>
            </a:r>
            <a:r>
              <a:rPr lang="da-DK" b="0" dirty="0" err="1"/>
              <a:t>vary</a:t>
            </a:r>
            <a:r>
              <a:rPr lang="da-DK" b="0" dirty="0"/>
              <a:t> a </a:t>
            </a:r>
            <a:r>
              <a:rPr lang="da-DK" b="0" dirty="0" err="1"/>
              <a:t>lot</a:t>
            </a:r>
            <a:r>
              <a:rPr lang="da-DK" b="0" dirty="0"/>
              <a:t>, with </a:t>
            </a:r>
            <a:r>
              <a:rPr lang="da-DK" b="0" dirty="0" err="1"/>
              <a:t>countries</a:t>
            </a:r>
            <a:r>
              <a:rPr lang="da-DK" b="0" dirty="0"/>
              <a:t> with NO </a:t>
            </a:r>
            <a:r>
              <a:rPr lang="da-DK" b="0" dirty="0" err="1"/>
              <a:t>tax</a:t>
            </a:r>
            <a:r>
              <a:rPr lang="da-DK" b="0" dirty="0"/>
              <a:t> (</a:t>
            </a:r>
            <a:r>
              <a:rPr lang="da-DK" b="0" dirty="0" err="1"/>
              <a:t>e.g</a:t>
            </a:r>
            <a:r>
              <a:rPr lang="da-DK" b="0" dirty="0"/>
              <a:t>. GB) and </a:t>
            </a:r>
            <a:r>
              <a:rPr lang="da-DK" b="0" dirty="0" err="1"/>
              <a:t>countries</a:t>
            </a:r>
            <a:r>
              <a:rPr lang="da-DK" b="0" dirty="0"/>
              <a:t> with a </a:t>
            </a:r>
            <a:r>
              <a:rPr lang="da-DK" b="0" dirty="0" err="1"/>
              <a:t>very</a:t>
            </a:r>
            <a:r>
              <a:rPr lang="da-DK" b="0" dirty="0"/>
              <a:t> big </a:t>
            </a:r>
            <a:r>
              <a:rPr lang="da-DK" b="0" dirty="0" err="1"/>
              <a:t>tax</a:t>
            </a:r>
            <a:r>
              <a:rPr lang="da-DK" b="0" dirty="0"/>
              <a:t> component (DK with 37%)</a:t>
            </a:r>
          </a:p>
          <a:p>
            <a:pPr marL="228600" indent="-228600">
              <a:buAutoNum type="alphaLcParenR"/>
            </a:pPr>
            <a:r>
              <a:rPr lang="da-DK" b="0" dirty="0"/>
              <a:t>Charges for RES </a:t>
            </a:r>
            <a:r>
              <a:rPr lang="da-DK" b="0" dirty="0" err="1"/>
              <a:t>are</a:t>
            </a:r>
            <a:r>
              <a:rPr lang="da-DK" b="0" dirty="0"/>
              <a:t> present in 25 out of 28 </a:t>
            </a:r>
            <a:r>
              <a:rPr lang="da-DK" b="0" dirty="0" err="1"/>
              <a:t>countries</a:t>
            </a:r>
            <a:r>
              <a:rPr lang="da-DK" b="0" dirty="0"/>
              <a:t>, and </a:t>
            </a:r>
            <a:r>
              <a:rPr lang="da-DK" b="0" dirty="0" err="1"/>
              <a:t>account</a:t>
            </a:r>
            <a:r>
              <a:rPr lang="da-DK" b="0" dirty="0"/>
              <a:t> for up to 22% in </a:t>
            </a:r>
            <a:r>
              <a:rPr lang="da-DK" b="0" dirty="0" err="1"/>
              <a:t>Italy</a:t>
            </a:r>
            <a:endParaRPr lang="da-DK" b="0" dirty="0"/>
          </a:p>
          <a:p>
            <a:pPr marL="228600" indent="-228600">
              <a:buAutoNum type="alphaLcParenR"/>
            </a:pPr>
            <a:endParaRPr lang="da-DK" b="0" dirty="0"/>
          </a:p>
        </p:txBody>
      </p:sp>
      <p:sp>
        <p:nvSpPr>
          <p:cNvPr id="4" name="Slide Number Placeholder 3"/>
          <p:cNvSpPr>
            <a:spLocks noGrp="1"/>
          </p:cNvSpPr>
          <p:nvPr>
            <p:ph type="sldNum" sz="quarter" idx="10"/>
          </p:nvPr>
        </p:nvSpPr>
        <p:spPr/>
        <p:txBody>
          <a:bodyPr/>
          <a:lstStyle/>
          <a:p>
            <a:fld id="{FD75776C-29D3-4AEF-88F3-1767E429F2B3}" type="slidenum">
              <a:rPr lang="en-GB" smtClean="0"/>
              <a:t>13</a:t>
            </a:fld>
            <a:endParaRPr lang="en-GB"/>
          </a:p>
        </p:txBody>
      </p:sp>
    </p:spTree>
    <p:extLst>
      <p:ext uri="{BB962C8B-B14F-4D97-AF65-F5344CB8AC3E}">
        <p14:creationId xmlns:p14="http://schemas.microsoft.com/office/powerpoint/2010/main" val="280779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Actually</a:t>
            </a:r>
            <a:r>
              <a:rPr lang="da-DK" dirty="0"/>
              <a:t>, ALL </a:t>
            </a:r>
            <a:r>
              <a:rPr lang="da-DK" dirty="0" err="1"/>
              <a:t>surcharges</a:t>
            </a:r>
            <a:r>
              <a:rPr lang="da-DK" dirty="0"/>
              <a:t> </a:t>
            </a:r>
            <a:r>
              <a:rPr lang="da-DK" dirty="0" err="1"/>
              <a:t>conflict</a:t>
            </a:r>
            <a:r>
              <a:rPr lang="da-DK" dirty="0"/>
              <a:t> with demand-side </a:t>
            </a:r>
            <a:r>
              <a:rPr lang="da-DK" dirty="0" err="1"/>
              <a:t>flexibility</a:t>
            </a:r>
            <a:r>
              <a:rPr lang="da-DK" dirty="0"/>
              <a:t>, but </a:t>
            </a:r>
            <a:r>
              <a:rPr lang="da-DK" dirty="0" err="1"/>
              <a:t>there</a:t>
            </a:r>
            <a:r>
              <a:rPr lang="da-DK" dirty="0"/>
              <a:t> is no </a:t>
            </a:r>
            <a:r>
              <a:rPr lang="da-DK" dirty="0" err="1"/>
              <a:t>free</a:t>
            </a:r>
            <a:r>
              <a:rPr lang="da-DK" dirty="0"/>
              <a:t> lunch </a:t>
            </a:r>
            <a:r>
              <a:rPr lang="da-DK" dirty="0" err="1"/>
              <a:t>here</a:t>
            </a:r>
            <a:r>
              <a:rPr lang="da-DK" dirty="0"/>
              <a:t>. If </a:t>
            </a:r>
            <a:r>
              <a:rPr lang="da-DK" dirty="0" err="1"/>
              <a:t>renewables</a:t>
            </a:r>
            <a:r>
              <a:rPr lang="da-DK" dirty="0"/>
              <a:t> </a:t>
            </a:r>
            <a:r>
              <a:rPr lang="da-DK" dirty="0" err="1"/>
              <a:t>are</a:t>
            </a:r>
            <a:r>
              <a:rPr lang="da-DK" dirty="0"/>
              <a:t> </a:t>
            </a:r>
            <a:r>
              <a:rPr lang="da-DK" dirty="0" err="1"/>
              <a:t>going</a:t>
            </a:r>
            <a:r>
              <a:rPr lang="da-DK" dirty="0"/>
              <a:t> to </a:t>
            </a:r>
            <a:r>
              <a:rPr lang="da-DK" dirty="0" err="1"/>
              <a:t>be</a:t>
            </a:r>
            <a:r>
              <a:rPr lang="da-DK" dirty="0"/>
              <a:t> </a:t>
            </a:r>
            <a:r>
              <a:rPr lang="da-DK" dirty="0" err="1"/>
              <a:t>subsidised</a:t>
            </a:r>
            <a:r>
              <a:rPr lang="da-DK" dirty="0"/>
              <a:t>, </a:t>
            </a:r>
            <a:r>
              <a:rPr lang="da-DK" dirty="0" err="1"/>
              <a:t>someone</a:t>
            </a:r>
            <a:r>
              <a:rPr lang="da-DK" dirty="0"/>
              <a:t> has to pay</a:t>
            </a:r>
          </a:p>
          <a:p>
            <a:endParaRPr lang="da-DK" dirty="0"/>
          </a:p>
          <a:p>
            <a:r>
              <a:rPr lang="da-DK" dirty="0"/>
              <a:t>Page 18 of the ACER 2015 </a:t>
            </a:r>
            <a:r>
              <a:rPr lang="da-DK" dirty="0" err="1"/>
              <a:t>report</a:t>
            </a:r>
            <a:r>
              <a:rPr lang="da-DK" dirty="0"/>
              <a:t> </a:t>
            </a:r>
            <a:r>
              <a:rPr lang="da-DK" dirty="0" err="1"/>
              <a:t>says</a:t>
            </a:r>
            <a:r>
              <a:rPr lang="da-DK" dirty="0"/>
              <a:t> </a:t>
            </a:r>
            <a:r>
              <a:rPr lang="da-DK" dirty="0" err="1"/>
              <a:t>that</a:t>
            </a:r>
            <a:r>
              <a:rPr lang="da-DK" dirty="0"/>
              <a:t> </a:t>
            </a:r>
            <a:r>
              <a:rPr lang="da-DK" b="1" dirty="0"/>
              <a:t>”</a:t>
            </a:r>
            <a:r>
              <a:rPr lang="en-GB" sz="1200" b="1" i="0" u="none" strike="noStrike" kern="1200" baseline="0" dirty="0">
                <a:solidFill>
                  <a:schemeClr val="tx1"/>
                </a:solidFill>
                <a:latin typeface="+mn-lt"/>
                <a:ea typeface="+mn-ea"/>
                <a:cs typeface="+mn-cs"/>
              </a:rPr>
              <a:t>At the same time, suppliers in several capital cities offered more fixed-price contracts to consumers”. </a:t>
            </a:r>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14</a:t>
            </a:fld>
            <a:endParaRPr lang="en-GB"/>
          </a:p>
        </p:txBody>
      </p:sp>
    </p:spTree>
    <p:extLst>
      <p:ext uri="{BB962C8B-B14F-4D97-AF65-F5344CB8AC3E}">
        <p14:creationId xmlns:p14="http://schemas.microsoft.com/office/powerpoint/2010/main" val="120382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Page 18 of the ACER 2015 </a:t>
            </a:r>
            <a:r>
              <a:rPr lang="da-DK" dirty="0" err="1"/>
              <a:t>report</a:t>
            </a:r>
            <a:r>
              <a:rPr lang="da-DK" dirty="0"/>
              <a:t> </a:t>
            </a:r>
            <a:r>
              <a:rPr lang="da-DK" dirty="0" err="1"/>
              <a:t>says</a:t>
            </a:r>
            <a:r>
              <a:rPr lang="da-DK" dirty="0"/>
              <a:t> </a:t>
            </a:r>
            <a:r>
              <a:rPr lang="da-DK" dirty="0" err="1"/>
              <a:t>that</a:t>
            </a:r>
            <a:r>
              <a:rPr lang="da-DK" dirty="0"/>
              <a:t> </a:t>
            </a:r>
            <a:r>
              <a:rPr lang="da-DK" b="1" dirty="0"/>
              <a:t>”</a:t>
            </a:r>
            <a:r>
              <a:rPr lang="en-GB" sz="1200" b="1" i="0" u="none" strike="noStrike" kern="1200" baseline="0" dirty="0">
                <a:solidFill>
                  <a:schemeClr val="tx1"/>
                </a:solidFill>
                <a:latin typeface="+mn-lt"/>
                <a:ea typeface="+mn-ea"/>
                <a:cs typeface="+mn-cs"/>
              </a:rPr>
              <a:t>At the same time, suppliers in several capital cities offered more fixed-price contracts to consumers”. </a:t>
            </a:r>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15</a:t>
            </a:fld>
            <a:endParaRPr lang="en-GB"/>
          </a:p>
        </p:txBody>
      </p:sp>
    </p:spTree>
    <p:extLst>
      <p:ext uri="{BB962C8B-B14F-4D97-AF65-F5344CB8AC3E}">
        <p14:creationId xmlns:p14="http://schemas.microsoft.com/office/powerpoint/2010/main" val="270234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da-DK" sz="1200" dirty="0"/>
              <a:t>12 </a:t>
            </a:r>
            <a:r>
              <a:rPr lang="da-DK" sz="1200" dirty="0" err="1"/>
              <a:t>countries</a:t>
            </a:r>
            <a:r>
              <a:rPr lang="da-DK" sz="1200" dirty="0"/>
              <a:t> have </a:t>
            </a:r>
            <a:r>
              <a:rPr lang="da-DK" sz="1200" dirty="0" err="1"/>
              <a:t>price</a:t>
            </a:r>
            <a:r>
              <a:rPr lang="da-DK" sz="1200" dirty="0"/>
              <a:t> </a:t>
            </a:r>
            <a:r>
              <a:rPr lang="da-DK" sz="1200" dirty="0" err="1"/>
              <a:t>regulations</a:t>
            </a:r>
            <a:r>
              <a:rPr lang="da-DK" sz="1200" dirty="0"/>
              <a:t> in the </a:t>
            </a:r>
            <a:r>
              <a:rPr lang="da-DK" sz="1200" dirty="0" err="1"/>
              <a:t>housegold</a:t>
            </a:r>
            <a:r>
              <a:rPr lang="da-DK" sz="1200" dirty="0"/>
              <a:t> segment: </a:t>
            </a:r>
          </a:p>
          <a:p>
            <a:pPr marL="342900" indent="-342900">
              <a:buFont typeface="Arial" panose="020B0604020202020204" pitchFamily="34" charset="0"/>
              <a:buChar char="•"/>
            </a:pPr>
            <a:r>
              <a:rPr lang="da-DK" sz="1200" dirty="0"/>
              <a:t>9 </a:t>
            </a:r>
            <a:r>
              <a:rPr lang="da-DK" sz="1200" dirty="0" err="1"/>
              <a:t>countries</a:t>
            </a:r>
            <a:r>
              <a:rPr lang="da-DK" sz="1200" dirty="0"/>
              <a:t> have </a:t>
            </a:r>
            <a:r>
              <a:rPr lang="da-DK" sz="1200" dirty="0" err="1"/>
              <a:t>price</a:t>
            </a:r>
            <a:r>
              <a:rPr lang="da-DK" sz="1200" dirty="0"/>
              <a:t> </a:t>
            </a:r>
            <a:r>
              <a:rPr lang="da-DK" sz="1200" dirty="0" err="1"/>
              <a:t>regulations</a:t>
            </a:r>
            <a:r>
              <a:rPr lang="da-DK" sz="1200" dirty="0"/>
              <a:t> in the </a:t>
            </a:r>
            <a:r>
              <a:rPr lang="da-DK" sz="1200" dirty="0" err="1"/>
              <a:t>industrial</a:t>
            </a:r>
            <a:r>
              <a:rPr lang="da-DK" sz="1200" dirty="0"/>
              <a:t> segment</a:t>
            </a:r>
            <a:endParaRPr lang="en-GB" sz="1200" dirty="0"/>
          </a:p>
          <a:p>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16</a:t>
            </a:fld>
            <a:endParaRPr lang="en-GB"/>
          </a:p>
        </p:txBody>
      </p:sp>
    </p:spTree>
    <p:extLst>
      <p:ext uri="{BB962C8B-B14F-4D97-AF65-F5344CB8AC3E}">
        <p14:creationId xmlns:p14="http://schemas.microsoft.com/office/powerpoint/2010/main" val="197948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da-DK" sz="1200" dirty="0"/>
              <a:t>12 </a:t>
            </a:r>
            <a:r>
              <a:rPr lang="da-DK" sz="1200" dirty="0" err="1"/>
              <a:t>countries</a:t>
            </a:r>
            <a:r>
              <a:rPr lang="da-DK" sz="1200" dirty="0"/>
              <a:t> have </a:t>
            </a:r>
            <a:r>
              <a:rPr lang="da-DK" sz="1200" dirty="0" err="1"/>
              <a:t>price</a:t>
            </a:r>
            <a:r>
              <a:rPr lang="da-DK" sz="1200" dirty="0"/>
              <a:t> </a:t>
            </a:r>
            <a:r>
              <a:rPr lang="da-DK" sz="1200" dirty="0" err="1"/>
              <a:t>regulations</a:t>
            </a:r>
            <a:r>
              <a:rPr lang="da-DK" sz="1200" dirty="0"/>
              <a:t> in the </a:t>
            </a:r>
            <a:r>
              <a:rPr lang="da-DK" sz="1200" dirty="0" err="1"/>
              <a:t>housegold</a:t>
            </a:r>
            <a:r>
              <a:rPr lang="da-DK" sz="1200" dirty="0"/>
              <a:t> segment: </a:t>
            </a:r>
          </a:p>
          <a:p>
            <a:pPr marL="342900" indent="-342900">
              <a:buFont typeface="Arial" panose="020B0604020202020204" pitchFamily="34" charset="0"/>
              <a:buChar char="•"/>
            </a:pPr>
            <a:r>
              <a:rPr lang="da-DK" sz="1200" dirty="0"/>
              <a:t>9 </a:t>
            </a:r>
            <a:r>
              <a:rPr lang="da-DK" sz="1200" dirty="0" err="1"/>
              <a:t>countries</a:t>
            </a:r>
            <a:r>
              <a:rPr lang="da-DK" sz="1200" dirty="0"/>
              <a:t> have </a:t>
            </a:r>
            <a:r>
              <a:rPr lang="da-DK" sz="1200" dirty="0" err="1"/>
              <a:t>price</a:t>
            </a:r>
            <a:r>
              <a:rPr lang="da-DK" sz="1200" dirty="0"/>
              <a:t> </a:t>
            </a:r>
            <a:r>
              <a:rPr lang="da-DK" sz="1200" dirty="0" err="1"/>
              <a:t>regulations</a:t>
            </a:r>
            <a:r>
              <a:rPr lang="da-DK" sz="1200" dirty="0"/>
              <a:t> in the </a:t>
            </a:r>
            <a:r>
              <a:rPr lang="da-DK" sz="1200" dirty="0" err="1"/>
              <a:t>industrial</a:t>
            </a:r>
            <a:r>
              <a:rPr lang="da-DK" sz="1200" dirty="0"/>
              <a:t> segment</a:t>
            </a:r>
            <a:endParaRPr lang="en-GB" sz="1200" dirty="0"/>
          </a:p>
          <a:p>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17</a:t>
            </a:fld>
            <a:endParaRPr lang="en-GB"/>
          </a:p>
        </p:txBody>
      </p:sp>
    </p:spTree>
    <p:extLst>
      <p:ext uri="{BB962C8B-B14F-4D97-AF65-F5344CB8AC3E}">
        <p14:creationId xmlns:p14="http://schemas.microsoft.com/office/powerpoint/2010/main" val="426343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RES charges have more </a:t>
            </a:r>
            <a:r>
              <a:rPr lang="da-DK" dirty="0" err="1"/>
              <a:t>than</a:t>
            </a:r>
            <a:r>
              <a:rPr lang="da-DK" dirty="0"/>
              <a:t> </a:t>
            </a:r>
            <a:r>
              <a:rPr lang="da-DK" dirty="0" err="1"/>
              <a:t>doubled</a:t>
            </a:r>
            <a:r>
              <a:rPr lang="da-DK" dirty="0"/>
              <a:t> </a:t>
            </a:r>
            <a:r>
              <a:rPr lang="da-DK" dirty="0" err="1"/>
              <a:t>between</a:t>
            </a:r>
            <a:r>
              <a:rPr lang="da-DK" dirty="0"/>
              <a:t> 2012 and 2016, from 6% to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The </a:t>
            </a:r>
            <a:r>
              <a:rPr lang="da-DK" dirty="0" err="1"/>
              <a:t>share</a:t>
            </a:r>
            <a:r>
              <a:rPr lang="da-DK" dirty="0"/>
              <a:t> of </a:t>
            </a:r>
            <a:r>
              <a:rPr lang="da-DK" dirty="0" err="1"/>
              <a:t>energy</a:t>
            </a:r>
            <a:r>
              <a:rPr lang="da-DK" dirty="0"/>
              <a:t> in the final </a:t>
            </a:r>
            <a:r>
              <a:rPr lang="da-DK" dirty="0" err="1"/>
              <a:t>consumers</a:t>
            </a:r>
            <a:r>
              <a:rPr lang="da-DK" dirty="0"/>
              <a:t>’ bil has </a:t>
            </a:r>
            <a:r>
              <a:rPr lang="da-DK" dirty="0" err="1"/>
              <a:t>declined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18</a:t>
            </a:fld>
            <a:endParaRPr lang="en-GB"/>
          </a:p>
        </p:txBody>
      </p:sp>
    </p:spTree>
    <p:extLst>
      <p:ext uri="{BB962C8B-B14F-4D97-AF65-F5344CB8AC3E}">
        <p14:creationId xmlns:p14="http://schemas.microsoft.com/office/powerpoint/2010/main" val="316074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RES charges have more </a:t>
            </a:r>
            <a:r>
              <a:rPr lang="da-DK" dirty="0" err="1"/>
              <a:t>than</a:t>
            </a:r>
            <a:r>
              <a:rPr lang="da-DK" dirty="0"/>
              <a:t> </a:t>
            </a:r>
            <a:r>
              <a:rPr lang="da-DK" dirty="0" err="1"/>
              <a:t>doubled</a:t>
            </a:r>
            <a:r>
              <a:rPr lang="da-DK" dirty="0"/>
              <a:t> </a:t>
            </a:r>
            <a:r>
              <a:rPr lang="da-DK" dirty="0" err="1"/>
              <a:t>between</a:t>
            </a:r>
            <a:r>
              <a:rPr lang="da-DK" dirty="0"/>
              <a:t> 2012 and 2016, from 6% to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The </a:t>
            </a:r>
            <a:r>
              <a:rPr lang="da-DK" dirty="0" err="1"/>
              <a:t>share</a:t>
            </a:r>
            <a:r>
              <a:rPr lang="da-DK" dirty="0"/>
              <a:t> of </a:t>
            </a:r>
            <a:r>
              <a:rPr lang="da-DK" dirty="0" err="1"/>
              <a:t>energy</a:t>
            </a:r>
            <a:r>
              <a:rPr lang="da-DK" dirty="0"/>
              <a:t> in the final </a:t>
            </a:r>
            <a:r>
              <a:rPr lang="da-DK" dirty="0" err="1"/>
              <a:t>consumers</a:t>
            </a:r>
            <a:r>
              <a:rPr lang="da-DK" dirty="0"/>
              <a:t>’ bil has </a:t>
            </a:r>
            <a:r>
              <a:rPr lang="da-DK" dirty="0" err="1"/>
              <a:t>declined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Slide Number Placeholder 3"/>
          <p:cNvSpPr>
            <a:spLocks noGrp="1"/>
          </p:cNvSpPr>
          <p:nvPr>
            <p:ph type="sldNum" sz="quarter" idx="10"/>
          </p:nvPr>
        </p:nvSpPr>
        <p:spPr/>
        <p:txBody>
          <a:bodyPr/>
          <a:lstStyle/>
          <a:p>
            <a:fld id="{FD75776C-29D3-4AEF-88F3-1767E429F2B3}" type="slidenum">
              <a:rPr lang="en-GB" smtClean="0"/>
              <a:t>19</a:t>
            </a:fld>
            <a:endParaRPr lang="en-GB"/>
          </a:p>
        </p:txBody>
      </p:sp>
    </p:spTree>
    <p:extLst>
      <p:ext uri="{BB962C8B-B14F-4D97-AF65-F5344CB8AC3E}">
        <p14:creationId xmlns:p14="http://schemas.microsoft.com/office/powerpoint/2010/main" val="210607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6CA5-67D6-47CF-BCCD-1277B2038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4D21C-7625-4197-BD05-E6006D441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121A1-3CD0-4F63-A6E8-FE32F0E1F762}"/>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5" name="Footer Placeholder 4">
            <a:extLst>
              <a:ext uri="{FF2B5EF4-FFF2-40B4-BE49-F238E27FC236}">
                <a16:creationId xmlns:a16="http://schemas.microsoft.com/office/drawing/2014/main" id="{AD9468AA-9AE4-4596-B6CA-FEBC1660F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8F178-EE8F-4A90-BB5D-E3FD2FD6FCC5}"/>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97640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5E2B-A3D7-4ACC-A509-4A3363370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D21863-FEF8-4085-B6C3-FDED3BBD9A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AFB38-8E1E-473C-9B6D-189117801060}"/>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5" name="Footer Placeholder 4">
            <a:extLst>
              <a:ext uri="{FF2B5EF4-FFF2-40B4-BE49-F238E27FC236}">
                <a16:creationId xmlns:a16="http://schemas.microsoft.com/office/drawing/2014/main" id="{FD977E85-58AC-4B47-828E-9DB6943FF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F198C-D0B5-4B44-B262-609EAF6933C5}"/>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241666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3C0FB-DF00-4308-BD69-9A86935C7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B7B12-F538-450E-A457-68114C729A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B9BAF-6E4A-4314-A846-35082BED909F}"/>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5" name="Footer Placeholder 4">
            <a:extLst>
              <a:ext uri="{FF2B5EF4-FFF2-40B4-BE49-F238E27FC236}">
                <a16:creationId xmlns:a16="http://schemas.microsoft.com/office/drawing/2014/main" id="{04C303A6-15DA-461A-8B42-823C6A2E3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BFB2E-EF0C-4C40-AEFE-A7D52FA22517}"/>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29371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llede kapitelside, sort logo">
    <p:spTree>
      <p:nvGrpSpPr>
        <p:cNvPr id="1" name=""/>
        <p:cNvGrpSpPr/>
        <p:nvPr/>
      </p:nvGrpSpPr>
      <p:grpSpPr>
        <a:xfrm>
          <a:off x="0" y="0"/>
          <a:ext cx="0" cy="0"/>
          <a:chOff x="0" y="0"/>
          <a:chExt cx="0" cy="0"/>
        </a:xfrm>
      </p:grpSpPr>
      <p:sp>
        <p:nvSpPr>
          <p:cNvPr id="7" name="Baggrund hvi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Pladsholder til billede 2"/>
          <p:cNvSpPr>
            <a:spLocks noGrp="1"/>
          </p:cNvSpPr>
          <p:nvPr>
            <p:ph type="pic" sz="quarter" idx="18"/>
          </p:nvPr>
        </p:nvSpPr>
        <p:spPr>
          <a:xfrm>
            <a:off x="0" y="0"/>
            <a:ext cx="12189600" cy="6858000"/>
          </a:xfrm>
        </p:spPr>
        <p:txBody>
          <a:bodyPr tIns="2772000" anchor="t" anchorCtr="0"/>
          <a:lstStyle>
            <a:lvl1pPr marL="0" indent="0" algn="ctr">
              <a:buNone/>
              <a:defRPr sz="2000"/>
            </a:lvl1pPr>
          </a:lstStyle>
          <a:p>
            <a:endParaRPr lang="da-DK" dirty="0"/>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chemeClr val="tx1"/>
                </a:solidFill>
              </a:defRPr>
            </a:lvl1pPr>
          </a:lstStyle>
          <a:p>
            <a:r>
              <a:rPr lang="da-DK" dirty="0"/>
              <a:t>Klik for at redigere i master</a:t>
            </a:r>
          </a:p>
        </p:txBody>
      </p:sp>
      <p:sp>
        <p:nvSpPr>
          <p:cNvPr id="12" name="Date_DateCustomA" hidden="1"/>
          <p:cNvSpPr>
            <a:spLocks noGrp="1"/>
          </p:cNvSpPr>
          <p:nvPr>
            <p:ph type="dt" sz="half" idx="14"/>
          </p:nvPr>
        </p:nvSpPr>
        <p:spPr>
          <a:xfrm>
            <a:off x="406305" y="6954339"/>
            <a:ext cx="5630958" cy="263661"/>
          </a:xfrm>
        </p:spPr>
        <p:txBody>
          <a:bodyPr/>
          <a:lstStyle>
            <a:lvl1pPr>
              <a:defRPr sz="100" b="0">
                <a:solidFill>
                  <a:schemeClr val="bg1"/>
                </a:solidFill>
              </a:defRPr>
            </a:lvl1pPr>
          </a:lstStyle>
          <a:p>
            <a:fld id="{1B7FE23A-3DA6-4914-A6DE-D5843CF78035}" type="datetime1">
              <a:rPr lang="da-DK" smtClean="0"/>
              <a:t>14-09-2018</a:t>
            </a:fld>
            <a:endParaRPr lang="en-GB" dirty="0"/>
          </a:p>
        </p:txBody>
      </p:sp>
      <p:sp>
        <p:nvSpPr>
          <p:cNvPr id="13" name="Pladsholder til sidefod 12" hidden="1"/>
          <p:cNvSpPr>
            <a:spLocks noGrp="1"/>
          </p:cNvSpPr>
          <p:nvPr>
            <p:ph type="ftr" sz="quarter" idx="15"/>
          </p:nvPr>
        </p:nvSpPr>
        <p:spPr>
          <a:xfrm>
            <a:off x="406305" y="-350587"/>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54339"/>
            <a:ext cx="431400" cy="263661"/>
          </a:xfrm>
        </p:spPr>
        <p:txBody>
          <a:bodyPr/>
          <a:lstStyle>
            <a:lvl1pPr>
              <a:defRPr sz="100" b="0">
                <a:solidFill>
                  <a:schemeClr val="bg1"/>
                </a:solidFill>
              </a:defRPr>
            </a:lvl1pPr>
          </a:lstStyle>
          <a:p>
            <a:fld id="{45D37B1E-C366-494F-A587-962AD9AABC83}" type="slidenum">
              <a:rPr lang="en-GB"/>
              <a:pPr/>
              <a:t>‹#›</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tx1"/>
                </a:solidFill>
              </a:defRPr>
            </a:lvl1pPr>
            <a:lvl2pPr marL="216000" indent="-216000">
              <a:spcBef>
                <a:spcPts val="0"/>
              </a:spcBef>
              <a:defRPr sz="1400" b="1">
                <a:solidFill>
                  <a:schemeClr val="tx1"/>
                </a:solidFill>
              </a:defRPr>
            </a:lvl2pPr>
            <a:lvl3pPr marL="216000" indent="-216000">
              <a:spcBef>
                <a:spcPts val="0"/>
              </a:spcBef>
              <a:defRPr sz="1400" b="1">
                <a:solidFill>
                  <a:schemeClr val="tx1"/>
                </a:solidFill>
              </a:defRPr>
            </a:lvl3pPr>
            <a:lvl4pPr marL="216000" indent="-216000">
              <a:spcBef>
                <a:spcPts val="0"/>
              </a:spcBef>
              <a:defRPr sz="1400" b="1">
                <a:solidFill>
                  <a:schemeClr val="tx1"/>
                </a:solidFill>
              </a:defRPr>
            </a:lvl4pPr>
            <a:lvl5pPr marL="216000" indent="-216000">
              <a:spcBef>
                <a:spcPts val="0"/>
              </a:spcBef>
              <a:defRPr sz="1400" b="1">
                <a:solidFill>
                  <a:schemeClr val="tx1"/>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logo"/>
          <p:cNvSpPr>
            <a:spLocks noGrp="1"/>
          </p:cNvSpPr>
          <p:nvPr>
            <p:ph type="body" sz="quarter" idx="17"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241343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B322-588A-4414-9D85-4888368F0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BA1AD-6797-4F4A-88CE-702EE88F14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105C9-378B-4360-8D8C-370C91067C84}"/>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5" name="Footer Placeholder 4">
            <a:extLst>
              <a:ext uri="{FF2B5EF4-FFF2-40B4-BE49-F238E27FC236}">
                <a16:creationId xmlns:a16="http://schemas.microsoft.com/office/drawing/2014/main" id="{9AD3FE24-8839-4B5B-878C-889CF2656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20AA1-E34A-437B-ACFF-4877D73275B6}"/>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35542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2AC4-363E-48F6-A831-5B91DFAF3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7376A2-97EB-4E22-BCC5-B03B0A495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1DB8F-66BF-4C34-B58A-7EAA10C1B9E2}"/>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5" name="Footer Placeholder 4">
            <a:extLst>
              <a:ext uri="{FF2B5EF4-FFF2-40B4-BE49-F238E27FC236}">
                <a16:creationId xmlns:a16="http://schemas.microsoft.com/office/drawing/2014/main" id="{15D4351A-BEBC-4502-8F90-D40C1F431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344FD-6F42-4908-BB7C-027A91239CFF}"/>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342611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D219-5BF5-4ED3-B8FA-4DD07D695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1A501-2D56-4855-A56D-EECE985CFB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A97C83-3524-4772-A8FD-36EFFABB4F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D2A113-FA63-4A95-A221-6FD4E277269D}"/>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6" name="Footer Placeholder 5">
            <a:extLst>
              <a:ext uri="{FF2B5EF4-FFF2-40B4-BE49-F238E27FC236}">
                <a16:creationId xmlns:a16="http://schemas.microsoft.com/office/drawing/2014/main" id="{940A7E44-02C2-443E-A7B8-92CDBCF48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DA0DC-FE78-4331-910C-1E2366ABD8D7}"/>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250682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A54D-2BDC-4254-AAD6-0F6803BE4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5B8A5-2A88-4A60-8802-B6271D00F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F6CCF3-22A0-4BA3-A8C2-E5B877917D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59F66-1D8D-4A0B-97D1-CC10CD658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58EB05-DCD0-4003-9CDE-2B7B07B1BE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1B87C-8CD0-43B6-B35E-62FF5E1C16FB}"/>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8" name="Footer Placeholder 7">
            <a:extLst>
              <a:ext uri="{FF2B5EF4-FFF2-40B4-BE49-F238E27FC236}">
                <a16:creationId xmlns:a16="http://schemas.microsoft.com/office/drawing/2014/main" id="{BCBFAC16-6E90-4FA5-B204-3D22096C7D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F1A1A0-EC52-4216-9FFF-F5E1748D98BD}"/>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129986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5F2B-F5FB-4341-864D-3B77DFB53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1EE87-4067-40F1-A55A-CA36E887360A}"/>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4" name="Footer Placeholder 3">
            <a:extLst>
              <a:ext uri="{FF2B5EF4-FFF2-40B4-BE49-F238E27FC236}">
                <a16:creationId xmlns:a16="http://schemas.microsoft.com/office/drawing/2014/main" id="{A110E971-D28B-494C-BB63-C33294E342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C45287-049A-4DAE-9552-183D40756110}"/>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343535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7B85F-0D1F-4F45-A445-81B7AF79CA3A}"/>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3" name="Footer Placeholder 2">
            <a:extLst>
              <a:ext uri="{FF2B5EF4-FFF2-40B4-BE49-F238E27FC236}">
                <a16:creationId xmlns:a16="http://schemas.microsoft.com/office/drawing/2014/main" id="{9050A782-1A22-449F-855C-EC80A39E47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25E1D-E933-4E50-BFDD-603807B1A374}"/>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428044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2748-EBB6-487D-8C48-5129BA321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B43D2D-FBEB-421F-A6F8-BF8DC5E53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0E0B35-9BB8-47E3-B7CD-2B855BE93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5BD953-D368-4026-9A61-71B8FEC84525}"/>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6" name="Footer Placeholder 5">
            <a:extLst>
              <a:ext uri="{FF2B5EF4-FFF2-40B4-BE49-F238E27FC236}">
                <a16:creationId xmlns:a16="http://schemas.microsoft.com/office/drawing/2014/main" id="{3E3B0029-384D-4B4F-8295-DA9D60ED6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F2646-3BCA-4E09-87E2-F0BD4B527648}"/>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278212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1E31-B625-494B-9783-C172695E3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B607B-F128-4C2C-9A01-29F911D60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18E55-B820-4B28-B867-E4C30A227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33995B-205E-4DDD-8F6E-D9F374E2B2BC}"/>
              </a:ext>
            </a:extLst>
          </p:cNvPr>
          <p:cNvSpPr>
            <a:spLocks noGrp="1"/>
          </p:cNvSpPr>
          <p:nvPr>
            <p:ph type="dt" sz="half" idx="10"/>
          </p:nvPr>
        </p:nvSpPr>
        <p:spPr/>
        <p:txBody>
          <a:bodyPr/>
          <a:lstStyle/>
          <a:p>
            <a:fld id="{3E975E25-B30F-4B8B-9DB6-B4876C8FE1FC}" type="datetimeFigureOut">
              <a:rPr lang="en-US" smtClean="0"/>
              <a:t>9/14/2018</a:t>
            </a:fld>
            <a:endParaRPr lang="en-US"/>
          </a:p>
        </p:txBody>
      </p:sp>
      <p:sp>
        <p:nvSpPr>
          <p:cNvPr id="6" name="Footer Placeholder 5">
            <a:extLst>
              <a:ext uri="{FF2B5EF4-FFF2-40B4-BE49-F238E27FC236}">
                <a16:creationId xmlns:a16="http://schemas.microsoft.com/office/drawing/2014/main" id="{8AD945EE-6498-4ED7-A70E-0A9B7AC10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4FC6D-0617-4359-AB22-95DFE178C9D5}"/>
              </a:ext>
            </a:extLst>
          </p:cNvPr>
          <p:cNvSpPr>
            <a:spLocks noGrp="1"/>
          </p:cNvSpPr>
          <p:nvPr>
            <p:ph type="sldNum" sz="quarter" idx="12"/>
          </p:nvPr>
        </p:nvSpPr>
        <p:spPr/>
        <p:txBody>
          <a:bodyPr/>
          <a:lstStyle/>
          <a:p>
            <a:fld id="{95B6A9A2-31BF-4BE7-9EEF-93CCCC0D3B03}" type="slidenum">
              <a:rPr lang="en-US" smtClean="0"/>
              <a:t>‹#›</a:t>
            </a:fld>
            <a:endParaRPr lang="en-US"/>
          </a:p>
        </p:txBody>
      </p:sp>
    </p:spTree>
    <p:extLst>
      <p:ext uri="{BB962C8B-B14F-4D97-AF65-F5344CB8AC3E}">
        <p14:creationId xmlns:p14="http://schemas.microsoft.com/office/powerpoint/2010/main" val="157473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BA17A-6F2E-42F1-8B2D-75B9765D64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3176C-CBF0-4DA9-B5E4-3DAC7283A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E3BE0-0637-47CE-AA36-D622CDE064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75E25-B30F-4B8B-9DB6-B4876C8FE1FC}" type="datetimeFigureOut">
              <a:rPr lang="en-US" smtClean="0"/>
              <a:t>9/14/2018</a:t>
            </a:fld>
            <a:endParaRPr lang="en-US"/>
          </a:p>
        </p:txBody>
      </p:sp>
      <p:sp>
        <p:nvSpPr>
          <p:cNvPr id="5" name="Footer Placeholder 4">
            <a:extLst>
              <a:ext uri="{FF2B5EF4-FFF2-40B4-BE49-F238E27FC236}">
                <a16:creationId xmlns:a16="http://schemas.microsoft.com/office/drawing/2014/main" id="{4D60846E-6ECA-4C3E-8D2F-97A7C6774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26A1-422B-4458-A2E9-1E74C5348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6A9A2-31BF-4BE7-9EEF-93CCCC0D3B03}" type="slidenum">
              <a:rPr lang="en-US" smtClean="0"/>
              <a:t>‹#›</a:t>
            </a:fld>
            <a:endParaRPr lang="en-US"/>
          </a:p>
        </p:txBody>
      </p:sp>
    </p:spTree>
    <p:extLst>
      <p:ext uri="{BB962C8B-B14F-4D97-AF65-F5344CB8AC3E}">
        <p14:creationId xmlns:p14="http://schemas.microsoft.com/office/powerpoint/2010/main" val="41079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452283"/>
            <a:ext cx="11112650" cy="3721502"/>
          </a:xfrm>
        </p:spPr>
        <p:txBody>
          <a:bodyPr>
            <a:normAutofit fontScale="90000"/>
          </a:bodyPr>
          <a:lstStyle/>
          <a:p>
            <a:pPr algn="ctr"/>
            <a:r>
              <a:rPr lang="en-US" sz="5600" dirty="0"/>
              <a:t>EU Retail Electricity markets in Transition: The Quest for adequate Design</a:t>
            </a:r>
            <a:br>
              <a:rPr lang="en-US" dirty="0"/>
            </a:br>
            <a:br>
              <a:rPr lang="en-US" dirty="0"/>
            </a:br>
            <a:br>
              <a:rPr lang="en-US" sz="5000" dirty="0"/>
            </a:br>
            <a:endParaRPr lang="en-US" sz="1700" dirty="0"/>
          </a:p>
        </p:txBody>
      </p:sp>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1" name="TextBox 10"/>
          <p:cNvSpPr txBox="1"/>
          <p:nvPr/>
        </p:nvSpPr>
        <p:spPr>
          <a:xfrm>
            <a:off x="838200" y="3811365"/>
            <a:ext cx="10265624" cy="2554545"/>
          </a:xfrm>
          <a:prstGeom prst="rect">
            <a:avLst/>
          </a:prstGeom>
          <a:noFill/>
        </p:spPr>
        <p:txBody>
          <a:bodyPr wrap="square" rtlCol="0">
            <a:spAutoFit/>
          </a:bodyPr>
          <a:lstStyle/>
          <a:p>
            <a:pPr algn="ctr"/>
            <a:r>
              <a:rPr lang="da-DK" sz="2500" dirty="0"/>
              <a:t>Dr. Luis </a:t>
            </a:r>
            <a:r>
              <a:rPr lang="da-DK" sz="2500" dirty="0" err="1"/>
              <a:t>Boscán</a:t>
            </a:r>
            <a:r>
              <a:rPr lang="da-DK" sz="2500" dirty="0"/>
              <a:t> (University of Southern Denmark) </a:t>
            </a:r>
          </a:p>
          <a:p>
            <a:pPr algn="ctr"/>
            <a:r>
              <a:rPr lang="da-DK" sz="2500" i="1" dirty="0"/>
              <a:t>joint </a:t>
            </a:r>
            <a:r>
              <a:rPr lang="da-DK" sz="2500" i="1" dirty="0" err="1"/>
              <a:t>work</a:t>
            </a:r>
            <a:r>
              <a:rPr lang="da-DK" sz="2500" i="1" dirty="0"/>
              <a:t> with Dr. </a:t>
            </a:r>
            <a:r>
              <a:rPr lang="da-DK" sz="2500" i="1" dirty="0" err="1"/>
              <a:t>Rahmat</a:t>
            </a:r>
            <a:r>
              <a:rPr lang="da-DK" sz="2500" i="1" dirty="0"/>
              <a:t> </a:t>
            </a:r>
            <a:r>
              <a:rPr lang="da-DK" sz="2500" i="1" dirty="0" err="1"/>
              <a:t>Poudineh</a:t>
            </a:r>
            <a:r>
              <a:rPr lang="da-DK" sz="2500" i="1" dirty="0"/>
              <a:t> (Oxford Institute for Energy Studies)</a:t>
            </a:r>
          </a:p>
          <a:p>
            <a:pPr algn="ctr"/>
            <a:endParaRPr lang="da-DK" sz="1500" i="1" dirty="0"/>
          </a:p>
          <a:p>
            <a:pPr algn="ctr"/>
            <a:endParaRPr lang="da-DK" sz="2000" dirty="0"/>
          </a:p>
          <a:p>
            <a:pPr algn="ctr"/>
            <a:r>
              <a:rPr lang="da-DK" sz="2500" dirty="0"/>
              <a:t>Presentation at the </a:t>
            </a:r>
            <a:r>
              <a:rPr lang="da-DK" sz="2500" b="1" dirty="0"/>
              <a:t>BIEE Conference</a:t>
            </a:r>
          </a:p>
          <a:p>
            <a:pPr algn="ctr"/>
            <a:r>
              <a:rPr lang="da-DK" sz="2500" dirty="0" err="1"/>
              <a:t>Blavatnik</a:t>
            </a:r>
            <a:r>
              <a:rPr lang="da-DK" sz="2500" dirty="0"/>
              <a:t> School of </a:t>
            </a:r>
            <a:r>
              <a:rPr lang="da-DK" sz="2500" dirty="0" err="1"/>
              <a:t>Government</a:t>
            </a:r>
            <a:r>
              <a:rPr lang="da-DK" sz="2500" dirty="0"/>
              <a:t>. Oxford, 18 </a:t>
            </a:r>
            <a:r>
              <a:rPr lang="da-DK" sz="2500" dirty="0" err="1"/>
              <a:t>Septemeber</a:t>
            </a:r>
            <a:r>
              <a:rPr lang="da-DK" sz="2500" dirty="0"/>
              <a:t> 2018</a:t>
            </a:r>
          </a:p>
          <a:p>
            <a:pPr algn="ctr"/>
            <a:r>
              <a:rPr lang="da-DK" sz="2500" dirty="0"/>
              <a:t>Session: </a:t>
            </a:r>
            <a:r>
              <a:rPr lang="da-DK" sz="2500" b="1" i="1" dirty="0"/>
              <a:t>Distributed and Local Energy: Markets and </a:t>
            </a:r>
            <a:r>
              <a:rPr lang="da-DK" sz="2500" b="1" i="1" dirty="0" err="1"/>
              <a:t>Regulation</a:t>
            </a:r>
            <a:r>
              <a:rPr lang="da-DK" sz="2500" b="1" i="1" dirty="0"/>
              <a:t> </a:t>
            </a:r>
          </a:p>
        </p:txBody>
      </p:sp>
      <p:sp>
        <p:nvSpPr>
          <p:cNvPr id="12" name="Slide Number Placeholder 11"/>
          <p:cNvSpPr>
            <a:spLocks noGrp="1"/>
          </p:cNvSpPr>
          <p:nvPr>
            <p:ph type="sldNum" sz="quarter" idx="16"/>
          </p:nvPr>
        </p:nvSpPr>
        <p:spPr/>
        <p:txBody>
          <a:bodyPr/>
          <a:lstStyle/>
          <a:p>
            <a:fld id="{45D37B1E-C366-494F-A587-962AD9AABC83}" type="slidenum">
              <a:rPr lang="en-GB" smtClean="0"/>
              <a:pPr/>
              <a:t>1</a:t>
            </a:fld>
            <a:endParaRPr lang="en-GB" dirty="0"/>
          </a:p>
        </p:txBody>
      </p:sp>
    </p:spTree>
    <p:extLst>
      <p:ext uri="{BB962C8B-B14F-4D97-AF65-F5344CB8AC3E}">
        <p14:creationId xmlns:p14="http://schemas.microsoft.com/office/powerpoint/2010/main" val="256233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10</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66849" y="666673"/>
            <a:ext cx="11027391" cy="553998"/>
          </a:xfrm>
          <a:prstGeom prst="rect">
            <a:avLst/>
          </a:prstGeom>
          <a:noFill/>
        </p:spPr>
        <p:txBody>
          <a:bodyPr wrap="square" rtlCol="0">
            <a:spAutoFit/>
          </a:bodyPr>
          <a:lstStyle/>
          <a:p>
            <a:r>
              <a:rPr lang="da-DK" sz="3000" b="1" dirty="0"/>
              <a:t>The </a:t>
            </a:r>
            <a:r>
              <a:rPr lang="da-DK" sz="3000" b="1" dirty="0" err="1"/>
              <a:t>current</a:t>
            </a:r>
            <a:r>
              <a:rPr lang="da-DK" sz="3000" b="1" dirty="0"/>
              <a:t> EU Retail Market design (4)</a:t>
            </a:r>
            <a:endParaRPr lang="en-US" dirty="0"/>
          </a:p>
        </p:txBody>
      </p:sp>
      <p:sp>
        <p:nvSpPr>
          <p:cNvPr id="19" name="Oval 18">
            <a:extLst>
              <a:ext uri="{FF2B5EF4-FFF2-40B4-BE49-F238E27FC236}">
                <a16:creationId xmlns:a16="http://schemas.microsoft.com/office/drawing/2014/main" id="{89371C1A-1BB9-4CED-A6C4-8A11D3BAC047}"/>
              </a:ext>
            </a:extLst>
          </p:cNvPr>
          <p:cNvSpPr/>
          <p:nvPr/>
        </p:nvSpPr>
        <p:spPr>
          <a:xfrm>
            <a:off x="1069694" y="3692432"/>
            <a:ext cx="5452641" cy="1138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54DC928-F50A-4685-A6B4-BEC5132E10C8}"/>
              </a:ext>
            </a:extLst>
          </p:cNvPr>
          <p:cNvSpPr txBox="1"/>
          <p:nvPr/>
        </p:nvSpPr>
        <p:spPr>
          <a:xfrm>
            <a:off x="604897" y="5336387"/>
            <a:ext cx="1932972" cy="369332"/>
          </a:xfrm>
          <a:prstGeom prst="rect">
            <a:avLst/>
          </a:prstGeom>
          <a:solidFill>
            <a:schemeClr val="bg1"/>
          </a:solidFill>
          <a:ln>
            <a:solidFill>
              <a:schemeClr val="tx1"/>
            </a:solidFill>
          </a:ln>
        </p:spPr>
        <p:txBody>
          <a:bodyPr wrap="square" rtlCol="0">
            <a:spAutoFit/>
          </a:bodyPr>
          <a:lstStyle/>
          <a:p>
            <a:pPr algn="ctr"/>
            <a:r>
              <a:rPr lang="da-DK" dirty="0"/>
              <a:t>End </a:t>
            </a:r>
            <a:r>
              <a:rPr lang="da-DK" dirty="0" err="1"/>
              <a:t>customers</a:t>
            </a:r>
            <a:endParaRPr lang="en-US" dirty="0"/>
          </a:p>
        </p:txBody>
      </p:sp>
      <p:sp>
        <p:nvSpPr>
          <p:cNvPr id="32" name="TextBox 31">
            <a:extLst>
              <a:ext uri="{FF2B5EF4-FFF2-40B4-BE49-F238E27FC236}">
                <a16:creationId xmlns:a16="http://schemas.microsoft.com/office/drawing/2014/main" id="{C557B797-66B2-4E5F-AD7D-F85EEE049475}"/>
              </a:ext>
            </a:extLst>
          </p:cNvPr>
          <p:cNvSpPr txBox="1"/>
          <p:nvPr/>
        </p:nvSpPr>
        <p:spPr>
          <a:xfrm>
            <a:off x="2717881" y="5327056"/>
            <a:ext cx="1932972" cy="369332"/>
          </a:xfrm>
          <a:prstGeom prst="rect">
            <a:avLst/>
          </a:prstGeom>
          <a:solidFill>
            <a:schemeClr val="bg1"/>
          </a:solidFill>
          <a:ln>
            <a:solidFill>
              <a:schemeClr val="tx1"/>
            </a:solidFill>
          </a:ln>
        </p:spPr>
        <p:txBody>
          <a:bodyPr wrap="square" rtlCol="0">
            <a:spAutoFit/>
          </a:bodyPr>
          <a:lstStyle/>
          <a:p>
            <a:pPr algn="ctr"/>
            <a:r>
              <a:rPr lang="da-DK" dirty="0"/>
              <a:t>End </a:t>
            </a:r>
            <a:r>
              <a:rPr lang="da-DK" dirty="0" err="1"/>
              <a:t>customers</a:t>
            </a:r>
            <a:endParaRPr lang="en-US" dirty="0"/>
          </a:p>
        </p:txBody>
      </p:sp>
      <p:sp>
        <p:nvSpPr>
          <p:cNvPr id="33" name="TextBox 32">
            <a:extLst>
              <a:ext uri="{FF2B5EF4-FFF2-40B4-BE49-F238E27FC236}">
                <a16:creationId xmlns:a16="http://schemas.microsoft.com/office/drawing/2014/main" id="{0021A256-4652-4956-8EBF-83F543D9080D}"/>
              </a:ext>
            </a:extLst>
          </p:cNvPr>
          <p:cNvSpPr txBox="1"/>
          <p:nvPr/>
        </p:nvSpPr>
        <p:spPr>
          <a:xfrm>
            <a:off x="4894163" y="5327056"/>
            <a:ext cx="1932972" cy="369332"/>
          </a:xfrm>
          <a:prstGeom prst="rect">
            <a:avLst/>
          </a:prstGeom>
          <a:solidFill>
            <a:schemeClr val="bg1"/>
          </a:solidFill>
          <a:ln>
            <a:solidFill>
              <a:schemeClr val="tx1"/>
            </a:solidFill>
          </a:ln>
        </p:spPr>
        <p:txBody>
          <a:bodyPr wrap="square" rtlCol="0">
            <a:spAutoFit/>
          </a:bodyPr>
          <a:lstStyle/>
          <a:p>
            <a:pPr algn="ctr"/>
            <a:r>
              <a:rPr lang="da-DK" dirty="0"/>
              <a:t>End </a:t>
            </a:r>
            <a:r>
              <a:rPr lang="da-DK" dirty="0" err="1"/>
              <a:t>customers</a:t>
            </a:r>
            <a:endParaRPr lang="en-US" dirty="0"/>
          </a:p>
        </p:txBody>
      </p:sp>
      <p:grpSp>
        <p:nvGrpSpPr>
          <p:cNvPr id="39" name="Group 38">
            <a:extLst>
              <a:ext uri="{FF2B5EF4-FFF2-40B4-BE49-F238E27FC236}">
                <a16:creationId xmlns:a16="http://schemas.microsoft.com/office/drawing/2014/main" id="{2F7429F8-0A34-4519-A621-B89D8AEC2F89}"/>
              </a:ext>
            </a:extLst>
          </p:cNvPr>
          <p:cNvGrpSpPr/>
          <p:nvPr/>
        </p:nvGrpSpPr>
        <p:grpSpPr>
          <a:xfrm>
            <a:off x="1516283" y="2399772"/>
            <a:ext cx="4559462" cy="826744"/>
            <a:chOff x="1301187" y="1459221"/>
            <a:chExt cx="4559462" cy="826744"/>
          </a:xfrm>
        </p:grpSpPr>
        <p:sp>
          <p:nvSpPr>
            <p:cNvPr id="20" name="TextBox 19">
              <a:extLst>
                <a:ext uri="{FF2B5EF4-FFF2-40B4-BE49-F238E27FC236}">
                  <a16:creationId xmlns:a16="http://schemas.microsoft.com/office/drawing/2014/main" id="{3EE67DFE-F95F-4546-B499-B6B8AE371079}"/>
                </a:ext>
              </a:extLst>
            </p:cNvPr>
            <p:cNvSpPr txBox="1"/>
            <p:nvPr/>
          </p:nvSpPr>
          <p:spPr>
            <a:xfrm>
              <a:off x="1301187" y="1916633"/>
              <a:ext cx="1291542" cy="369332"/>
            </a:xfrm>
            <a:prstGeom prst="rect">
              <a:avLst/>
            </a:prstGeom>
            <a:solidFill>
              <a:schemeClr val="bg1"/>
            </a:solidFill>
            <a:ln>
              <a:solidFill>
                <a:schemeClr val="tx1"/>
              </a:solidFill>
            </a:ln>
          </p:spPr>
          <p:txBody>
            <a:bodyPr wrap="square" rtlCol="0">
              <a:spAutoFit/>
            </a:bodyPr>
            <a:lstStyle/>
            <a:p>
              <a:pPr algn="ctr"/>
              <a:r>
                <a:rPr lang="da-DK" dirty="0"/>
                <a:t>Supplier</a:t>
              </a:r>
              <a:endParaRPr lang="en-US" dirty="0"/>
            </a:p>
          </p:txBody>
        </p:sp>
        <p:sp>
          <p:nvSpPr>
            <p:cNvPr id="27" name="TextBox 26">
              <a:extLst>
                <a:ext uri="{FF2B5EF4-FFF2-40B4-BE49-F238E27FC236}">
                  <a16:creationId xmlns:a16="http://schemas.microsoft.com/office/drawing/2014/main" id="{B44E8ABB-E059-407B-BF1D-A055AC56CBB7}"/>
                </a:ext>
              </a:extLst>
            </p:cNvPr>
            <p:cNvSpPr txBox="1"/>
            <p:nvPr/>
          </p:nvSpPr>
          <p:spPr>
            <a:xfrm>
              <a:off x="3016170" y="1916633"/>
              <a:ext cx="1291542" cy="369332"/>
            </a:xfrm>
            <a:prstGeom prst="rect">
              <a:avLst/>
            </a:prstGeom>
            <a:solidFill>
              <a:schemeClr val="bg1"/>
            </a:solidFill>
            <a:ln>
              <a:solidFill>
                <a:schemeClr val="tx1"/>
              </a:solidFill>
            </a:ln>
          </p:spPr>
          <p:txBody>
            <a:bodyPr wrap="square" rtlCol="0">
              <a:spAutoFit/>
            </a:bodyPr>
            <a:lstStyle/>
            <a:p>
              <a:pPr algn="ctr"/>
              <a:r>
                <a:rPr lang="da-DK" dirty="0"/>
                <a:t>Supplier</a:t>
              </a:r>
              <a:endParaRPr lang="en-US" dirty="0"/>
            </a:p>
          </p:txBody>
        </p:sp>
        <p:sp>
          <p:nvSpPr>
            <p:cNvPr id="29" name="TextBox 28">
              <a:extLst>
                <a:ext uri="{FF2B5EF4-FFF2-40B4-BE49-F238E27FC236}">
                  <a16:creationId xmlns:a16="http://schemas.microsoft.com/office/drawing/2014/main" id="{52737C74-0BA8-4A7E-8623-5CC015CB9F1A}"/>
                </a:ext>
              </a:extLst>
            </p:cNvPr>
            <p:cNvSpPr txBox="1"/>
            <p:nvPr/>
          </p:nvSpPr>
          <p:spPr>
            <a:xfrm>
              <a:off x="4569107" y="1916633"/>
              <a:ext cx="1291542" cy="369332"/>
            </a:xfrm>
            <a:prstGeom prst="rect">
              <a:avLst/>
            </a:prstGeom>
            <a:solidFill>
              <a:schemeClr val="bg1"/>
            </a:solidFill>
            <a:ln>
              <a:solidFill>
                <a:schemeClr val="tx1"/>
              </a:solidFill>
            </a:ln>
          </p:spPr>
          <p:txBody>
            <a:bodyPr wrap="square" rtlCol="0">
              <a:spAutoFit/>
            </a:bodyPr>
            <a:lstStyle/>
            <a:p>
              <a:pPr algn="ctr"/>
              <a:r>
                <a:rPr lang="da-DK" dirty="0"/>
                <a:t>Supplier</a:t>
              </a:r>
              <a:endParaRPr lang="en-US" dirty="0"/>
            </a:p>
          </p:txBody>
        </p:sp>
        <p:cxnSp>
          <p:nvCxnSpPr>
            <p:cNvPr id="26" name="Straight Arrow Connector 25">
              <a:extLst>
                <a:ext uri="{FF2B5EF4-FFF2-40B4-BE49-F238E27FC236}">
                  <a16:creationId xmlns:a16="http://schemas.microsoft.com/office/drawing/2014/main" id="{75F56134-2507-414A-ACDE-C6D4D7883502}"/>
                </a:ext>
              </a:extLst>
            </p:cNvPr>
            <p:cNvCxnSpPr>
              <a:cxnSpLocks/>
              <a:stCxn id="29" idx="0"/>
            </p:cNvCxnSpPr>
            <p:nvPr/>
          </p:nvCxnSpPr>
          <p:spPr>
            <a:xfrm flipH="1" flipV="1">
              <a:off x="4307712" y="1459223"/>
              <a:ext cx="907166" cy="45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25C712D-D8FD-478D-B3EF-C6761CBC1D45}"/>
                </a:ext>
              </a:extLst>
            </p:cNvPr>
            <p:cNvCxnSpPr>
              <a:cxnSpLocks/>
            </p:cNvCxnSpPr>
            <p:nvPr/>
          </p:nvCxnSpPr>
          <p:spPr>
            <a:xfrm flipV="1">
              <a:off x="3684367" y="1530944"/>
              <a:ext cx="0" cy="385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67B17BB-07FB-4E0C-A8CB-F1D552FC269F}"/>
                </a:ext>
              </a:extLst>
            </p:cNvPr>
            <p:cNvCxnSpPr>
              <a:cxnSpLocks/>
            </p:cNvCxnSpPr>
            <p:nvPr/>
          </p:nvCxnSpPr>
          <p:spPr>
            <a:xfrm flipV="1">
              <a:off x="1857496" y="1459221"/>
              <a:ext cx="469015" cy="45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CF243500-BBF9-4C04-ABAE-8450655FF48F}"/>
              </a:ext>
            </a:extLst>
          </p:cNvPr>
          <p:cNvSpPr txBox="1"/>
          <p:nvPr/>
        </p:nvSpPr>
        <p:spPr>
          <a:xfrm>
            <a:off x="2262911" y="4061764"/>
            <a:ext cx="2798060" cy="646331"/>
          </a:xfrm>
          <a:prstGeom prst="rect">
            <a:avLst/>
          </a:prstGeom>
          <a:noFill/>
        </p:spPr>
        <p:txBody>
          <a:bodyPr wrap="square" rtlCol="0">
            <a:spAutoFit/>
          </a:bodyPr>
          <a:lstStyle/>
          <a:p>
            <a:pPr algn="ctr"/>
            <a:r>
              <a:rPr lang="da-DK" dirty="0"/>
              <a:t>Distribution </a:t>
            </a:r>
            <a:r>
              <a:rPr lang="da-DK" dirty="0" err="1"/>
              <a:t>network</a:t>
            </a:r>
            <a:endParaRPr lang="da-DK" dirty="0"/>
          </a:p>
          <a:p>
            <a:pPr algn="ctr"/>
            <a:r>
              <a:rPr lang="da-DK" dirty="0"/>
              <a:t>Retail </a:t>
            </a:r>
            <a:r>
              <a:rPr lang="da-DK" dirty="0" err="1"/>
              <a:t>market</a:t>
            </a:r>
            <a:endParaRPr lang="en-US" dirty="0"/>
          </a:p>
        </p:txBody>
      </p:sp>
      <p:cxnSp>
        <p:nvCxnSpPr>
          <p:cNvPr id="43" name="Straight Arrow Connector 42">
            <a:extLst>
              <a:ext uri="{FF2B5EF4-FFF2-40B4-BE49-F238E27FC236}">
                <a16:creationId xmlns:a16="http://schemas.microsoft.com/office/drawing/2014/main" id="{AFFADE2F-3250-4B93-AFFC-CCC6FB421DCD}"/>
              </a:ext>
            </a:extLst>
          </p:cNvPr>
          <p:cNvCxnSpPr>
            <a:cxnSpLocks/>
            <a:stCxn id="19" idx="3"/>
          </p:cNvCxnSpPr>
          <p:nvPr/>
        </p:nvCxnSpPr>
        <p:spPr>
          <a:xfrm>
            <a:off x="1868215" y="4664338"/>
            <a:ext cx="0" cy="62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431B18E-64A1-438F-8CA9-E9A368CCB552}"/>
              </a:ext>
            </a:extLst>
          </p:cNvPr>
          <p:cNvCxnSpPr>
            <a:cxnSpLocks/>
            <a:stCxn id="19" idx="4"/>
            <a:endCxn id="32" idx="0"/>
          </p:cNvCxnSpPr>
          <p:nvPr/>
        </p:nvCxnSpPr>
        <p:spPr>
          <a:xfrm flipH="1">
            <a:off x="3684367" y="4831091"/>
            <a:ext cx="111648" cy="495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4B28A4-600F-440D-A922-55975821B640}"/>
              </a:ext>
            </a:extLst>
          </p:cNvPr>
          <p:cNvCxnSpPr>
            <a:cxnSpLocks/>
            <a:stCxn id="19" idx="5"/>
          </p:cNvCxnSpPr>
          <p:nvPr/>
        </p:nvCxnSpPr>
        <p:spPr>
          <a:xfrm>
            <a:off x="5723814" y="4664338"/>
            <a:ext cx="136835" cy="62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2AB9455-03A3-4113-B27D-A933A3CDA42A}"/>
              </a:ext>
            </a:extLst>
          </p:cNvPr>
          <p:cNvCxnSpPr>
            <a:cxnSpLocks/>
            <a:stCxn id="20" idx="2"/>
          </p:cNvCxnSpPr>
          <p:nvPr/>
        </p:nvCxnSpPr>
        <p:spPr>
          <a:xfrm>
            <a:off x="2162054" y="3226516"/>
            <a:ext cx="356766" cy="46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918BADB-6E7E-4766-B8FB-62CA0A18D081}"/>
              </a:ext>
            </a:extLst>
          </p:cNvPr>
          <p:cNvCxnSpPr>
            <a:cxnSpLocks/>
            <a:stCxn id="27" idx="2"/>
          </p:cNvCxnSpPr>
          <p:nvPr/>
        </p:nvCxnSpPr>
        <p:spPr>
          <a:xfrm>
            <a:off x="3877037" y="3226516"/>
            <a:ext cx="22426" cy="46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439F74-F528-4305-B55D-D9E94CDB5D81}"/>
              </a:ext>
            </a:extLst>
          </p:cNvPr>
          <p:cNvCxnSpPr>
            <a:cxnSpLocks/>
            <a:stCxn id="29" idx="2"/>
          </p:cNvCxnSpPr>
          <p:nvPr/>
        </p:nvCxnSpPr>
        <p:spPr>
          <a:xfrm flipH="1">
            <a:off x="5257680" y="3226516"/>
            <a:ext cx="172294" cy="46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BE0F96-481D-4890-B2A9-DB1CBAB1E7D6}"/>
              </a:ext>
            </a:extLst>
          </p:cNvPr>
          <p:cNvSpPr/>
          <p:nvPr/>
        </p:nvSpPr>
        <p:spPr>
          <a:xfrm>
            <a:off x="1222094" y="1356273"/>
            <a:ext cx="5452641" cy="1138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AD19B47-BABA-4D19-A641-A091F09817E9}"/>
              </a:ext>
            </a:extLst>
          </p:cNvPr>
          <p:cNvSpPr txBox="1"/>
          <p:nvPr/>
        </p:nvSpPr>
        <p:spPr>
          <a:xfrm>
            <a:off x="2127308" y="1728791"/>
            <a:ext cx="3788050" cy="369332"/>
          </a:xfrm>
          <a:prstGeom prst="rect">
            <a:avLst/>
          </a:prstGeom>
          <a:noFill/>
        </p:spPr>
        <p:txBody>
          <a:bodyPr wrap="square" rtlCol="0">
            <a:spAutoFit/>
          </a:bodyPr>
          <a:lstStyle/>
          <a:p>
            <a:pPr algn="ctr"/>
            <a:r>
              <a:rPr lang="da-DK" dirty="0"/>
              <a:t>Wholesale </a:t>
            </a:r>
            <a:r>
              <a:rPr lang="da-DK" dirty="0" err="1"/>
              <a:t>market</a:t>
            </a:r>
            <a:endParaRPr lang="en-US" dirty="0"/>
          </a:p>
        </p:txBody>
      </p:sp>
      <p:sp>
        <p:nvSpPr>
          <p:cNvPr id="65" name="TextBox 64">
            <a:extLst>
              <a:ext uri="{FF2B5EF4-FFF2-40B4-BE49-F238E27FC236}">
                <a16:creationId xmlns:a16="http://schemas.microsoft.com/office/drawing/2014/main" id="{6B1EFC70-A986-416A-B64A-40F206C82789}"/>
              </a:ext>
            </a:extLst>
          </p:cNvPr>
          <p:cNvSpPr txBox="1"/>
          <p:nvPr/>
        </p:nvSpPr>
        <p:spPr>
          <a:xfrm>
            <a:off x="7193306" y="4587712"/>
            <a:ext cx="4643255" cy="1015663"/>
          </a:xfrm>
          <a:prstGeom prst="rect">
            <a:avLst/>
          </a:prstGeom>
          <a:noFill/>
        </p:spPr>
        <p:txBody>
          <a:bodyPr wrap="square" rtlCol="0">
            <a:spAutoFit/>
          </a:bodyPr>
          <a:lstStyle/>
          <a:p>
            <a:r>
              <a:rPr lang="da-DK" sz="2000" dirty="0"/>
              <a:t>In summary:</a:t>
            </a:r>
          </a:p>
          <a:p>
            <a:endParaRPr lang="da-DK" sz="2000" dirty="0"/>
          </a:p>
          <a:p>
            <a:r>
              <a:rPr lang="da-DK" sz="2000" dirty="0"/>
              <a:t>A </a:t>
            </a:r>
            <a:r>
              <a:rPr lang="da-DK" sz="2000" b="1" dirty="0" err="1"/>
              <a:t>vertical</a:t>
            </a:r>
            <a:r>
              <a:rPr lang="da-DK" sz="2000" dirty="0"/>
              <a:t> approach + </a:t>
            </a:r>
            <a:r>
              <a:rPr lang="da-DK" sz="2000" dirty="0" err="1"/>
              <a:t>direct</a:t>
            </a:r>
            <a:r>
              <a:rPr lang="da-DK" sz="2000" dirty="0"/>
              <a:t> interventions </a:t>
            </a:r>
            <a:endParaRPr lang="en-US" sz="2000" dirty="0"/>
          </a:p>
        </p:txBody>
      </p:sp>
      <p:sp>
        <p:nvSpPr>
          <p:cNvPr id="66" name="TextBox 65">
            <a:extLst>
              <a:ext uri="{FF2B5EF4-FFF2-40B4-BE49-F238E27FC236}">
                <a16:creationId xmlns:a16="http://schemas.microsoft.com/office/drawing/2014/main" id="{99BA49EE-9FA1-4240-BA21-283D4AD0899A}"/>
              </a:ext>
            </a:extLst>
          </p:cNvPr>
          <p:cNvSpPr txBox="1"/>
          <p:nvPr/>
        </p:nvSpPr>
        <p:spPr>
          <a:xfrm>
            <a:off x="7128438" y="1299829"/>
            <a:ext cx="4856765" cy="2862322"/>
          </a:xfrm>
          <a:prstGeom prst="rect">
            <a:avLst/>
          </a:prstGeom>
          <a:noFill/>
        </p:spPr>
        <p:txBody>
          <a:bodyPr wrap="square" rtlCol="0">
            <a:spAutoFit/>
          </a:bodyPr>
          <a:lstStyle/>
          <a:p>
            <a:r>
              <a:rPr lang="da-DK" sz="2000" b="1" dirty="0"/>
              <a:t>Direct interventions:</a:t>
            </a:r>
          </a:p>
          <a:p>
            <a:endParaRPr lang="da-DK" sz="2000" dirty="0"/>
          </a:p>
          <a:p>
            <a:r>
              <a:rPr lang="da-DK" sz="2000" b="1" dirty="0"/>
              <a:t>Universal Service: </a:t>
            </a:r>
            <a:r>
              <a:rPr lang="da-DK" sz="2000" dirty="0"/>
              <a:t>grant </a:t>
            </a:r>
            <a:r>
              <a:rPr lang="da-DK" sz="2000" dirty="0" err="1"/>
              <a:t>consumers</a:t>
            </a:r>
            <a:r>
              <a:rPr lang="da-DK" sz="2000" dirty="0"/>
              <a:t> the right to have </a:t>
            </a:r>
            <a:r>
              <a:rPr lang="da-DK" sz="2000" dirty="0" err="1"/>
              <a:t>electricity</a:t>
            </a:r>
            <a:r>
              <a:rPr lang="da-DK" sz="2000" dirty="0"/>
              <a:t> </a:t>
            </a:r>
            <a:r>
              <a:rPr lang="da-DK" sz="2000" dirty="0" err="1"/>
              <a:t>supply</a:t>
            </a:r>
            <a:r>
              <a:rPr lang="da-DK" sz="2000" dirty="0"/>
              <a:t> at </a:t>
            </a:r>
            <a:r>
              <a:rPr lang="da-DK" sz="2000" dirty="0" err="1"/>
              <a:t>specified</a:t>
            </a:r>
            <a:r>
              <a:rPr lang="da-DK" sz="2000" dirty="0"/>
              <a:t> </a:t>
            </a:r>
            <a:r>
              <a:rPr lang="da-DK" sz="2000" dirty="0" err="1"/>
              <a:t>prices</a:t>
            </a:r>
            <a:r>
              <a:rPr lang="da-DK" sz="2000" dirty="0"/>
              <a:t> and given </a:t>
            </a:r>
            <a:r>
              <a:rPr lang="da-DK" sz="2000" dirty="0" err="1"/>
              <a:t>quality</a:t>
            </a:r>
            <a:endParaRPr lang="da-DK" sz="2000" dirty="0"/>
          </a:p>
          <a:p>
            <a:endParaRPr lang="da-DK" sz="2000" dirty="0"/>
          </a:p>
          <a:p>
            <a:r>
              <a:rPr lang="da-DK" sz="2000" b="1" dirty="0"/>
              <a:t>Consumer </a:t>
            </a:r>
            <a:r>
              <a:rPr lang="da-DK" sz="2000" b="1" dirty="0" err="1"/>
              <a:t>protection</a:t>
            </a:r>
            <a:r>
              <a:rPr lang="da-DK" sz="2000" b="1" dirty="0"/>
              <a:t> measures:</a:t>
            </a:r>
            <a:r>
              <a:rPr lang="da-DK" sz="2000" dirty="0"/>
              <a:t> </a:t>
            </a:r>
          </a:p>
          <a:p>
            <a:pPr marL="514350" indent="-514350">
              <a:buAutoNum type="romanLcParenR"/>
            </a:pPr>
            <a:r>
              <a:rPr lang="da-DK" sz="2000" dirty="0" err="1"/>
              <a:t>Regulating</a:t>
            </a:r>
            <a:r>
              <a:rPr lang="da-DK" sz="2000" dirty="0"/>
              <a:t> </a:t>
            </a:r>
            <a:r>
              <a:rPr lang="da-DK" sz="2000" dirty="0" err="1"/>
              <a:t>contractual</a:t>
            </a:r>
            <a:r>
              <a:rPr lang="da-DK" sz="2000" dirty="0"/>
              <a:t> obligations, </a:t>
            </a:r>
          </a:p>
          <a:p>
            <a:pPr marL="514350" indent="-514350">
              <a:buAutoNum type="romanLcParenR"/>
            </a:pPr>
            <a:r>
              <a:rPr lang="da-DK" sz="2000" dirty="0" err="1"/>
              <a:t>Regulating</a:t>
            </a:r>
            <a:r>
              <a:rPr lang="da-DK" sz="2000" dirty="0"/>
              <a:t> smart </a:t>
            </a:r>
            <a:r>
              <a:rPr lang="da-DK" sz="2000" dirty="0" err="1"/>
              <a:t>metering</a:t>
            </a:r>
            <a:r>
              <a:rPr lang="da-DK" sz="2000" dirty="0"/>
              <a:t> </a:t>
            </a:r>
            <a:r>
              <a:rPr lang="da-DK" sz="2000" dirty="0" err="1"/>
              <a:t>deployment</a:t>
            </a:r>
            <a:endParaRPr lang="da-DK" sz="2000" dirty="0"/>
          </a:p>
        </p:txBody>
      </p:sp>
      <p:sp>
        <p:nvSpPr>
          <p:cNvPr id="28" name="Rectangle: Rounded Corners 27">
            <a:extLst>
              <a:ext uri="{FF2B5EF4-FFF2-40B4-BE49-F238E27FC236}">
                <a16:creationId xmlns:a16="http://schemas.microsoft.com/office/drawing/2014/main" id="{23598242-DBDD-4A53-AA9A-1DC3EC7F7084}"/>
              </a:ext>
            </a:extLst>
          </p:cNvPr>
          <p:cNvSpPr/>
          <p:nvPr/>
        </p:nvSpPr>
        <p:spPr>
          <a:xfrm>
            <a:off x="559892" y="2643787"/>
            <a:ext cx="6360287" cy="370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8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11</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66849" y="666673"/>
            <a:ext cx="11027391" cy="553998"/>
          </a:xfrm>
          <a:prstGeom prst="rect">
            <a:avLst/>
          </a:prstGeom>
          <a:noFill/>
        </p:spPr>
        <p:txBody>
          <a:bodyPr wrap="square" rtlCol="0">
            <a:spAutoFit/>
          </a:bodyPr>
          <a:lstStyle/>
          <a:p>
            <a:r>
              <a:rPr lang="da-DK" sz="3000" b="1" dirty="0"/>
              <a:t>The </a:t>
            </a:r>
            <a:r>
              <a:rPr lang="da-DK" sz="3000" b="1" dirty="0" err="1"/>
              <a:t>current</a:t>
            </a:r>
            <a:r>
              <a:rPr lang="da-DK" sz="3000" b="1" dirty="0"/>
              <a:t> EU </a:t>
            </a:r>
            <a:r>
              <a:rPr lang="da-DK" sz="3000" b="1" dirty="0" err="1"/>
              <a:t>Renewable</a:t>
            </a:r>
            <a:r>
              <a:rPr lang="da-DK" sz="3000" b="1" dirty="0"/>
              <a:t> Energy Policy (in </a:t>
            </a:r>
            <a:r>
              <a:rPr lang="da-DK" sz="3000" b="1" dirty="0" err="1"/>
              <a:t>connection</a:t>
            </a:r>
            <a:r>
              <a:rPr lang="da-DK" sz="3000" b="1" dirty="0"/>
              <a:t> to Retail) </a:t>
            </a:r>
            <a:endParaRPr lang="en-US" dirty="0"/>
          </a:p>
        </p:txBody>
      </p:sp>
      <p:grpSp>
        <p:nvGrpSpPr>
          <p:cNvPr id="11" name="Group 10">
            <a:extLst>
              <a:ext uri="{FF2B5EF4-FFF2-40B4-BE49-F238E27FC236}">
                <a16:creationId xmlns:a16="http://schemas.microsoft.com/office/drawing/2014/main" id="{BAEB1C88-1807-4CDA-A6D2-0BC10FA25B4E}"/>
              </a:ext>
            </a:extLst>
          </p:cNvPr>
          <p:cNvGrpSpPr/>
          <p:nvPr/>
        </p:nvGrpSpPr>
        <p:grpSpPr>
          <a:xfrm>
            <a:off x="406800" y="1445662"/>
            <a:ext cx="11658090" cy="2246769"/>
            <a:chOff x="406800" y="1445662"/>
            <a:chExt cx="11658090" cy="2246769"/>
          </a:xfrm>
        </p:grpSpPr>
        <p:pic>
          <p:nvPicPr>
            <p:cNvPr id="4" name="Picture 3">
              <a:extLst>
                <a:ext uri="{FF2B5EF4-FFF2-40B4-BE49-F238E27FC236}">
                  <a16:creationId xmlns:a16="http://schemas.microsoft.com/office/drawing/2014/main" id="{45A1895D-2954-4205-877B-BBAB6C8B3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00" y="1598241"/>
              <a:ext cx="2793211" cy="1859231"/>
            </a:xfrm>
            <a:prstGeom prst="rect">
              <a:avLst/>
            </a:prstGeom>
          </p:spPr>
        </p:pic>
        <p:sp>
          <p:nvSpPr>
            <p:cNvPr id="5" name="TextBox 4">
              <a:extLst>
                <a:ext uri="{FF2B5EF4-FFF2-40B4-BE49-F238E27FC236}">
                  <a16:creationId xmlns:a16="http://schemas.microsoft.com/office/drawing/2014/main" id="{29B88E38-BB51-4D72-BDA5-216E19D5778B}"/>
                </a:ext>
              </a:extLst>
            </p:cNvPr>
            <p:cNvSpPr txBox="1"/>
            <p:nvPr/>
          </p:nvSpPr>
          <p:spPr>
            <a:xfrm>
              <a:off x="3369072" y="1445662"/>
              <a:ext cx="8695818" cy="2246769"/>
            </a:xfrm>
            <a:prstGeom prst="rect">
              <a:avLst/>
            </a:prstGeom>
            <a:noFill/>
          </p:spPr>
          <p:txBody>
            <a:bodyPr wrap="square" rtlCol="0">
              <a:spAutoFit/>
            </a:bodyPr>
            <a:lstStyle/>
            <a:p>
              <a:r>
                <a:rPr lang="en-US" sz="2000" b="1" dirty="0"/>
                <a:t>Priority or guaranteed access </a:t>
              </a:r>
              <a:r>
                <a:rPr lang="en-US" sz="2000" b="1" dirty="0">
                  <a:sym typeface="Wingdings" panose="05000000000000000000" pitchFamily="2" charset="2"/>
                </a:rPr>
                <a:t> Target:  </a:t>
              </a:r>
              <a:r>
                <a:rPr lang="en-US" sz="2000" dirty="0">
                  <a:sym typeface="Wingdings" panose="05000000000000000000" pitchFamily="2" charset="2"/>
                </a:rPr>
                <a:t>Ensuring non-discriminatory access of renewables to the distribution grid</a:t>
              </a:r>
            </a:p>
            <a:p>
              <a:endParaRPr lang="en-US" sz="2000" b="1" dirty="0">
                <a:sym typeface="Wingdings" panose="05000000000000000000" pitchFamily="2" charset="2"/>
              </a:endParaRPr>
            </a:p>
            <a:p>
              <a:r>
                <a:rPr lang="en-US" sz="2000" b="1" dirty="0">
                  <a:sym typeface="Wingdings" panose="05000000000000000000" pitchFamily="2" charset="2"/>
                </a:rPr>
                <a:t>Priority dispatch (normally a TSO role)  </a:t>
              </a:r>
              <a:r>
                <a:rPr lang="en-US" sz="2000" dirty="0">
                  <a:sym typeface="Wingdings" panose="05000000000000000000" pitchFamily="2" charset="2"/>
                </a:rPr>
                <a:t>Maximizing dispatch of renewables, according to its availability</a:t>
              </a:r>
            </a:p>
            <a:p>
              <a:endParaRPr lang="en-US" sz="2000" b="1" dirty="0">
                <a:sym typeface="Wingdings" panose="05000000000000000000" pitchFamily="2" charset="2"/>
              </a:endParaRPr>
            </a:p>
            <a:p>
              <a:r>
                <a:rPr lang="en-US" sz="2000" b="1" dirty="0">
                  <a:sym typeface="Wingdings" panose="05000000000000000000" pitchFamily="2" charset="2"/>
                </a:rPr>
                <a:t>Support </a:t>
              </a:r>
              <a:r>
                <a:rPr lang="en-US" sz="2000" b="1" dirty="0" err="1">
                  <a:sym typeface="Wingdings" panose="05000000000000000000" pitchFamily="2" charset="2"/>
                </a:rPr>
                <a:t>shcemes</a:t>
              </a:r>
              <a:r>
                <a:rPr lang="en-US" sz="2000" b="1" dirty="0">
                  <a:sym typeface="Wingdings" panose="05000000000000000000" pitchFamily="2" charset="2"/>
                </a:rPr>
                <a:t>  </a:t>
              </a:r>
              <a:r>
                <a:rPr lang="en-US" sz="2000" dirty="0">
                  <a:sym typeface="Wingdings" panose="05000000000000000000" pitchFamily="2" charset="2"/>
                </a:rPr>
                <a:t>Helping Member States reach their established targets</a:t>
              </a:r>
              <a:endParaRPr lang="en-US" sz="2000" b="1" dirty="0"/>
            </a:p>
          </p:txBody>
        </p:sp>
      </p:grpSp>
      <p:sp>
        <p:nvSpPr>
          <p:cNvPr id="8" name="Rectangle 7">
            <a:extLst>
              <a:ext uri="{FF2B5EF4-FFF2-40B4-BE49-F238E27FC236}">
                <a16:creationId xmlns:a16="http://schemas.microsoft.com/office/drawing/2014/main" id="{9A85A153-A4CF-4577-AF82-DD7CDB3EF618}"/>
              </a:ext>
            </a:extLst>
          </p:cNvPr>
          <p:cNvSpPr/>
          <p:nvPr/>
        </p:nvSpPr>
        <p:spPr>
          <a:xfrm>
            <a:off x="466849" y="3716058"/>
            <a:ext cx="10311984" cy="707886"/>
          </a:xfrm>
          <a:prstGeom prst="rect">
            <a:avLst/>
          </a:prstGeom>
        </p:spPr>
        <p:txBody>
          <a:bodyPr wrap="square">
            <a:spAutoFit/>
          </a:bodyPr>
          <a:lstStyle/>
          <a:p>
            <a:r>
              <a:rPr lang="da-DK" sz="2000" b="1" dirty="0" err="1"/>
              <a:t>Goal</a:t>
            </a:r>
            <a:r>
              <a:rPr lang="da-DK" sz="2000" b="1" dirty="0"/>
              <a:t>:</a:t>
            </a:r>
          </a:p>
          <a:p>
            <a:pPr marL="285750" indent="-285750">
              <a:buFont typeface="Arial" panose="020B0604020202020204" pitchFamily="34" charset="0"/>
              <a:buChar char="•"/>
            </a:pPr>
            <a:r>
              <a:rPr lang="da-DK" sz="2000" dirty="0" err="1"/>
              <a:t>Sustainability</a:t>
            </a:r>
            <a:r>
              <a:rPr lang="da-DK" sz="2000" dirty="0"/>
              <a:t> (more </a:t>
            </a:r>
            <a:r>
              <a:rPr lang="da-DK" sz="2000" dirty="0" err="1"/>
              <a:t>renewables</a:t>
            </a:r>
            <a:r>
              <a:rPr lang="da-DK" sz="2000" dirty="0"/>
              <a:t> in the power system)</a:t>
            </a:r>
            <a:endParaRPr lang="en-US" sz="2000" dirty="0"/>
          </a:p>
        </p:txBody>
      </p:sp>
      <p:grpSp>
        <p:nvGrpSpPr>
          <p:cNvPr id="10" name="Group 9">
            <a:extLst>
              <a:ext uri="{FF2B5EF4-FFF2-40B4-BE49-F238E27FC236}">
                <a16:creationId xmlns:a16="http://schemas.microsoft.com/office/drawing/2014/main" id="{F715A831-4A96-419B-9211-27D4882D1F5B}"/>
              </a:ext>
            </a:extLst>
          </p:cNvPr>
          <p:cNvGrpSpPr/>
          <p:nvPr/>
        </p:nvGrpSpPr>
        <p:grpSpPr>
          <a:xfrm>
            <a:off x="466849" y="4682530"/>
            <a:ext cx="11725151" cy="1938992"/>
            <a:chOff x="466849" y="4682530"/>
            <a:chExt cx="11725151" cy="1938992"/>
          </a:xfrm>
        </p:grpSpPr>
        <p:sp>
          <p:nvSpPr>
            <p:cNvPr id="3" name="TextBox 2">
              <a:extLst>
                <a:ext uri="{FF2B5EF4-FFF2-40B4-BE49-F238E27FC236}">
                  <a16:creationId xmlns:a16="http://schemas.microsoft.com/office/drawing/2014/main" id="{FCD7DA07-F699-40B1-9BB0-B2B913B05401}"/>
                </a:ext>
              </a:extLst>
            </p:cNvPr>
            <p:cNvSpPr txBox="1"/>
            <p:nvPr/>
          </p:nvSpPr>
          <p:spPr>
            <a:xfrm>
              <a:off x="3870037" y="4682530"/>
              <a:ext cx="8321963" cy="1938992"/>
            </a:xfrm>
            <a:prstGeom prst="rect">
              <a:avLst/>
            </a:prstGeom>
            <a:noFill/>
          </p:spPr>
          <p:txBody>
            <a:bodyPr wrap="square" rtlCol="0">
              <a:spAutoFit/>
            </a:bodyPr>
            <a:lstStyle/>
            <a:p>
              <a:r>
                <a:rPr lang="da-DK" sz="2000" dirty="0"/>
                <a:t>But </a:t>
              </a:r>
              <a:r>
                <a:rPr lang="da-DK" sz="2000" dirty="0" err="1"/>
                <a:t>who</a:t>
              </a:r>
              <a:r>
                <a:rPr lang="da-DK" sz="2000" dirty="0"/>
                <a:t> </a:t>
              </a:r>
              <a:r>
                <a:rPr lang="da-DK" sz="2000" dirty="0" err="1"/>
                <a:t>pays</a:t>
              </a:r>
              <a:r>
                <a:rPr lang="da-DK" sz="2000" dirty="0"/>
                <a:t>?</a:t>
              </a:r>
            </a:p>
            <a:p>
              <a:endParaRPr lang="da-DK" sz="2000" dirty="0"/>
            </a:p>
            <a:p>
              <a:r>
                <a:rPr lang="en-GB" sz="2000" dirty="0"/>
                <a:t>“it is appropriate to allow the emerging consumer market for electricity from renewable energy sources to contribute to the construction of new installations for energy from renewable sources” </a:t>
              </a:r>
              <a:r>
                <a:rPr lang="en-GB" sz="2000" b="1" dirty="0"/>
                <a:t>Recital 53, EU Renewable Energy Directive (2009</a:t>
              </a:r>
              <a:r>
                <a:rPr lang="en-GB" sz="2000" dirty="0"/>
                <a:t>)</a:t>
              </a:r>
            </a:p>
          </p:txBody>
        </p:sp>
        <p:pic>
          <p:nvPicPr>
            <p:cNvPr id="7" name="Picture 6">
              <a:extLst>
                <a:ext uri="{FF2B5EF4-FFF2-40B4-BE49-F238E27FC236}">
                  <a16:creationId xmlns:a16="http://schemas.microsoft.com/office/drawing/2014/main" id="{635AA31E-1574-407A-8867-7CE1635C0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49" y="4767287"/>
              <a:ext cx="3277705" cy="1843709"/>
            </a:xfrm>
            <a:prstGeom prst="rect">
              <a:avLst/>
            </a:prstGeom>
          </p:spPr>
        </p:pic>
      </p:grpSp>
    </p:spTree>
    <p:extLst>
      <p:ext uri="{BB962C8B-B14F-4D97-AF65-F5344CB8AC3E}">
        <p14:creationId xmlns:p14="http://schemas.microsoft.com/office/powerpoint/2010/main" val="33082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12</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93946" y="800184"/>
            <a:ext cx="11618887" cy="553998"/>
          </a:xfrm>
          <a:prstGeom prst="rect">
            <a:avLst/>
          </a:prstGeom>
          <a:noFill/>
        </p:spPr>
        <p:txBody>
          <a:bodyPr wrap="square" rtlCol="0">
            <a:spAutoFit/>
          </a:bodyPr>
          <a:lstStyle/>
          <a:p>
            <a:r>
              <a:rPr lang="en-US" sz="3000" b="1" dirty="0"/>
              <a:t>Recent trends in EU electricity markets</a:t>
            </a:r>
          </a:p>
        </p:txBody>
      </p:sp>
      <p:sp>
        <p:nvSpPr>
          <p:cNvPr id="15" name="TextBox 14">
            <a:extLst>
              <a:ext uri="{FF2B5EF4-FFF2-40B4-BE49-F238E27FC236}">
                <a16:creationId xmlns:a16="http://schemas.microsoft.com/office/drawing/2014/main" id="{DEE1DDAE-B756-44CC-91F7-435E4BBBCD08}"/>
              </a:ext>
            </a:extLst>
          </p:cNvPr>
          <p:cNvSpPr txBox="1"/>
          <p:nvPr/>
        </p:nvSpPr>
        <p:spPr>
          <a:xfrm>
            <a:off x="2690117" y="5332769"/>
            <a:ext cx="8692896" cy="369332"/>
          </a:xfrm>
          <a:prstGeom prst="rect">
            <a:avLst/>
          </a:prstGeom>
          <a:noFill/>
        </p:spPr>
        <p:txBody>
          <a:bodyPr wrap="square" rtlCol="0">
            <a:spAutoFit/>
          </a:bodyPr>
          <a:lstStyle/>
          <a:p>
            <a:r>
              <a:rPr lang="da-DK" dirty="0"/>
              <a:t>Source: ACER/CEER Market </a:t>
            </a:r>
            <a:r>
              <a:rPr lang="da-DK" dirty="0" err="1"/>
              <a:t>Monitoring</a:t>
            </a:r>
            <a:r>
              <a:rPr lang="da-DK" dirty="0"/>
              <a:t> Report 2016 (Wholesale)</a:t>
            </a:r>
            <a:endParaRPr lang="en-GB" dirty="0"/>
          </a:p>
        </p:txBody>
      </p:sp>
      <p:sp>
        <p:nvSpPr>
          <p:cNvPr id="16" name="TextBox 15">
            <a:extLst>
              <a:ext uri="{FF2B5EF4-FFF2-40B4-BE49-F238E27FC236}">
                <a16:creationId xmlns:a16="http://schemas.microsoft.com/office/drawing/2014/main" id="{CB180C7C-C2EB-43FB-930E-B39A20881ED4}"/>
              </a:ext>
            </a:extLst>
          </p:cNvPr>
          <p:cNvSpPr txBox="1"/>
          <p:nvPr/>
        </p:nvSpPr>
        <p:spPr>
          <a:xfrm>
            <a:off x="725864" y="5901179"/>
            <a:ext cx="11133056" cy="707886"/>
          </a:xfrm>
          <a:prstGeom prst="rect">
            <a:avLst/>
          </a:prstGeom>
          <a:noFill/>
        </p:spPr>
        <p:txBody>
          <a:bodyPr wrap="square" rtlCol="0">
            <a:spAutoFit/>
          </a:bodyPr>
          <a:lstStyle/>
          <a:p>
            <a:r>
              <a:rPr lang="da-DK" sz="2000" dirty="0"/>
              <a:t>… Day-</a:t>
            </a:r>
            <a:r>
              <a:rPr lang="da-DK" sz="2000" dirty="0" err="1"/>
              <a:t>Ahead</a:t>
            </a:r>
            <a:r>
              <a:rPr lang="da-DK" sz="2000" dirty="0"/>
              <a:t> </a:t>
            </a:r>
            <a:r>
              <a:rPr lang="da-DK" sz="2000" b="1" dirty="0" err="1"/>
              <a:t>wholesale</a:t>
            </a:r>
            <a:r>
              <a:rPr lang="da-DK" sz="2000" dirty="0"/>
              <a:t> </a:t>
            </a:r>
            <a:r>
              <a:rPr lang="da-DK" sz="2000" dirty="0" err="1"/>
              <a:t>prices</a:t>
            </a:r>
            <a:r>
              <a:rPr lang="da-DK" sz="2000" dirty="0"/>
              <a:t> in the major European power </a:t>
            </a:r>
            <a:r>
              <a:rPr lang="da-DK" sz="2000" dirty="0" err="1"/>
              <a:t>exchanges</a:t>
            </a:r>
            <a:r>
              <a:rPr lang="da-DK" sz="2000" dirty="0"/>
              <a:t> have </a:t>
            </a:r>
            <a:r>
              <a:rPr lang="da-DK" sz="2000" dirty="0" err="1"/>
              <a:t>shown</a:t>
            </a:r>
            <a:r>
              <a:rPr lang="da-DK" sz="2000" dirty="0"/>
              <a:t> a </a:t>
            </a:r>
            <a:r>
              <a:rPr lang="da-DK" sz="2000" b="1" dirty="0" err="1"/>
              <a:t>downward</a:t>
            </a:r>
            <a:r>
              <a:rPr lang="da-DK" sz="2000" dirty="0"/>
              <a:t> trend in the </a:t>
            </a:r>
            <a:r>
              <a:rPr lang="da-DK" sz="2000" dirty="0" err="1"/>
              <a:t>period</a:t>
            </a:r>
            <a:r>
              <a:rPr lang="da-DK" sz="2000" dirty="0"/>
              <a:t> 2011-2015</a:t>
            </a:r>
            <a:endParaRPr lang="en-GB" sz="2000" dirty="0"/>
          </a:p>
        </p:txBody>
      </p:sp>
      <p:pic>
        <p:nvPicPr>
          <p:cNvPr id="18" name="Picture 17">
            <a:extLst>
              <a:ext uri="{FF2B5EF4-FFF2-40B4-BE49-F238E27FC236}">
                <a16:creationId xmlns:a16="http://schemas.microsoft.com/office/drawing/2014/main" id="{80F036D0-3E9A-4705-A326-269DA819D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62" y="1289411"/>
            <a:ext cx="10285476" cy="4043358"/>
          </a:xfrm>
          <a:prstGeom prst="rect">
            <a:avLst/>
          </a:prstGeom>
        </p:spPr>
      </p:pic>
    </p:spTree>
    <p:extLst>
      <p:ext uri="{BB962C8B-B14F-4D97-AF65-F5344CB8AC3E}">
        <p14:creationId xmlns:p14="http://schemas.microsoft.com/office/powerpoint/2010/main" val="172685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13</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93946" y="800184"/>
            <a:ext cx="11618887" cy="553998"/>
          </a:xfrm>
          <a:prstGeom prst="rect">
            <a:avLst/>
          </a:prstGeom>
          <a:noFill/>
        </p:spPr>
        <p:txBody>
          <a:bodyPr wrap="square" rtlCol="0">
            <a:spAutoFit/>
          </a:bodyPr>
          <a:lstStyle/>
          <a:p>
            <a:r>
              <a:rPr lang="en-US" sz="3000" b="1" dirty="0"/>
              <a:t>Recent trends in EU electricity markets</a:t>
            </a:r>
          </a:p>
        </p:txBody>
      </p:sp>
      <p:sp>
        <p:nvSpPr>
          <p:cNvPr id="15" name="TextBox 14">
            <a:extLst>
              <a:ext uri="{FF2B5EF4-FFF2-40B4-BE49-F238E27FC236}">
                <a16:creationId xmlns:a16="http://schemas.microsoft.com/office/drawing/2014/main" id="{DEE1DDAE-B756-44CC-91F7-435E4BBBCD08}"/>
              </a:ext>
            </a:extLst>
          </p:cNvPr>
          <p:cNvSpPr txBox="1"/>
          <p:nvPr/>
        </p:nvSpPr>
        <p:spPr>
          <a:xfrm>
            <a:off x="2764008" y="5363547"/>
            <a:ext cx="8692896" cy="369332"/>
          </a:xfrm>
          <a:prstGeom prst="rect">
            <a:avLst/>
          </a:prstGeom>
          <a:noFill/>
        </p:spPr>
        <p:txBody>
          <a:bodyPr wrap="square" rtlCol="0">
            <a:spAutoFit/>
          </a:bodyPr>
          <a:lstStyle/>
          <a:p>
            <a:r>
              <a:rPr lang="da-DK" dirty="0"/>
              <a:t>Source: ACER/CEER Market </a:t>
            </a:r>
            <a:r>
              <a:rPr lang="da-DK" dirty="0" err="1"/>
              <a:t>Monitoring</a:t>
            </a:r>
            <a:r>
              <a:rPr lang="da-DK" dirty="0"/>
              <a:t> Report 2016 (Retail)</a:t>
            </a:r>
            <a:endParaRPr lang="en-GB" dirty="0"/>
          </a:p>
        </p:txBody>
      </p:sp>
      <p:sp>
        <p:nvSpPr>
          <p:cNvPr id="16" name="TextBox 15">
            <a:extLst>
              <a:ext uri="{FF2B5EF4-FFF2-40B4-BE49-F238E27FC236}">
                <a16:creationId xmlns:a16="http://schemas.microsoft.com/office/drawing/2014/main" id="{CB180C7C-C2EB-43FB-930E-B39A20881ED4}"/>
              </a:ext>
            </a:extLst>
          </p:cNvPr>
          <p:cNvSpPr txBox="1"/>
          <p:nvPr/>
        </p:nvSpPr>
        <p:spPr>
          <a:xfrm>
            <a:off x="735096" y="5666884"/>
            <a:ext cx="11123824" cy="1015663"/>
          </a:xfrm>
          <a:prstGeom prst="rect">
            <a:avLst/>
          </a:prstGeom>
          <a:noFill/>
        </p:spPr>
        <p:txBody>
          <a:bodyPr wrap="square" rtlCol="0">
            <a:spAutoFit/>
          </a:bodyPr>
          <a:lstStyle/>
          <a:p>
            <a:r>
              <a:rPr lang="da-DK" sz="2000" dirty="0"/>
              <a:t>… </a:t>
            </a:r>
            <a:r>
              <a:rPr lang="da-DK" sz="2000" dirty="0" err="1"/>
              <a:t>while</a:t>
            </a:r>
            <a:r>
              <a:rPr lang="da-DK" sz="2000" dirty="0"/>
              <a:t> </a:t>
            </a:r>
            <a:r>
              <a:rPr lang="da-DK" sz="2000" dirty="0" err="1"/>
              <a:t>retail</a:t>
            </a:r>
            <a:r>
              <a:rPr lang="da-DK" sz="2000" dirty="0"/>
              <a:t> post-</a:t>
            </a:r>
            <a:r>
              <a:rPr lang="da-DK" sz="2000" dirty="0" err="1"/>
              <a:t>tax</a:t>
            </a:r>
            <a:r>
              <a:rPr lang="da-DK" sz="2000" dirty="0"/>
              <a:t> </a:t>
            </a:r>
            <a:r>
              <a:rPr lang="da-DK" sz="2000" dirty="0" err="1"/>
              <a:t>prices</a:t>
            </a:r>
            <a:r>
              <a:rPr lang="da-DK" sz="2000" dirty="0"/>
              <a:t> (POTP) have </a:t>
            </a:r>
            <a:r>
              <a:rPr lang="da-DK" sz="2000" dirty="0" err="1"/>
              <a:t>shown</a:t>
            </a:r>
            <a:r>
              <a:rPr lang="da-DK" sz="2000" dirty="0"/>
              <a:t> an </a:t>
            </a:r>
            <a:r>
              <a:rPr lang="da-DK" sz="2000" b="1" dirty="0" err="1"/>
              <a:t>upward</a:t>
            </a:r>
            <a:r>
              <a:rPr lang="da-DK" sz="2000" dirty="0"/>
              <a:t> trend in the </a:t>
            </a:r>
            <a:r>
              <a:rPr lang="da-DK" sz="2000" dirty="0" err="1"/>
              <a:t>period</a:t>
            </a:r>
            <a:r>
              <a:rPr lang="da-DK" sz="2000" dirty="0"/>
              <a:t> 2008-2016</a:t>
            </a:r>
          </a:p>
          <a:p>
            <a:endParaRPr lang="da-DK" sz="2000" dirty="0"/>
          </a:p>
          <a:p>
            <a:r>
              <a:rPr lang="da-DK" sz="2000" dirty="0"/>
              <a:t>POTP = </a:t>
            </a:r>
            <a:r>
              <a:rPr lang="da-DK" sz="2000" dirty="0" err="1"/>
              <a:t>Electricity</a:t>
            </a:r>
            <a:r>
              <a:rPr lang="da-DK" sz="2000" dirty="0"/>
              <a:t> </a:t>
            </a:r>
            <a:r>
              <a:rPr lang="da-DK" sz="2000" dirty="0" err="1"/>
              <a:t>price</a:t>
            </a:r>
            <a:r>
              <a:rPr lang="da-DK" sz="2000" dirty="0"/>
              <a:t> + (TSO + DSO </a:t>
            </a:r>
            <a:r>
              <a:rPr lang="da-DK" sz="2000" dirty="0" err="1"/>
              <a:t>tariffs</a:t>
            </a:r>
            <a:r>
              <a:rPr lang="da-DK" sz="2000" dirty="0"/>
              <a:t>) + Retail  (Billing, </a:t>
            </a:r>
            <a:r>
              <a:rPr lang="da-DK" sz="2000" dirty="0" err="1"/>
              <a:t>Metering</a:t>
            </a:r>
            <a:r>
              <a:rPr lang="da-DK" sz="2000" dirty="0"/>
              <a:t>, </a:t>
            </a:r>
            <a:r>
              <a:rPr lang="da-DK" sz="2000" dirty="0" err="1"/>
              <a:t>etc</a:t>
            </a:r>
            <a:r>
              <a:rPr lang="da-DK" sz="2000" dirty="0"/>
              <a:t>) + VAT + </a:t>
            </a:r>
            <a:r>
              <a:rPr lang="da-DK" sz="2000" dirty="0" err="1"/>
              <a:t>Levies</a:t>
            </a:r>
            <a:endParaRPr lang="en-GB" sz="2000" dirty="0"/>
          </a:p>
        </p:txBody>
      </p:sp>
      <p:pic>
        <p:nvPicPr>
          <p:cNvPr id="4" name="Picture 3">
            <a:extLst>
              <a:ext uri="{FF2B5EF4-FFF2-40B4-BE49-F238E27FC236}">
                <a16:creationId xmlns:a16="http://schemas.microsoft.com/office/drawing/2014/main" id="{AFEC2246-DE07-4F13-825B-C873F5AC7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863" y="1779269"/>
            <a:ext cx="9491965" cy="3462528"/>
          </a:xfrm>
          <a:prstGeom prst="rect">
            <a:avLst/>
          </a:prstGeom>
        </p:spPr>
      </p:pic>
    </p:spTree>
    <p:extLst>
      <p:ext uri="{BB962C8B-B14F-4D97-AF65-F5344CB8AC3E}">
        <p14:creationId xmlns:p14="http://schemas.microsoft.com/office/powerpoint/2010/main" val="360492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14</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2253208" cy="553998"/>
          </a:xfrm>
          <a:prstGeom prst="rect">
            <a:avLst/>
          </a:prstGeom>
          <a:noFill/>
        </p:spPr>
        <p:txBody>
          <a:bodyPr wrap="square" rtlCol="0">
            <a:spAutoFit/>
          </a:bodyPr>
          <a:lstStyle/>
          <a:p>
            <a:r>
              <a:rPr lang="da-DK" sz="3000" b="1" dirty="0" err="1"/>
              <a:t>Complementarities</a:t>
            </a:r>
            <a:r>
              <a:rPr lang="da-DK" sz="3000" b="1" dirty="0"/>
              <a:t> and </a:t>
            </a:r>
            <a:r>
              <a:rPr lang="da-DK" sz="3000" b="1" dirty="0" err="1"/>
              <a:t>conflicts</a:t>
            </a:r>
            <a:r>
              <a:rPr lang="da-DK" sz="3000" b="1" dirty="0"/>
              <a:t> </a:t>
            </a:r>
            <a:r>
              <a:rPr lang="da-DK" sz="3000" b="1" i="1" dirty="0"/>
              <a:t>in</a:t>
            </a:r>
            <a:r>
              <a:rPr lang="da-DK" sz="3000" b="1" dirty="0"/>
              <a:t> the EU Retail </a:t>
            </a:r>
            <a:r>
              <a:rPr lang="da-DK" sz="3000" b="1" dirty="0" err="1"/>
              <a:t>Electricity</a:t>
            </a:r>
            <a:r>
              <a:rPr lang="da-DK" sz="3000" b="1" dirty="0"/>
              <a:t> Market Design</a:t>
            </a:r>
            <a:endParaRPr lang="en-US" dirty="0"/>
          </a:p>
        </p:txBody>
      </p:sp>
      <p:sp>
        <p:nvSpPr>
          <p:cNvPr id="13" name="TextBox 12">
            <a:extLst>
              <a:ext uri="{FF2B5EF4-FFF2-40B4-BE49-F238E27FC236}">
                <a16:creationId xmlns:a16="http://schemas.microsoft.com/office/drawing/2014/main" id="{4C128400-A182-4598-9790-5F473C67AE47}"/>
              </a:ext>
            </a:extLst>
          </p:cNvPr>
          <p:cNvSpPr txBox="1"/>
          <p:nvPr/>
        </p:nvSpPr>
        <p:spPr>
          <a:xfrm>
            <a:off x="143278" y="1308997"/>
            <a:ext cx="12048722" cy="5632311"/>
          </a:xfrm>
          <a:prstGeom prst="rect">
            <a:avLst/>
          </a:prstGeom>
          <a:noFill/>
        </p:spPr>
        <p:txBody>
          <a:bodyPr wrap="square" rtlCol="0">
            <a:spAutoFit/>
          </a:bodyPr>
          <a:lstStyle/>
          <a:p>
            <a:r>
              <a:rPr lang="en-US" sz="2000" b="1" dirty="0"/>
              <a:t>1) Fixed retail prices conflict with demand-side flexibility:</a:t>
            </a:r>
          </a:p>
          <a:p>
            <a:endParaRPr lang="en-US" sz="2000" b="1" dirty="0"/>
          </a:p>
          <a:p>
            <a:r>
              <a:rPr lang="en-US" sz="2000" dirty="0"/>
              <a:t>ACER/CEER (end of 2015): </a:t>
            </a:r>
          </a:p>
          <a:p>
            <a:pPr marL="342900" indent="-342900">
              <a:buFont typeface="Arial" panose="020B0604020202020204" pitchFamily="34" charset="0"/>
              <a:buChar char="•"/>
            </a:pPr>
            <a:r>
              <a:rPr lang="en-US" sz="2000" dirty="0"/>
              <a:t>Fixed price offers  still represent the largest share (46%) of all offers in electricity and the number of such offers is increasing. At the same time, spot-price offers are also increasing. </a:t>
            </a:r>
          </a:p>
          <a:p>
            <a:pPr marL="285750" indent="-285750">
              <a:buFont typeface="Arial" panose="020B0604020202020204" pitchFamily="34" charset="0"/>
              <a:buChar char="•"/>
            </a:pPr>
            <a:r>
              <a:rPr lang="en-US" sz="2000" dirty="0"/>
              <a:t>“Most household consumers face retail prices that do not reflect the variations in wholesale prices”</a:t>
            </a:r>
          </a:p>
          <a:p>
            <a:endParaRPr lang="en-US" sz="2000" dirty="0"/>
          </a:p>
          <a:p>
            <a:r>
              <a:rPr lang="en-US" sz="2000" b="1" dirty="0"/>
              <a:t>2) Distribution network tariffs conflict with demand-side flexibility:</a:t>
            </a:r>
            <a:r>
              <a:rPr lang="en-US" sz="2000" dirty="0"/>
              <a:t> </a:t>
            </a:r>
          </a:p>
          <a:p>
            <a:pPr marL="285750" indent="-285750">
              <a:buFont typeface="Arial" panose="020B0604020202020204" pitchFamily="34" charset="0"/>
              <a:buChar char="•"/>
            </a:pPr>
            <a:endParaRPr lang="en-US" sz="2000" dirty="0"/>
          </a:p>
          <a:p>
            <a:r>
              <a:rPr lang="en-US" sz="2000" dirty="0"/>
              <a:t>ACER/CEER (end of 2015): </a:t>
            </a:r>
          </a:p>
          <a:p>
            <a:pPr marL="285750" indent="-285750">
              <a:buFont typeface="Arial" panose="020B0604020202020204" pitchFamily="34" charset="0"/>
              <a:buChar char="•"/>
            </a:pPr>
            <a:r>
              <a:rPr lang="en-US" sz="2000" dirty="0"/>
              <a:t>On average distribution charges for </a:t>
            </a:r>
            <a:r>
              <a:rPr lang="en-US" sz="2000" i="1" dirty="0"/>
              <a:t>household</a:t>
            </a:r>
            <a:r>
              <a:rPr lang="en-US" sz="2000" dirty="0"/>
              <a:t> consumers accounted for 27% of the final bill (16% in Athens, 48% in Oslo)</a:t>
            </a:r>
          </a:p>
          <a:p>
            <a:endParaRPr lang="en-US" sz="2000" dirty="0"/>
          </a:p>
          <a:p>
            <a:r>
              <a:rPr lang="en-US" sz="2000" dirty="0"/>
              <a:t>CEER (2017): </a:t>
            </a:r>
          </a:p>
          <a:p>
            <a:pPr marL="342900" indent="-342900">
              <a:buFont typeface="Arial" panose="020B0604020202020204" pitchFamily="34" charset="0"/>
              <a:buChar char="•"/>
            </a:pPr>
            <a:r>
              <a:rPr lang="en-US" sz="2000" dirty="0"/>
              <a:t>Wide variation of distribution tariffs in Europe. Traditionally designed for demand-only customers</a:t>
            </a:r>
          </a:p>
          <a:p>
            <a:pPr marL="342900" indent="-342900">
              <a:buFont typeface="Arial" panose="020B0604020202020204" pitchFamily="34" charset="0"/>
              <a:buChar char="•"/>
            </a:pPr>
            <a:r>
              <a:rPr lang="en-US" sz="2000" dirty="0" err="1"/>
              <a:t>ToU</a:t>
            </a:r>
            <a:r>
              <a:rPr lang="en-US" sz="2000" dirty="0"/>
              <a:t> charges are implemented in several countries (mostly industrial segment); seasonal structure</a:t>
            </a:r>
          </a:p>
          <a:p>
            <a:pPr marL="342900" indent="-342900">
              <a:buFont typeface="Arial" panose="020B0604020202020204" pitchFamily="34" charset="0"/>
              <a:buChar char="•"/>
            </a:pPr>
            <a:endParaRPr lang="en-US" sz="2000" dirty="0"/>
          </a:p>
          <a:p>
            <a:r>
              <a:rPr lang="en-US" sz="2000" b="1" dirty="0"/>
              <a:t>3) </a:t>
            </a:r>
            <a:r>
              <a:rPr lang="en-GB" sz="2000" b="1" dirty="0"/>
              <a:t>Another potential conflict may arise between dynamic retail pricing and dynamic distribution network tariffs.</a:t>
            </a:r>
            <a:endParaRPr lang="en-US" sz="2000" b="1" dirty="0"/>
          </a:p>
        </p:txBody>
      </p:sp>
    </p:spTree>
    <p:extLst>
      <p:ext uri="{BB962C8B-B14F-4D97-AF65-F5344CB8AC3E}">
        <p14:creationId xmlns:p14="http://schemas.microsoft.com/office/powerpoint/2010/main" val="23362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15</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1905444" cy="553998"/>
          </a:xfrm>
          <a:prstGeom prst="rect">
            <a:avLst/>
          </a:prstGeom>
          <a:noFill/>
        </p:spPr>
        <p:txBody>
          <a:bodyPr wrap="square" rtlCol="0">
            <a:spAutoFit/>
          </a:bodyPr>
          <a:lstStyle/>
          <a:p>
            <a:r>
              <a:rPr lang="da-DK" sz="3000" b="1" dirty="0" err="1"/>
              <a:t>Complementarities</a:t>
            </a:r>
            <a:r>
              <a:rPr lang="da-DK" sz="3000" b="1" dirty="0"/>
              <a:t> and </a:t>
            </a:r>
            <a:r>
              <a:rPr lang="da-DK" sz="3000" b="1" dirty="0" err="1"/>
              <a:t>conflicts</a:t>
            </a:r>
            <a:r>
              <a:rPr lang="da-DK" sz="3000" b="1" dirty="0"/>
              <a:t> </a:t>
            </a:r>
            <a:r>
              <a:rPr lang="da-DK" sz="3000" b="1" i="1" dirty="0"/>
              <a:t>in</a:t>
            </a:r>
            <a:r>
              <a:rPr lang="da-DK" sz="3000" b="1" dirty="0"/>
              <a:t> the EU Retail </a:t>
            </a:r>
            <a:r>
              <a:rPr lang="da-DK" sz="3000" b="1" dirty="0" err="1"/>
              <a:t>Electricity</a:t>
            </a:r>
            <a:r>
              <a:rPr lang="da-DK" sz="3000" b="1" dirty="0"/>
              <a:t> Market Design</a:t>
            </a:r>
            <a:endParaRPr lang="en-US" dirty="0"/>
          </a:p>
        </p:txBody>
      </p:sp>
      <p:pic>
        <p:nvPicPr>
          <p:cNvPr id="4" name="Picture 3">
            <a:extLst>
              <a:ext uri="{FF2B5EF4-FFF2-40B4-BE49-F238E27FC236}">
                <a16:creationId xmlns:a16="http://schemas.microsoft.com/office/drawing/2014/main" id="{CD9CD9D4-7AF1-4404-8EE4-BE3EECAE7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24" y="1323811"/>
            <a:ext cx="4540440" cy="5200274"/>
          </a:xfrm>
          <a:prstGeom prst="rect">
            <a:avLst/>
          </a:prstGeom>
        </p:spPr>
      </p:pic>
      <p:sp>
        <p:nvSpPr>
          <p:cNvPr id="5" name="TextBox 4">
            <a:extLst>
              <a:ext uri="{FF2B5EF4-FFF2-40B4-BE49-F238E27FC236}">
                <a16:creationId xmlns:a16="http://schemas.microsoft.com/office/drawing/2014/main" id="{BC810F6D-EAE3-4B8E-8406-E911BD52A4D6}"/>
              </a:ext>
            </a:extLst>
          </p:cNvPr>
          <p:cNvSpPr txBox="1"/>
          <p:nvPr/>
        </p:nvSpPr>
        <p:spPr>
          <a:xfrm>
            <a:off x="5441963" y="1323811"/>
            <a:ext cx="6491535" cy="1938992"/>
          </a:xfrm>
          <a:prstGeom prst="rect">
            <a:avLst/>
          </a:prstGeom>
          <a:noFill/>
        </p:spPr>
        <p:txBody>
          <a:bodyPr wrap="square" rtlCol="0">
            <a:spAutoFit/>
          </a:bodyPr>
          <a:lstStyle/>
          <a:p>
            <a:r>
              <a:rPr lang="da-DK" sz="2000" dirty="0" err="1"/>
              <a:t>Share</a:t>
            </a:r>
            <a:r>
              <a:rPr lang="da-DK" sz="2000" dirty="0"/>
              <a:t> of standard </a:t>
            </a:r>
            <a:r>
              <a:rPr lang="da-DK" sz="2000" dirty="0" err="1"/>
              <a:t>households</a:t>
            </a:r>
            <a:r>
              <a:rPr lang="da-DK" sz="2000" dirty="0"/>
              <a:t> with Dynamic Price </a:t>
            </a:r>
            <a:r>
              <a:rPr lang="da-DK" sz="2000" dirty="0" err="1"/>
              <a:t>contracts</a:t>
            </a:r>
            <a:r>
              <a:rPr lang="da-DK" sz="2000" dirty="0"/>
              <a:t>:</a:t>
            </a:r>
          </a:p>
          <a:p>
            <a:endParaRPr lang="da-DK" sz="2000" dirty="0"/>
          </a:p>
          <a:p>
            <a:pPr marL="342900" indent="-342900">
              <a:buFont typeface="Arial" panose="020B0604020202020204" pitchFamily="34" charset="0"/>
              <a:buChar char="•"/>
            </a:pPr>
            <a:r>
              <a:rPr lang="da-DK" sz="2000" dirty="0" err="1"/>
              <a:t>ToU</a:t>
            </a:r>
            <a:r>
              <a:rPr lang="da-DK" sz="2000" dirty="0"/>
              <a:t> is </a:t>
            </a:r>
            <a:r>
              <a:rPr lang="da-DK" sz="2000" dirty="0" err="1"/>
              <a:t>applied</a:t>
            </a:r>
            <a:r>
              <a:rPr lang="da-DK" sz="2000" dirty="0"/>
              <a:t> in 17 out of 22 </a:t>
            </a:r>
            <a:r>
              <a:rPr lang="da-DK" sz="2000" dirty="0" err="1"/>
              <a:t>countries</a:t>
            </a:r>
            <a:r>
              <a:rPr lang="da-DK" sz="2000" dirty="0"/>
              <a:t> (for </a:t>
            </a:r>
            <a:r>
              <a:rPr lang="da-DK" sz="2000" dirty="0" err="1"/>
              <a:t>retail</a:t>
            </a:r>
            <a:r>
              <a:rPr lang="da-DK" sz="2000" dirty="0"/>
              <a:t> </a:t>
            </a:r>
            <a:r>
              <a:rPr lang="da-DK" sz="2000" dirty="0" err="1"/>
              <a:t>prices</a:t>
            </a:r>
            <a:r>
              <a:rPr lang="da-DK" sz="2000" dirty="0"/>
              <a:t>)</a:t>
            </a:r>
          </a:p>
          <a:p>
            <a:pPr marL="342900" indent="-342900">
              <a:buFont typeface="Arial" panose="020B0604020202020204" pitchFamily="34" charset="0"/>
              <a:buChar char="•"/>
            </a:pPr>
            <a:r>
              <a:rPr lang="da-DK" sz="2000" dirty="0" err="1"/>
              <a:t>Hourly</a:t>
            </a:r>
            <a:r>
              <a:rPr lang="da-DK" sz="2000" dirty="0"/>
              <a:t> real-time </a:t>
            </a:r>
            <a:r>
              <a:rPr lang="da-DK" sz="2000" dirty="0" err="1"/>
              <a:t>pricing</a:t>
            </a:r>
            <a:r>
              <a:rPr lang="da-DK" sz="2000" dirty="0"/>
              <a:t> in 5 </a:t>
            </a:r>
            <a:r>
              <a:rPr lang="da-DK" sz="2000" dirty="0" err="1"/>
              <a:t>countries</a:t>
            </a:r>
            <a:endParaRPr lang="da-DK" sz="2000" dirty="0"/>
          </a:p>
          <a:p>
            <a:pPr marL="342900" indent="-342900">
              <a:buFont typeface="Arial" panose="020B0604020202020204" pitchFamily="34" charset="0"/>
              <a:buChar char="•"/>
            </a:pPr>
            <a:r>
              <a:rPr lang="da-DK" sz="2000" dirty="0" err="1"/>
              <a:t>ToU</a:t>
            </a:r>
            <a:r>
              <a:rPr lang="da-DK" sz="2000" dirty="0"/>
              <a:t> </a:t>
            </a:r>
            <a:r>
              <a:rPr lang="da-DK" sz="2000" dirty="0" err="1"/>
              <a:t>pricing</a:t>
            </a:r>
            <a:r>
              <a:rPr lang="da-DK" sz="2000" dirty="0"/>
              <a:t> (in distribution </a:t>
            </a:r>
            <a:r>
              <a:rPr lang="da-DK" sz="2000" dirty="0" err="1"/>
              <a:t>tariffs</a:t>
            </a:r>
            <a:r>
              <a:rPr lang="da-DK" sz="2000" dirty="0"/>
              <a:t>) is </a:t>
            </a:r>
            <a:r>
              <a:rPr lang="da-DK" sz="2000" dirty="0" err="1"/>
              <a:t>applied</a:t>
            </a:r>
            <a:r>
              <a:rPr lang="da-DK" sz="2000" dirty="0"/>
              <a:t> in 15 out of 22 </a:t>
            </a:r>
            <a:r>
              <a:rPr lang="da-DK" sz="2000" dirty="0" err="1"/>
              <a:t>countries</a:t>
            </a:r>
            <a:endParaRPr lang="en-GB" sz="2000" dirty="0"/>
          </a:p>
        </p:txBody>
      </p:sp>
      <p:sp>
        <p:nvSpPr>
          <p:cNvPr id="10" name="TextBox 9">
            <a:extLst>
              <a:ext uri="{FF2B5EF4-FFF2-40B4-BE49-F238E27FC236}">
                <a16:creationId xmlns:a16="http://schemas.microsoft.com/office/drawing/2014/main" id="{C1B2966E-5815-4026-AE5C-126DEB0B3CF6}"/>
              </a:ext>
            </a:extLst>
          </p:cNvPr>
          <p:cNvSpPr txBox="1"/>
          <p:nvPr/>
        </p:nvSpPr>
        <p:spPr>
          <a:xfrm>
            <a:off x="0" y="6369880"/>
            <a:ext cx="5952722" cy="369332"/>
          </a:xfrm>
          <a:prstGeom prst="rect">
            <a:avLst/>
          </a:prstGeom>
          <a:noFill/>
        </p:spPr>
        <p:txBody>
          <a:bodyPr wrap="square" rtlCol="0">
            <a:spAutoFit/>
          </a:bodyPr>
          <a:lstStyle/>
          <a:p>
            <a:r>
              <a:rPr lang="da-DK" dirty="0"/>
              <a:t>Source: ACER/CEER Market </a:t>
            </a:r>
            <a:r>
              <a:rPr lang="da-DK" dirty="0" err="1"/>
              <a:t>Monitoring</a:t>
            </a:r>
            <a:r>
              <a:rPr lang="da-DK" dirty="0"/>
              <a:t> Report 2015 (Retail)</a:t>
            </a:r>
            <a:endParaRPr lang="en-GB" dirty="0"/>
          </a:p>
        </p:txBody>
      </p:sp>
      <p:pic>
        <p:nvPicPr>
          <p:cNvPr id="8" name="Picture 7">
            <a:extLst>
              <a:ext uri="{FF2B5EF4-FFF2-40B4-BE49-F238E27FC236}">
                <a16:creationId xmlns:a16="http://schemas.microsoft.com/office/drawing/2014/main" id="{6C475EDA-07FD-454F-B68C-FB1B125F1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29000"/>
            <a:ext cx="5632454" cy="3219086"/>
          </a:xfrm>
          <a:prstGeom prst="rect">
            <a:avLst/>
          </a:prstGeom>
        </p:spPr>
      </p:pic>
    </p:spTree>
    <p:extLst>
      <p:ext uri="{BB962C8B-B14F-4D97-AF65-F5344CB8AC3E}">
        <p14:creationId xmlns:p14="http://schemas.microsoft.com/office/powerpoint/2010/main" val="5606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1905444" cy="553998"/>
          </a:xfrm>
          <a:prstGeom prst="rect">
            <a:avLst/>
          </a:prstGeom>
          <a:noFill/>
        </p:spPr>
        <p:txBody>
          <a:bodyPr wrap="square" rtlCol="0">
            <a:spAutoFit/>
          </a:bodyPr>
          <a:lstStyle/>
          <a:p>
            <a:r>
              <a:rPr lang="da-DK" sz="3000" b="1" dirty="0" err="1"/>
              <a:t>Complementarities</a:t>
            </a:r>
            <a:r>
              <a:rPr lang="da-DK" sz="3000" b="1" dirty="0"/>
              <a:t> and </a:t>
            </a:r>
            <a:r>
              <a:rPr lang="da-DK" sz="3000" b="1" dirty="0" err="1"/>
              <a:t>conflicts</a:t>
            </a:r>
            <a:r>
              <a:rPr lang="da-DK" sz="3000" b="1" dirty="0"/>
              <a:t> </a:t>
            </a:r>
            <a:r>
              <a:rPr lang="da-DK" sz="3000" b="1" i="1" dirty="0"/>
              <a:t>in</a:t>
            </a:r>
            <a:r>
              <a:rPr lang="da-DK" sz="3000" b="1" dirty="0"/>
              <a:t> the EU Retail </a:t>
            </a:r>
            <a:r>
              <a:rPr lang="da-DK" sz="3000" b="1" dirty="0" err="1"/>
              <a:t>Electricity</a:t>
            </a:r>
            <a:r>
              <a:rPr lang="da-DK" sz="3000" b="1" dirty="0"/>
              <a:t> Market Design</a:t>
            </a:r>
            <a:endParaRPr lang="en-US" dirty="0"/>
          </a:p>
        </p:txBody>
      </p:sp>
      <p:sp>
        <p:nvSpPr>
          <p:cNvPr id="3" name="Rectangle 2">
            <a:extLst>
              <a:ext uri="{FF2B5EF4-FFF2-40B4-BE49-F238E27FC236}">
                <a16:creationId xmlns:a16="http://schemas.microsoft.com/office/drawing/2014/main" id="{E70940AC-6582-4175-89A0-217819802DB2}"/>
              </a:ext>
            </a:extLst>
          </p:cNvPr>
          <p:cNvSpPr/>
          <p:nvPr/>
        </p:nvSpPr>
        <p:spPr>
          <a:xfrm>
            <a:off x="143277" y="1554827"/>
            <a:ext cx="11905445" cy="707886"/>
          </a:xfrm>
          <a:prstGeom prst="rect">
            <a:avLst/>
          </a:prstGeom>
        </p:spPr>
        <p:txBody>
          <a:bodyPr wrap="square">
            <a:spAutoFit/>
          </a:bodyPr>
          <a:lstStyle/>
          <a:p>
            <a:r>
              <a:rPr lang="en-US" sz="2000" b="1" i="1" dirty="0"/>
              <a:t>4) </a:t>
            </a:r>
            <a:r>
              <a:rPr lang="en-GB" sz="2000" b="1" i="1" dirty="0"/>
              <a:t>The introduction of retail price regulations distorts the transparency of the retail market and reduces the possibility of demand response</a:t>
            </a:r>
          </a:p>
        </p:txBody>
      </p:sp>
      <p:pic>
        <p:nvPicPr>
          <p:cNvPr id="7" name="Picture 6">
            <a:extLst>
              <a:ext uri="{FF2B5EF4-FFF2-40B4-BE49-F238E27FC236}">
                <a16:creationId xmlns:a16="http://schemas.microsoft.com/office/drawing/2014/main" id="{031E725B-CB9E-4A56-BA9B-E0F8DEF15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73" y="2262713"/>
            <a:ext cx="3918473" cy="3705567"/>
          </a:xfrm>
          <a:prstGeom prst="rect">
            <a:avLst/>
          </a:prstGeom>
        </p:spPr>
      </p:pic>
      <p:pic>
        <p:nvPicPr>
          <p:cNvPr id="13" name="Picture 12">
            <a:extLst>
              <a:ext uri="{FF2B5EF4-FFF2-40B4-BE49-F238E27FC236}">
                <a16:creationId xmlns:a16="http://schemas.microsoft.com/office/drawing/2014/main" id="{CFB3F9CA-6E45-43AE-9577-848DE2E21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77" y="5997747"/>
            <a:ext cx="11592263" cy="860253"/>
          </a:xfrm>
          <a:prstGeom prst="rect">
            <a:avLst/>
          </a:prstGeom>
        </p:spPr>
      </p:pic>
      <p:sp>
        <p:nvSpPr>
          <p:cNvPr id="14" name="TextBox 13">
            <a:extLst>
              <a:ext uri="{FF2B5EF4-FFF2-40B4-BE49-F238E27FC236}">
                <a16:creationId xmlns:a16="http://schemas.microsoft.com/office/drawing/2014/main" id="{7FDE7F1F-4C88-477B-AFE5-546DF2DC9438}"/>
              </a:ext>
            </a:extLst>
          </p:cNvPr>
          <p:cNvSpPr txBox="1"/>
          <p:nvPr/>
        </p:nvSpPr>
        <p:spPr>
          <a:xfrm>
            <a:off x="5694744" y="5303173"/>
            <a:ext cx="5952722" cy="369332"/>
          </a:xfrm>
          <a:prstGeom prst="rect">
            <a:avLst/>
          </a:prstGeom>
          <a:noFill/>
        </p:spPr>
        <p:txBody>
          <a:bodyPr wrap="square" rtlCol="0">
            <a:spAutoFit/>
          </a:bodyPr>
          <a:lstStyle/>
          <a:p>
            <a:r>
              <a:rPr lang="da-DK" dirty="0"/>
              <a:t>Source: ACER/CEER Market </a:t>
            </a:r>
            <a:r>
              <a:rPr lang="da-DK" dirty="0" err="1"/>
              <a:t>Monitoring</a:t>
            </a:r>
            <a:r>
              <a:rPr lang="da-DK" dirty="0"/>
              <a:t> Report 201 (Retail)</a:t>
            </a:r>
            <a:endParaRPr lang="en-GB" dirty="0"/>
          </a:p>
        </p:txBody>
      </p:sp>
      <p:sp>
        <p:nvSpPr>
          <p:cNvPr id="16" name="TextBox 15">
            <a:extLst>
              <a:ext uri="{FF2B5EF4-FFF2-40B4-BE49-F238E27FC236}">
                <a16:creationId xmlns:a16="http://schemas.microsoft.com/office/drawing/2014/main" id="{FBA9562F-5242-4548-AC78-EAF9328EC442}"/>
              </a:ext>
            </a:extLst>
          </p:cNvPr>
          <p:cNvSpPr txBox="1"/>
          <p:nvPr/>
        </p:nvSpPr>
        <p:spPr>
          <a:xfrm>
            <a:off x="5220182" y="2581154"/>
            <a:ext cx="6515358" cy="923330"/>
          </a:xfrm>
          <a:prstGeom prst="rect">
            <a:avLst/>
          </a:prstGeom>
          <a:noFill/>
        </p:spPr>
        <p:txBody>
          <a:bodyPr wrap="square" rtlCol="0">
            <a:spAutoFit/>
          </a:bodyPr>
          <a:lstStyle/>
          <a:p>
            <a:r>
              <a:rPr lang="da-DK" dirty="0" err="1"/>
              <a:t>Member</a:t>
            </a:r>
            <a:r>
              <a:rPr lang="da-DK" dirty="0"/>
              <a:t> States with end-user </a:t>
            </a:r>
            <a:r>
              <a:rPr lang="da-DK" dirty="0" err="1"/>
              <a:t>price</a:t>
            </a:r>
            <a:r>
              <a:rPr lang="da-DK" dirty="0"/>
              <a:t> </a:t>
            </a:r>
            <a:r>
              <a:rPr lang="da-DK" dirty="0" err="1"/>
              <a:t>regulations</a:t>
            </a:r>
            <a:r>
              <a:rPr lang="da-DK" dirty="0"/>
              <a:t> </a:t>
            </a:r>
            <a:r>
              <a:rPr lang="da-DK" dirty="0" err="1"/>
              <a:t>are</a:t>
            </a:r>
            <a:r>
              <a:rPr lang="da-DK" dirty="0"/>
              <a:t>: </a:t>
            </a:r>
            <a:r>
              <a:rPr lang="en-US" dirty="0"/>
              <a:t>Bulgaria, Cyprus, Denmark, France, Hungary, Lithuania, Malta, Poland, Portugal, Romania, Slovakia and Spain</a:t>
            </a:r>
            <a:endParaRPr lang="en-GB" dirty="0"/>
          </a:p>
        </p:txBody>
      </p:sp>
    </p:spTree>
    <p:extLst>
      <p:ext uri="{BB962C8B-B14F-4D97-AF65-F5344CB8AC3E}">
        <p14:creationId xmlns:p14="http://schemas.microsoft.com/office/powerpoint/2010/main" val="246613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1905444" cy="553998"/>
          </a:xfrm>
          <a:prstGeom prst="rect">
            <a:avLst/>
          </a:prstGeom>
          <a:noFill/>
        </p:spPr>
        <p:txBody>
          <a:bodyPr wrap="square" rtlCol="0">
            <a:spAutoFit/>
          </a:bodyPr>
          <a:lstStyle/>
          <a:p>
            <a:r>
              <a:rPr lang="da-DK" sz="3000" b="1" dirty="0" err="1"/>
              <a:t>Complementarities</a:t>
            </a:r>
            <a:r>
              <a:rPr lang="da-DK" sz="3000" b="1" dirty="0"/>
              <a:t> and </a:t>
            </a:r>
            <a:r>
              <a:rPr lang="da-DK" sz="3000" b="1" dirty="0" err="1"/>
              <a:t>conflicts</a:t>
            </a:r>
            <a:r>
              <a:rPr lang="da-DK" sz="3000" b="1" dirty="0"/>
              <a:t> </a:t>
            </a:r>
            <a:r>
              <a:rPr lang="da-DK" sz="3000" b="1" i="1" dirty="0"/>
              <a:t>in</a:t>
            </a:r>
            <a:r>
              <a:rPr lang="da-DK" sz="3000" b="1" dirty="0"/>
              <a:t> the EU Retail </a:t>
            </a:r>
            <a:r>
              <a:rPr lang="da-DK" sz="3000" b="1" dirty="0" err="1"/>
              <a:t>Electricity</a:t>
            </a:r>
            <a:r>
              <a:rPr lang="da-DK" sz="3000" b="1" dirty="0"/>
              <a:t> Market Design</a:t>
            </a:r>
            <a:endParaRPr lang="en-US" dirty="0"/>
          </a:p>
        </p:txBody>
      </p:sp>
      <p:sp>
        <p:nvSpPr>
          <p:cNvPr id="3" name="Rectangle 2">
            <a:extLst>
              <a:ext uri="{FF2B5EF4-FFF2-40B4-BE49-F238E27FC236}">
                <a16:creationId xmlns:a16="http://schemas.microsoft.com/office/drawing/2014/main" id="{E70940AC-6582-4175-89A0-217819802DB2}"/>
              </a:ext>
            </a:extLst>
          </p:cNvPr>
          <p:cNvSpPr/>
          <p:nvPr/>
        </p:nvSpPr>
        <p:spPr>
          <a:xfrm>
            <a:off x="143277" y="1554827"/>
            <a:ext cx="11905445" cy="1015663"/>
          </a:xfrm>
          <a:prstGeom prst="rect">
            <a:avLst/>
          </a:prstGeom>
        </p:spPr>
        <p:txBody>
          <a:bodyPr wrap="square">
            <a:spAutoFit/>
          </a:bodyPr>
          <a:lstStyle/>
          <a:p>
            <a:r>
              <a:rPr lang="en-US" sz="2000" b="1" i="1" dirty="0"/>
              <a:t>5)</a:t>
            </a:r>
            <a:r>
              <a:rPr lang="da-DK" sz="2000" b="1" i="1" dirty="0"/>
              <a:t> Smart meter </a:t>
            </a:r>
            <a:r>
              <a:rPr lang="da-DK" sz="2000" b="1" i="1" dirty="0" err="1"/>
              <a:t>development</a:t>
            </a:r>
            <a:r>
              <a:rPr lang="da-DK" sz="2000" b="1" i="1" dirty="0"/>
              <a:t> is a potential source of </a:t>
            </a:r>
            <a:r>
              <a:rPr lang="da-DK" sz="2000" b="1" i="1" dirty="0" err="1"/>
              <a:t>synergy</a:t>
            </a:r>
            <a:r>
              <a:rPr lang="da-DK" sz="2000" b="1" i="1" dirty="0"/>
              <a:t> </a:t>
            </a:r>
            <a:r>
              <a:rPr lang="da-DK" sz="2000" b="1" i="1" dirty="0" err="1"/>
              <a:t>between</a:t>
            </a:r>
            <a:r>
              <a:rPr lang="da-DK" sz="2000" b="1" i="1" dirty="0"/>
              <a:t> </a:t>
            </a:r>
            <a:r>
              <a:rPr lang="da-DK" sz="2000" b="1" i="1" dirty="0" err="1"/>
              <a:t>sustainability</a:t>
            </a:r>
            <a:r>
              <a:rPr lang="da-DK" sz="2000" b="1" i="1" dirty="0"/>
              <a:t> and </a:t>
            </a:r>
            <a:r>
              <a:rPr lang="da-DK" sz="2000" b="1" i="1" dirty="0" err="1"/>
              <a:t>affordability</a:t>
            </a:r>
            <a:endParaRPr lang="da-DK" sz="2000" b="1" i="1" dirty="0"/>
          </a:p>
          <a:p>
            <a:endParaRPr lang="da-DK" sz="2000" b="1" i="1" dirty="0"/>
          </a:p>
          <a:p>
            <a:r>
              <a:rPr lang="en-GB" sz="2000" dirty="0"/>
              <a:t>EU: “By 2020, it is expected that almost 72% of European consumers will have a smart meter for electricity”</a:t>
            </a:r>
            <a:endParaRPr lang="en-GB" sz="2000" b="1" i="1" dirty="0"/>
          </a:p>
        </p:txBody>
      </p:sp>
      <p:pic>
        <p:nvPicPr>
          <p:cNvPr id="5" name="Picture 4">
            <a:extLst>
              <a:ext uri="{FF2B5EF4-FFF2-40B4-BE49-F238E27FC236}">
                <a16:creationId xmlns:a16="http://schemas.microsoft.com/office/drawing/2014/main" id="{8D536632-765A-4605-9812-B0E4C10B7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866" y="2716544"/>
            <a:ext cx="6209336" cy="4141456"/>
          </a:xfrm>
          <a:prstGeom prst="rect">
            <a:avLst/>
          </a:prstGeom>
        </p:spPr>
      </p:pic>
    </p:spTree>
    <p:extLst>
      <p:ext uri="{BB962C8B-B14F-4D97-AF65-F5344CB8AC3E}">
        <p14:creationId xmlns:p14="http://schemas.microsoft.com/office/powerpoint/2010/main" val="3261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1813370" cy="1015663"/>
          </a:xfrm>
          <a:prstGeom prst="rect">
            <a:avLst/>
          </a:prstGeom>
          <a:noFill/>
        </p:spPr>
        <p:txBody>
          <a:bodyPr wrap="square" rtlCol="0">
            <a:spAutoFit/>
          </a:bodyPr>
          <a:lstStyle/>
          <a:p>
            <a:r>
              <a:rPr lang="da-DK" sz="3000" b="1" dirty="0" err="1"/>
              <a:t>Complementarities</a:t>
            </a:r>
            <a:r>
              <a:rPr lang="da-DK" sz="3000" b="1" dirty="0"/>
              <a:t> and </a:t>
            </a:r>
            <a:r>
              <a:rPr lang="da-DK" sz="3000" b="1" dirty="0" err="1"/>
              <a:t>conflicts</a:t>
            </a:r>
            <a:r>
              <a:rPr lang="da-DK" sz="3000" b="1" dirty="0"/>
              <a:t> </a:t>
            </a:r>
            <a:r>
              <a:rPr lang="da-DK" sz="3000" b="1" i="1" dirty="0" err="1"/>
              <a:t>between</a:t>
            </a:r>
            <a:r>
              <a:rPr lang="da-DK" sz="3000" b="1" dirty="0"/>
              <a:t> the EU Retail </a:t>
            </a:r>
            <a:r>
              <a:rPr lang="da-DK" sz="3000" b="1" dirty="0" err="1"/>
              <a:t>Electricity</a:t>
            </a:r>
            <a:r>
              <a:rPr lang="da-DK" sz="3000" b="1" dirty="0"/>
              <a:t> Market Design and </a:t>
            </a:r>
            <a:r>
              <a:rPr lang="da-DK" sz="3000" b="1" dirty="0" err="1"/>
              <a:t>Renewable</a:t>
            </a:r>
            <a:r>
              <a:rPr lang="da-DK" sz="3000" b="1" dirty="0"/>
              <a:t> Energy Policy</a:t>
            </a:r>
            <a:endParaRPr lang="en-US" dirty="0"/>
          </a:p>
        </p:txBody>
      </p:sp>
      <p:sp>
        <p:nvSpPr>
          <p:cNvPr id="4" name="TextBox 3">
            <a:extLst>
              <a:ext uri="{FF2B5EF4-FFF2-40B4-BE49-F238E27FC236}">
                <a16:creationId xmlns:a16="http://schemas.microsoft.com/office/drawing/2014/main" id="{1FCDB0B3-AFB5-4628-AC93-01389DAD57D5}"/>
              </a:ext>
            </a:extLst>
          </p:cNvPr>
          <p:cNvSpPr txBox="1"/>
          <p:nvPr/>
        </p:nvSpPr>
        <p:spPr>
          <a:xfrm>
            <a:off x="189315" y="1932973"/>
            <a:ext cx="11813370" cy="1631216"/>
          </a:xfrm>
          <a:prstGeom prst="rect">
            <a:avLst/>
          </a:prstGeom>
          <a:noFill/>
        </p:spPr>
        <p:txBody>
          <a:bodyPr wrap="square" rtlCol="0">
            <a:spAutoFit/>
          </a:bodyPr>
          <a:lstStyle/>
          <a:p>
            <a:pPr marL="6350" indent="-6350">
              <a:buAutoNum type="arabicParenR"/>
            </a:pPr>
            <a:r>
              <a:rPr lang="en-GB" sz="2000" b="1" i="1" dirty="0"/>
              <a:t> Tax and non-tax levies used to fund renewable support schemes reinforce the negative impact of fixed retail prices and fixed distribution network tariffs on demand-side flexibility</a:t>
            </a:r>
          </a:p>
          <a:p>
            <a:endParaRPr lang="en-GB" sz="2000" b="1" i="1" dirty="0"/>
          </a:p>
          <a:p>
            <a:r>
              <a:rPr lang="en-GB" sz="2000" b="1" i="1" dirty="0"/>
              <a:t>2) Support scheme funding – through surcharges on consumers’ electricity bills – also make the business case for the electrification of mobility, heating and cooling less attractive relative to fossil fuels. </a:t>
            </a:r>
          </a:p>
        </p:txBody>
      </p:sp>
      <p:grpSp>
        <p:nvGrpSpPr>
          <p:cNvPr id="17" name="Group 16">
            <a:extLst>
              <a:ext uri="{FF2B5EF4-FFF2-40B4-BE49-F238E27FC236}">
                <a16:creationId xmlns:a16="http://schemas.microsoft.com/office/drawing/2014/main" id="{BA94C685-6D2D-4D3B-AA6C-BE27602C690D}"/>
              </a:ext>
            </a:extLst>
          </p:cNvPr>
          <p:cNvGrpSpPr/>
          <p:nvPr/>
        </p:nvGrpSpPr>
        <p:grpSpPr>
          <a:xfrm>
            <a:off x="0" y="3820488"/>
            <a:ext cx="12192721" cy="3034739"/>
            <a:chOff x="0" y="3820488"/>
            <a:chExt cx="12192721" cy="3034739"/>
          </a:xfrm>
        </p:grpSpPr>
        <p:pic>
          <p:nvPicPr>
            <p:cNvPr id="8" name="Picture 7">
              <a:extLst>
                <a:ext uri="{FF2B5EF4-FFF2-40B4-BE49-F238E27FC236}">
                  <a16:creationId xmlns:a16="http://schemas.microsoft.com/office/drawing/2014/main" id="{F8C5405D-2719-4A44-BCEA-2A2345C9E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0488"/>
              <a:ext cx="7902109" cy="3034739"/>
            </a:xfrm>
            <a:prstGeom prst="rect">
              <a:avLst/>
            </a:prstGeom>
          </p:spPr>
        </p:pic>
        <p:sp>
          <p:nvSpPr>
            <p:cNvPr id="15" name="TextBox 14">
              <a:extLst>
                <a:ext uri="{FF2B5EF4-FFF2-40B4-BE49-F238E27FC236}">
                  <a16:creationId xmlns:a16="http://schemas.microsoft.com/office/drawing/2014/main" id="{D9E14FA5-8A97-4739-8B63-7634AB182B29}"/>
                </a:ext>
              </a:extLst>
            </p:cNvPr>
            <p:cNvSpPr txBox="1"/>
            <p:nvPr/>
          </p:nvSpPr>
          <p:spPr>
            <a:xfrm>
              <a:off x="6864508" y="6208896"/>
              <a:ext cx="5328213" cy="646331"/>
            </a:xfrm>
            <a:prstGeom prst="rect">
              <a:avLst/>
            </a:prstGeom>
            <a:noFill/>
          </p:spPr>
          <p:txBody>
            <a:bodyPr wrap="square" rtlCol="0">
              <a:spAutoFit/>
            </a:bodyPr>
            <a:lstStyle/>
            <a:p>
              <a:r>
                <a:rPr lang="da-DK" dirty="0"/>
                <a:t>Source: ACER/CEER Market </a:t>
              </a:r>
              <a:r>
                <a:rPr lang="da-DK" dirty="0" err="1"/>
                <a:t>Monitoring</a:t>
              </a:r>
              <a:r>
                <a:rPr lang="da-DK" dirty="0"/>
                <a:t> Report 2016 (Retail)</a:t>
              </a:r>
              <a:endParaRPr lang="en-GB" dirty="0"/>
            </a:p>
          </p:txBody>
        </p:sp>
        <p:sp>
          <p:nvSpPr>
            <p:cNvPr id="16" name="TextBox 15">
              <a:extLst>
                <a:ext uri="{FF2B5EF4-FFF2-40B4-BE49-F238E27FC236}">
                  <a16:creationId xmlns:a16="http://schemas.microsoft.com/office/drawing/2014/main" id="{CC0DF0F2-CAE1-4C7A-9515-E7868F7903D8}"/>
                </a:ext>
              </a:extLst>
            </p:cNvPr>
            <p:cNvSpPr txBox="1"/>
            <p:nvPr/>
          </p:nvSpPr>
          <p:spPr>
            <a:xfrm>
              <a:off x="7697165" y="4424877"/>
              <a:ext cx="3842794" cy="923330"/>
            </a:xfrm>
            <a:prstGeom prst="rect">
              <a:avLst/>
            </a:prstGeom>
            <a:noFill/>
          </p:spPr>
          <p:txBody>
            <a:bodyPr wrap="square" rtlCol="0">
              <a:spAutoFit/>
            </a:bodyPr>
            <a:lstStyle/>
            <a:p>
              <a:r>
                <a:rPr lang="da-DK" b="1" dirty="0" err="1"/>
                <a:t>Weighted</a:t>
              </a:r>
              <a:r>
                <a:rPr lang="da-DK" b="1" dirty="0"/>
                <a:t> average Post-</a:t>
              </a:r>
              <a:r>
                <a:rPr lang="da-DK" b="1" dirty="0" err="1"/>
                <a:t>tax</a:t>
              </a:r>
              <a:r>
                <a:rPr lang="da-DK" b="1" dirty="0"/>
                <a:t> </a:t>
              </a:r>
              <a:r>
                <a:rPr lang="da-DK" b="1" dirty="0" err="1"/>
                <a:t>prices</a:t>
              </a:r>
              <a:r>
                <a:rPr lang="da-DK" b="1" dirty="0"/>
                <a:t> in standard offers for EU </a:t>
              </a:r>
              <a:r>
                <a:rPr lang="da-DK" b="1" dirty="0" err="1"/>
                <a:t>households</a:t>
              </a:r>
              <a:r>
                <a:rPr lang="da-DK" b="1" dirty="0"/>
                <a:t> in EU </a:t>
              </a:r>
              <a:r>
                <a:rPr lang="da-DK" b="1" dirty="0" err="1"/>
                <a:t>capitals</a:t>
              </a:r>
              <a:endParaRPr lang="en-GB" b="1" dirty="0"/>
            </a:p>
          </p:txBody>
        </p:sp>
      </p:grpSp>
    </p:spTree>
    <p:extLst>
      <p:ext uri="{BB962C8B-B14F-4D97-AF65-F5344CB8AC3E}">
        <p14:creationId xmlns:p14="http://schemas.microsoft.com/office/powerpoint/2010/main" val="38809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1813370" cy="1015663"/>
          </a:xfrm>
          <a:prstGeom prst="rect">
            <a:avLst/>
          </a:prstGeom>
          <a:noFill/>
        </p:spPr>
        <p:txBody>
          <a:bodyPr wrap="square" rtlCol="0">
            <a:spAutoFit/>
          </a:bodyPr>
          <a:lstStyle/>
          <a:p>
            <a:r>
              <a:rPr lang="da-DK" sz="3000" b="1" dirty="0" err="1"/>
              <a:t>Complementarities</a:t>
            </a:r>
            <a:r>
              <a:rPr lang="da-DK" sz="3000" b="1" dirty="0"/>
              <a:t> and </a:t>
            </a:r>
            <a:r>
              <a:rPr lang="da-DK" sz="3000" b="1" dirty="0" err="1"/>
              <a:t>conflicts</a:t>
            </a:r>
            <a:r>
              <a:rPr lang="da-DK" sz="3000" b="1" dirty="0"/>
              <a:t> </a:t>
            </a:r>
            <a:r>
              <a:rPr lang="da-DK" sz="3000" b="1" i="1" dirty="0" err="1"/>
              <a:t>between</a:t>
            </a:r>
            <a:r>
              <a:rPr lang="da-DK" sz="3000" b="1" dirty="0"/>
              <a:t> the EU Retail </a:t>
            </a:r>
            <a:r>
              <a:rPr lang="da-DK" sz="3000" b="1" dirty="0" err="1"/>
              <a:t>Electricity</a:t>
            </a:r>
            <a:r>
              <a:rPr lang="da-DK" sz="3000" b="1" dirty="0"/>
              <a:t> Market Design and </a:t>
            </a:r>
            <a:r>
              <a:rPr lang="da-DK" sz="3000" b="1" dirty="0" err="1"/>
              <a:t>Renewable</a:t>
            </a:r>
            <a:r>
              <a:rPr lang="da-DK" sz="3000" b="1" dirty="0"/>
              <a:t> Energy Policy</a:t>
            </a:r>
            <a:endParaRPr lang="en-US" dirty="0"/>
          </a:p>
        </p:txBody>
      </p:sp>
      <p:sp>
        <p:nvSpPr>
          <p:cNvPr id="3" name="TextBox 2">
            <a:extLst>
              <a:ext uri="{FF2B5EF4-FFF2-40B4-BE49-F238E27FC236}">
                <a16:creationId xmlns:a16="http://schemas.microsoft.com/office/drawing/2014/main" id="{4E477FA4-41FE-49F3-A68D-837E0512E46D}"/>
              </a:ext>
            </a:extLst>
          </p:cNvPr>
          <p:cNvSpPr txBox="1"/>
          <p:nvPr/>
        </p:nvSpPr>
        <p:spPr>
          <a:xfrm>
            <a:off x="189315" y="1944547"/>
            <a:ext cx="11813370" cy="4216539"/>
          </a:xfrm>
          <a:prstGeom prst="rect">
            <a:avLst/>
          </a:prstGeom>
          <a:noFill/>
        </p:spPr>
        <p:txBody>
          <a:bodyPr wrap="square" rtlCol="0">
            <a:spAutoFit/>
          </a:bodyPr>
          <a:lstStyle/>
          <a:p>
            <a:r>
              <a:rPr lang="da-DK" sz="2000" b="1" i="1" dirty="0"/>
              <a:t>3) </a:t>
            </a:r>
            <a:r>
              <a:rPr lang="en-GB" sz="2000" b="1" i="1" dirty="0"/>
              <a:t>Priority or guaranteed access of renewables to the distribution grid may conflict with quality of service and the equitable structure of distribution tariffs</a:t>
            </a:r>
            <a:r>
              <a:rPr lang="da-DK" sz="2000" b="1" i="1" dirty="0"/>
              <a:t> </a:t>
            </a:r>
          </a:p>
          <a:p>
            <a:endParaRPr lang="da-DK" sz="2000" b="1" i="1" dirty="0"/>
          </a:p>
          <a:p>
            <a:pPr marL="342900" indent="-342900">
              <a:buFont typeface="Arial" panose="020B0604020202020204" pitchFamily="34" charset="0"/>
              <a:buChar char="•"/>
            </a:pPr>
            <a:r>
              <a:rPr lang="en-GB" dirty="0"/>
              <a:t>Both frequency and voltage level can be affected by the connection of DERs </a:t>
            </a:r>
            <a:r>
              <a:rPr lang="en-US" dirty="0"/>
              <a:t>(</a:t>
            </a:r>
            <a:r>
              <a:rPr lang="en-US" dirty="0" err="1"/>
              <a:t>Pepermans</a:t>
            </a:r>
            <a:r>
              <a:rPr lang="en-US" dirty="0"/>
              <a:t>, </a:t>
            </a:r>
            <a:r>
              <a:rPr lang="en-US" dirty="0" err="1"/>
              <a:t>Driesen</a:t>
            </a:r>
            <a:r>
              <a:rPr lang="en-US" dirty="0"/>
              <a:t>, </a:t>
            </a:r>
            <a:r>
              <a:rPr lang="en-US" dirty="0" err="1"/>
              <a:t>Haeseldonckx</a:t>
            </a:r>
            <a:r>
              <a:rPr lang="en-US" dirty="0"/>
              <a:t>, </a:t>
            </a:r>
            <a:r>
              <a:rPr lang="en-US" dirty="0" err="1"/>
              <a:t>Belmans</a:t>
            </a:r>
            <a:r>
              <a:rPr lang="en-US" dirty="0"/>
              <a:t>, &amp; </a:t>
            </a:r>
            <a:r>
              <a:rPr lang="en-US" dirty="0" err="1"/>
              <a:t>D’haeseleer</a:t>
            </a:r>
            <a:r>
              <a:rPr lang="en-US" dirty="0"/>
              <a:t>, 2005)</a:t>
            </a:r>
          </a:p>
          <a:p>
            <a:pPr marL="342900" indent="-342900">
              <a:buFont typeface="Arial" panose="020B0604020202020204" pitchFamily="34" charset="0"/>
              <a:buChar char="•"/>
            </a:pPr>
            <a:endParaRPr lang="en-US" sz="2000" b="1" i="1" dirty="0"/>
          </a:p>
          <a:p>
            <a:pPr marL="342900" indent="-342900">
              <a:buFont typeface="Arial" panose="020B0604020202020204" pitchFamily="34" charset="0"/>
              <a:buChar char="•"/>
            </a:pPr>
            <a:r>
              <a:rPr lang="en-GB" dirty="0"/>
              <a:t>In the presence of tariffs that do not adequately account for cost causality, network users who possess DERs may end up subsidizing those who don’t, leading to an inequitable allocation of costs</a:t>
            </a:r>
            <a:endParaRPr lang="da-DK" sz="2000" dirty="0"/>
          </a:p>
          <a:p>
            <a:endParaRPr lang="da-DK" sz="2000" b="1" i="1" dirty="0"/>
          </a:p>
          <a:p>
            <a:r>
              <a:rPr lang="da-DK" sz="2000" b="1" i="1" dirty="0"/>
              <a:t>4) </a:t>
            </a:r>
            <a:r>
              <a:rPr lang="en-GB" sz="2000" b="1" i="1" dirty="0"/>
              <a:t>Priority or guaranteed access of renewables to the distribution grid, coupled with technological progress of storage, may challenge the economic viability of existing networks</a:t>
            </a:r>
            <a:endParaRPr lang="da-DK" sz="2000" dirty="0"/>
          </a:p>
          <a:p>
            <a:endParaRPr lang="da-DK" sz="2000" b="1" i="1" dirty="0"/>
          </a:p>
          <a:p>
            <a:pPr marL="342900" indent="-342900">
              <a:buFont typeface="Arial" panose="020B0604020202020204" pitchFamily="34" charset="0"/>
              <a:buChar char="•"/>
            </a:pPr>
            <a:r>
              <a:rPr lang="en-GB" dirty="0"/>
              <a:t>Consumers may choose to entirely leave the network (“grid defection”) and possibly migrate to an alternative, closed distribution system, while tolerating a lower reliability standard</a:t>
            </a:r>
            <a:endParaRPr lang="en-GB" sz="2000" b="1" i="1" dirty="0"/>
          </a:p>
        </p:txBody>
      </p:sp>
    </p:spTree>
    <p:extLst>
      <p:ext uri="{BB962C8B-B14F-4D97-AF65-F5344CB8AC3E}">
        <p14:creationId xmlns:p14="http://schemas.microsoft.com/office/powerpoint/2010/main" val="326490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452283"/>
            <a:ext cx="11112650" cy="3721502"/>
          </a:xfrm>
        </p:spPr>
        <p:txBody>
          <a:bodyPr>
            <a:normAutofit/>
          </a:bodyPr>
          <a:lstStyle/>
          <a:p>
            <a:pPr algn="ctr"/>
            <a:br>
              <a:rPr lang="en-US" sz="5000" dirty="0"/>
            </a:br>
            <a:endParaRPr lang="en-US" sz="1700" dirty="0"/>
          </a:p>
        </p:txBody>
      </p:sp>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2</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532263" y="975815"/>
            <a:ext cx="11027391" cy="830997"/>
          </a:xfrm>
          <a:prstGeom prst="rect">
            <a:avLst/>
          </a:prstGeom>
          <a:noFill/>
        </p:spPr>
        <p:txBody>
          <a:bodyPr wrap="square" rtlCol="0">
            <a:spAutoFit/>
          </a:bodyPr>
          <a:lstStyle/>
          <a:p>
            <a:r>
              <a:rPr lang="da-DK" sz="3000" b="1" dirty="0"/>
              <a:t>Plan of the talk</a:t>
            </a:r>
          </a:p>
          <a:p>
            <a:endParaRPr lang="da-DK" dirty="0"/>
          </a:p>
        </p:txBody>
      </p:sp>
    </p:spTree>
    <p:extLst>
      <p:ext uri="{BB962C8B-B14F-4D97-AF65-F5344CB8AC3E}">
        <p14:creationId xmlns:p14="http://schemas.microsoft.com/office/powerpoint/2010/main" val="139620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2" name="TextBox 1">
            <a:extLst>
              <a:ext uri="{FF2B5EF4-FFF2-40B4-BE49-F238E27FC236}">
                <a16:creationId xmlns:a16="http://schemas.microsoft.com/office/drawing/2014/main" id="{00FE16EA-5BAD-449A-A777-3679F0347606}"/>
              </a:ext>
            </a:extLst>
          </p:cNvPr>
          <p:cNvSpPr txBox="1"/>
          <p:nvPr/>
        </p:nvSpPr>
        <p:spPr>
          <a:xfrm>
            <a:off x="143278" y="754999"/>
            <a:ext cx="11813370" cy="1015663"/>
          </a:xfrm>
          <a:prstGeom prst="rect">
            <a:avLst/>
          </a:prstGeom>
          <a:noFill/>
        </p:spPr>
        <p:txBody>
          <a:bodyPr wrap="square" rtlCol="0">
            <a:spAutoFit/>
          </a:bodyPr>
          <a:lstStyle/>
          <a:p>
            <a:r>
              <a:rPr lang="en-GB" sz="3000" b="1" i="1" dirty="0"/>
              <a:t>Forthcoming</a:t>
            </a:r>
            <a:r>
              <a:rPr lang="en-GB" sz="3000" b="1" dirty="0"/>
              <a:t> changes in the proposed EU retail electricity market design and renewable energy policy</a:t>
            </a:r>
            <a:endParaRPr lang="en-US" sz="3000" b="1" dirty="0"/>
          </a:p>
        </p:txBody>
      </p:sp>
      <p:sp>
        <p:nvSpPr>
          <p:cNvPr id="3" name="TextBox 2">
            <a:extLst>
              <a:ext uri="{FF2B5EF4-FFF2-40B4-BE49-F238E27FC236}">
                <a16:creationId xmlns:a16="http://schemas.microsoft.com/office/drawing/2014/main" id="{4E477FA4-41FE-49F3-A68D-837E0512E46D}"/>
              </a:ext>
            </a:extLst>
          </p:cNvPr>
          <p:cNvSpPr txBox="1"/>
          <p:nvPr/>
        </p:nvSpPr>
        <p:spPr>
          <a:xfrm>
            <a:off x="189315" y="1944547"/>
            <a:ext cx="11813370" cy="400110"/>
          </a:xfrm>
          <a:prstGeom prst="rect">
            <a:avLst/>
          </a:prstGeom>
          <a:noFill/>
        </p:spPr>
        <p:txBody>
          <a:bodyPr wrap="square" rtlCol="0">
            <a:spAutoFit/>
          </a:bodyPr>
          <a:lstStyle/>
          <a:p>
            <a:endParaRPr lang="en-GB" sz="2000" b="1" i="1" dirty="0"/>
          </a:p>
        </p:txBody>
      </p:sp>
      <p:pic>
        <p:nvPicPr>
          <p:cNvPr id="5" name="Picture 4">
            <a:extLst>
              <a:ext uri="{FF2B5EF4-FFF2-40B4-BE49-F238E27FC236}">
                <a16:creationId xmlns:a16="http://schemas.microsoft.com/office/drawing/2014/main" id="{986A9E9F-1CEC-4784-B561-CB49F9B95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313" y="1982165"/>
            <a:ext cx="3491372" cy="1990845"/>
          </a:xfrm>
          <a:prstGeom prst="rect">
            <a:avLst/>
          </a:prstGeom>
        </p:spPr>
      </p:pic>
      <p:sp>
        <p:nvSpPr>
          <p:cNvPr id="4" name="TextBox 3">
            <a:extLst>
              <a:ext uri="{FF2B5EF4-FFF2-40B4-BE49-F238E27FC236}">
                <a16:creationId xmlns:a16="http://schemas.microsoft.com/office/drawing/2014/main" id="{FB55A733-485F-4BF8-921B-35094072B6C3}"/>
              </a:ext>
            </a:extLst>
          </p:cNvPr>
          <p:cNvSpPr txBox="1"/>
          <p:nvPr/>
        </p:nvSpPr>
        <p:spPr>
          <a:xfrm>
            <a:off x="497711" y="1876418"/>
            <a:ext cx="8125166" cy="4739759"/>
          </a:xfrm>
          <a:prstGeom prst="rect">
            <a:avLst/>
          </a:prstGeom>
          <a:noFill/>
        </p:spPr>
        <p:txBody>
          <a:bodyPr wrap="square" rtlCol="0">
            <a:spAutoFit/>
          </a:bodyPr>
          <a:lstStyle/>
          <a:p>
            <a:r>
              <a:rPr lang="da-DK" sz="2000" b="1" dirty="0" err="1"/>
              <a:t>DSOs</a:t>
            </a:r>
            <a:r>
              <a:rPr lang="da-DK" sz="2000" b="1" dirty="0"/>
              <a:t> </a:t>
            </a:r>
            <a:r>
              <a:rPr lang="da-DK" sz="2000" b="1" dirty="0" err="1"/>
              <a:t>will</a:t>
            </a:r>
            <a:r>
              <a:rPr lang="da-DK" sz="2000" b="1" dirty="0"/>
              <a:t> (Targets): </a:t>
            </a:r>
          </a:p>
          <a:p>
            <a:endParaRPr lang="da-DK" sz="2000" dirty="0"/>
          </a:p>
          <a:p>
            <a:pPr marL="285750" indent="-285750">
              <a:buFont typeface="Arial" panose="020B0604020202020204" pitchFamily="34" charset="0"/>
              <a:buChar char="•"/>
            </a:pPr>
            <a:r>
              <a:rPr lang="en-GB" sz="2000" dirty="0"/>
              <a:t>Procure flexibility services to improve efficiency in the operation and development of the grid</a:t>
            </a:r>
          </a:p>
          <a:p>
            <a:pPr marL="285750" indent="-285750">
              <a:buFont typeface="Arial" panose="020B0604020202020204" pitchFamily="34" charset="0"/>
              <a:buChar char="•"/>
            </a:pPr>
            <a:endParaRPr lang="da-DK" sz="2000" dirty="0"/>
          </a:p>
          <a:p>
            <a:r>
              <a:rPr lang="da-DK" sz="2000" b="1" dirty="0"/>
              <a:t>G</a:t>
            </a:r>
            <a:r>
              <a:rPr lang="en-GB" sz="2000" b="1" dirty="0" err="1"/>
              <a:t>oal</a:t>
            </a:r>
            <a:r>
              <a:rPr lang="en-GB" sz="2000" b="1" dirty="0"/>
              <a:t>: </a:t>
            </a:r>
            <a:r>
              <a:rPr lang="en-GB" sz="2000" dirty="0"/>
              <a:t>Affordability, Security of Supply </a:t>
            </a:r>
            <a:endParaRPr lang="da-DK" sz="2000" dirty="0"/>
          </a:p>
          <a:p>
            <a:pPr marL="285750" indent="-285750">
              <a:buFont typeface="Arial" panose="020B0604020202020204" pitchFamily="34" charset="0"/>
              <a:buChar char="•"/>
            </a:pPr>
            <a:endParaRPr lang="da-DK" sz="2000" dirty="0"/>
          </a:p>
          <a:p>
            <a:r>
              <a:rPr lang="da-DK" sz="2000" b="1" dirty="0" err="1"/>
              <a:t>DSOs</a:t>
            </a:r>
            <a:r>
              <a:rPr lang="da-DK" sz="2000" b="1" dirty="0"/>
              <a:t> </a:t>
            </a:r>
            <a:r>
              <a:rPr lang="da-DK" sz="2000" b="1" dirty="0" err="1"/>
              <a:t>will</a:t>
            </a:r>
            <a:r>
              <a:rPr lang="da-DK" sz="2000" b="1" dirty="0"/>
              <a:t> NOT (Targets): </a:t>
            </a:r>
          </a:p>
          <a:p>
            <a:endParaRPr lang="da-DK" sz="2000" b="1" dirty="0"/>
          </a:p>
          <a:p>
            <a:pPr marL="285750" indent="-285750">
              <a:buFont typeface="Arial" panose="020B0604020202020204" pitchFamily="34" charset="0"/>
              <a:buChar char="•"/>
            </a:pPr>
            <a:r>
              <a:rPr lang="en-GB" sz="2000" dirty="0"/>
              <a:t>Have stakes in related activities like: a) electro-mobility infrastructure, b) ownership of storage </a:t>
            </a:r>
            <a:r>
              <a:rPr lang="da-DK" sz="2000" dirty="0"/>
              <a:t>	</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en-GB" sz="2000" dirty="0"/>
              <a:t>Behaves in a non-discriminatory manner in relation to data handling</a:t>
            </a:r>
          </a:p>
          <a:p>
            <a:pPr marL="285750" indent="-285750">
              <a:buFont typeface="Arial" panose="020B0604020202020204" pitchFamily="34" charset="0"/>
              <a:buChar char="•"/>
            </a:pPr>
            <a:endParaRPr lang="da-DK" sz="2000" dirty="0"/>
          </a:p>
          <a:p>
            <a:r>
              <a:rPr lang="da-DK" sz="2000" b="1" dirty="0"/>
              <a:t>G</a:t>
            </a:r>
            <a:r>
              <a:rPr lang="en-GB" sz="2000" b="1" dirty="0" err="1"/>
              <a:t>oal</a:t>
            </a:r>
            <a:r>
              <a:rPr lang="en-GB" sz="2000" b="1" dirty="0"/>
              <a:t>: </a:t>
            </a:r>
            <a:r>
              <a:rPr lang="en-GB" sz="2000" dirty="0"/>
              <a:t>Affordability, Security of Supply </a:t>
            </a:r>
          </a:p>
        </p:txBody>
      </p:sp>
    </p:spTree>
    <p:extLst>
      <p:ext uri="{BB962C8B-B14F-4D97-AF65-F5344CB8AC3E}">
        <p14:creationId xmlns:p14="http://schemas.microsoft.com/office/powerpoint/2010/main" val="234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21</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3781" y="342488"/>
            <a:ext cx="10537019" cy="1292662"/>
          </a:xfrm>
          <a:prstGeom prst="rect">
            <a:avLst/>
          </a:prstGeom>
          <a:noFill/>
        </p:spPr>
        <p:txBody>
          <a:bodyPr wrap="square" rtlCol="0">
            <a:spAutoFit/>
          </a:bodyPr>
          <a:lstStyle/>
          <a:p>
            <a:r>
              <a:rPr lang="en-GB" sz="3000" b="1" i="1" dirty="0"/>
              <a:t>Forthcoming </a:t>
            </a:r>
            <a:r>
              <a:rPr lang="en-GB" sz="3000" b="1" dirty="0"/>
              <a:t>changes in the proposed EU retail electricity market design and renewable energy policy</a:t>
            </a:r>
            <a:endParaRPr lang="en-US" sz="3000" b="1" dirty="0"/>
          </a:p>
          <a:p>
            <a:endParaRPr lang="en-US" dirty="0"/>
          </a:p>
        </p:txBody>
      </p:sp>
      <p:sp>
        <p:nvSpPr>
          <p:cNvPr id="19" name="Oval 18">
            <a:extLst>
              <a:ext uri="{FF2B5EF4-FFF2-40B4-BE49-F238E27FC236}">
                <a16:creationId xmlns:a16="http://schemas.microsoft.com/office/drawing/2014/main" id="{89371C1A-1BB9-4CED-A6C4-8A11D3BAC047}"/>
              </a:ext>
            </a:extLst>
          </p:cNvPr>
          <p:cNvSpPr/>
          <p:nvPr/>
        </p:nvSpPr>
        <p:spPr>
          <a:xfrm>
            <a:off x="1069694" y="3692432"/>
            <a:ext cx="5452641" cy="1138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54DC928-F50A-4685-A6B4-BEC5132E10C8}"/>
              </a:ext>
            </a:extLst>
          </p:cNvPr>
          <p:cNvSpPr txBox="1"/>
          <p:nvPr/>
        </p:nvSpPr>
        <p:spPr>
          <a:xfrm>
            <a:off x="604897" y="5336387"/>
            <a:ext cx="1932972" cy="369332"/>
          </a:xfrm>
          <a:prstGeom prst="rect">
            <a:avLst/>
          </a:prstGeom>
          <a:solidFill>
            <a:schemeClr val="bg1"/>
          </a:solidFill>
          <a:ln>
            <a:solidFill>
              <a:schemeClr val="tx1"/>
            </a:solidFill>
          </a:ln>
        </p:spPr>
        <p:txBody>
          <a:bodyPr wrap="square" rtlCol="0">
            <a:spAutoFit/>
          </a:bodyPr>
          <a:lstStyle/>
          <a:p>
            <a:pPr algn="ctr"/>
            <a:r>
              <a:rPr lang="da-DK" dirty="0"/>
              <a:t>End </a:t>
            </a:r>
            <a:r>
              <a:rPr lang="da-DK" dirty="0" err="1"/>
              <a:t>customers</a:t>
            </a:r>
            <a:endParaRPr lang="en-US" dirty="0"/>
          </a:p>
        </p:txBody>
      </p:sp>
      <p:sp>
        <p:nvSpPr>
          <p:cNvPr id="32" name="TextBox 31">
            <a:extLst>
              <a:ext uri="{FF2B5EF4-FFF2-40B4-BE49-F238E27FC236}">
                <a16:creationId xmlns:a16="http://schemas.microsoft.com/office/drawing/2014/main" id="{C557B797-66B2-4E5F-AD7D-F85EEE049475}"/>
              </a:ext>
            </a:extLst>
          </p:cNvPr>
          <p:cNvSpPr txBox="1"/>
          <p:nvPr/>
        </p:nvSpPr>
        <p:spPr>
          <a:xfrm>
            <a:off x="2717881" y="5327056"/>
            <a:ext cx="1932972" cy="369332"/>
          </a:xfrm>
          <a:prstGeom prst="rect">
            <a:avLst/>
          </a:prstGeom>
          <a:solidFill>
            <a:schemeClr val="bg1"/>
          </a:solidFill>
          <a:ln>
            <a:solidFill>
              <a:schemeClr val="tx1"/>
            </a:solidFill>
          </a:ln>
        </p:spPr>
        <p:txBody>
          <a:bodyPr wrap="square" rtlCol="0">
            <a:spAutoFit/>
          </a:bodyPr>
          <a:lstStyle/>
          <a:p>
            <a:pPr algn="ctr"/>
            <a:r>
              <a:rPr lang="da-DK" dirty="0"/>
              <a:t>End </a:t>
            </a:r>
            <a:r>
              <a:rPr lang="da-DK" dirty="0" err="1"/>
              <a:t>customers</a:t>
            </a:r>
            <a:endParaRPr lang="en-US" dirty="0"/>
          </a:p>
        </p:txBody>
      </p:sp>
      <p:sp>
        <p:nvSpPr>
          <p:cNvPr id="33" name="TextBox 32">
            <a:extLst>
              <a:ext uri="{FF2B5EF4-FFF2-40B4-BE49-F238E27FC236}">
                <a16:creationId xmlns:a16="http://schemas.microsoft.com/office/drawing/2014/main" id="{0021A256-4652-4956-8EBF-83F543D9080D}"/>
              </a:ext>
            </a:extLst>
          </p:cNvPr>
          <p:cNvSpPr txBox="1"/>
          <p:nvPr/>
        </p:nvSpPr>
        <p:spPr>
          <a:xfrm>
            <a:off x="5047527" y="5327056"/>
            <a:ext cx="1932972" cy="369332"/>
          </a:xfrm>
          <a:prstGeom prst="rect">
            <a:avLst/>
          </a:prstGeom>
          <a:solidFill>
            <a:schemeClr val="bg1"/>
          </a:solidFill>
          <a:ln>
            <a:solidFill>
              <a:schemeClr val="tx1"/>
            </a:solidFill>
          </a:ln>
        </p:spPr>
        <p:txBody>
          <a:bodyPr wrap="square" rtlCol="0">
            <a:spAutoFit/>
          </a:bodyPr>
          <a:lstStyle/>
          <a:p>
            <a:pPr algn="ctr"/>
            <a:r>
              <a:rPr lang="da-DK" dirty="0"/>
              <a:t>End </a:t>
            </a:r>
            <a:r>
              <a:rPr lang="da-DK" dirty="0" err="1"/>
              <a:t>customers</a:t>
            </a:r>
            <a:endParaRPr lang="en-US" dirty="0"/>
          </a:p>
        </p:txBody>
      </p:sp>
      <p:grpSp>
        <p:nvGrpSpPr>
          <p:cNvPr id="39" name="Group 38">
            <a:extLst>
              <a:ext uri="{FF2B5EF4-FFF2-40B4-BE49-F238E27FC236}">
                <a16:creationId xmlns:a16="http://schemas.microsoft.com/office/drawing/2014/main" id="{2F7429F8-0A34-4519-A621-B89D8AEC2F89}"/>
              </a:ext>
            </a:extLst>
          </p:cNvPr>
          <p:cNvGrpSpPr/>
          <p:nvPr/>
        </p:nvGrpSpPr>
        <p:grpSpPr>
          <a:xfrm>
            <a:off x="1516283" y="2399772"/>
            <a:ext cx="4559462" cy="826744"/>
            <a:chOff x="1301187" y="1459221"/>
            <a:chExt cx="4559462" cy="826744"/>
          </a:xfrm>
        </p:grpSpPr>
        <p:sp>
          <p:nvSpPr>
            <p:cNvPr id="20" name="TextBox 19">
              <a:extLst>
                <a:ext uri="{FF2B5EF4-FFF2-40B4-BE49-F238E27FC236}">
                  <a16:creationId xmlns:a16="http://schemas.microsoft.com/office/drawing/2014/main" id="{3EE67DFE-F95F-4546-B499-B6B8AE371079}"/>
                </a:ext>
              </a:extLst>
            </p:cNvPr>
            <p:cNvSpPr txBox="1"/>
            <p:nvPr/>
          </p:nvSpPr>
          <p:spPr>
            <a:xfrm>
              <a:off x="1301187" y="1916633"/>
              <a:ext cx="1291542" cy="369332"/>
            </a:xfrm>
            <a:prstGeom prst="rect">
              <a:avLst/>
            </a:prstGeom>
            <a:solidFill>
              <a:schemeClr val="bg1"/>
            </a:solidFill>
            <a:ln>
              <a:solidFill>
                <a:schemeClr val="tx1"/>
              </a:solidFill>
            </a:ln>
          </p:spPr>
          <p:txBody>
            <a:bodyPr wrap="square" rtlCol="0">
              <a:spAutoFit/>
            </a:bodyPr>
            <a:lstStyle/>
            <a:p>
              <a:pPr algn="ctr"/>
              <a:r>
                <a:rPr lang="da-DK" dirty="0"/>
                <a:t>Supplier</a:t>
              </a:r>
              <a:endParaRPr lang="en-US" dirty="0"/>
            </a:p>
          </p:txBody>
        </p:sp>
        <p:sp>
          <p:nvSpPr>
            <p:cNvPr id="27" name="TextBox 26">
              <a:extLst>
                <a:ext uri="{FF2B5EF4-FFF2-40B4-BE49-F238E27FC236}">
                  <a16:creationId xmlns:a16="http://schemas.microsoft.com/office/drawing/2014/main" id="{B44E8ABB-E059-407B-BF1D-A055AC56CBB7}"/>
                </a:ext>
              </a:extLst>
            </p:cNvPr>
            <p:cNvSpPr txBox="1"/>
            <p:nvPr/>
          </p:nvSpPr>
          <p:spPr>
            <a:xfrm>
              <a:off x="3016170" y="1916633"/>
              <a:ext cx="1291542" cy="369332"/>
            </a:xfrm>
            <a:prstGeom prst="rect">
              <a:avLst/>
            </a:prstGeom>
            <a:solidFill>
              <a:schemeClr val="bg1"/>
            </a:solidFill>
            <a:ln>
              <a:solidFill>
                <a:schemeClr val="tx1"/>
              </a:solidFill>
            </a:ln>
          </p:spPr>
          <p:txBody>
            <a:bodyPr wrap="square" rtlCol="0">
              <a:spAutoFit/>
            </a:bodyPr>
            <a:lstStyle/>
            <a:p>
              <a:pPr algn="ctr"/>
              <a:r>
                <a:rPr lang="da-DK" dirty="0"/>
                <a:t>Supplier</a:t>
              </a:r>
              <a:endParaRPr lang="en-US" dirty="0"/>
            </a:p>
          </p:txBody>
        </p:sp>
        <p:sp>
          <p:nvSpPr>
            <p:cNvPr id="29" name="TextBox 28">
              <a:extLst>
                <a:ext uri="{FF2B5EF4-FFF2-40B4-BE49-F238E27FC236}">
                  <a16:creationId xmlns:a16="http://schemas.microsoft.com/office/drawing/2014/main" id="{52737C74-0BA8-4A7E-8623-5CC015CB9F1A}"/>
                </a:ext>
              </a:extLst>
            </p:cNvPr>
            <p:cNvSpPr txBox="1"/>
            <p:nvPr/>
          </p:nvSpPr>
          <p:spPr>
            <a:xfrm>
              <a:off x="4569107" y="1916633"/>
              <a:ext cx="1291542" cy="369332"/>
            </a:xfrm>
            <a:prstGeom prst="rect">
              <a:avLst/>
            </a:prstGeom>
            <a:solidFill>
              <a:schemeClr val="bg1"/>
            </a:solidFill>
            <a:ln>
              <a:solidFill>
                <a:schemeClr val="tx1"/>
              </a:solidFill>
            </a:ln>
          </p:spPr>
          <p:txBody>
            <a:bodyPr wrap="square" rtlCol="0">
              <a:spAutoFit/>
            </a:bodyPr>
            <a:lstStyle/>
            <a:p>
              <a:pPr algn="ctr"/>
              <a:r>
                <a:rPr lang="da-DK" dirty="0"/>
                <a:t>Supplier</a:t>
              </a:r>
              <a:endParaRPr lang="en-US" dirty="0"/>
            </a:p>
          </p:txBody>
        </p:sp>
        <p:cxnSp>
          <p:nvCxnSpPr>
            <p:cNvPr id="26" name="Straight Arrow Connector 25">
              <a:extLst>
                <a:ext uri="{FF2B5EF4-FFF2-40B4-BE49-F238E27FC236}">
                  <a16:creationId xmlns:a16="http://schemas.microsoft.com/office/drawing/2014/main" id="{75F56134-2507-414A-ACDE-C6D4D7883502}"/>
                </a:ext>
              </a:extLst>
            </p:cNvPr>
            <p:cNvCxnSpPr>
              <a:cxnSpLocks/>
              <a:stCxn id="29" idx="0"/>
            </p:cNvCxnSpPr>
            <p:nvPr/>
          </p:nvCxnSpPr>
          <p:spPr>
            <a:xfrm flipH="1" flipV="1">
              <a:off x="4307712" y="1459223"/>
              <a:ext cx="907166" cy="45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25C712D-D8FD-478D-B3EF-C6761CBC1D45}"/>
                </a:ext>
              </a:extLst>
            </p:cNvPr>
            <p:cNvCxnSpPr>
              <a:cxnSpLocks/>
            </p:cNvCxnSpPr>
            <p:nvPr/>
          </p:nvCxnSpPr>
          <p:spPr>
            <a:xfrm flipV="1">
              <a:off x="3684367" y="1530944"/>
              <a:ext cx="0" cy="385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67B17BB-07FB-4E0C-A8CB-F1D552FC269F}"/>
                </a:ext>
              </a:extLst>
            </p:cNvPr>
            <p:cNvCxnSpPr>
              <a:cxnSpLocks/>
            </p:cNvCxnSpPr>
            <p:nvPr/>
          </p:nvCxnSpPr>
          <p:spPr>
            <a:xfrm flipV="1">
              <a:off x="1857496" y="1459221"/>
              <a:ext cx="469015" cy="45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CF243500-BBF9-4C04-ABAE-8450655FF48F}"/>
              </a:ext>
            </a:extLst>
          </p:cNvPr>
          <p:cNvSpPr txBox="1"/>
          <p:nvPr/>
        </p:nvSpPr>
        <p:spPr>
          <a:xfrm>
            <a:off x="2262911" y="4061764"/>
            <a:ext cx="2798060" cy="646331"/>
          </a:xfrm>
          <a:prstGeom prst="rect">
            <a:avLst/>
          </a:prstGeom>
          <a:noFill/>
        </p:spPr>
        <p:txBody>
          <a:bodyPr wrap="square" rtlCol="0">
            <a:spAutoFit/>
          </a:bodyPr>
          <a:lstStyle/>
          <a:p>
            <a:pPr algn="ctr"/>
            <a:r>
              <a:rPr lang="da-DK" dirty="0"/>
              <a:t>Distribution </a:t>
            </a:r>
            <a:r>
              <a:rPr lang="da-DK" dirty="0" err="1"/>
              <a:t>network</a:t>
            </a:r>
            <a:endParaRPr lang="da-DK" dirty="0"/>
          </a:p>
          <a:p>
            <a:pPr algn="ctr"/>
            <a:r>
              <a:rPr lang="da-DK" dirty="0"/>
              <a:t>Retail </a:t>
            </a:r>
            <a:r>
              <a:rPr lang="da-DK" dirty="0" err="1"/>
              <a:t>market</a:t>
            </a:r>
            <a:endParaRPr lang="en-US" dirty="0"/>
          </a:p>
        </p:txBody>
      </p:sp>
      <p:cxnSp>
        <p:nvCxnSpPr>
          <p:cNvPr id="43" name="Straight Arrow Connector 42">
            <a:extLst>
              <a:ext uri="{FF2B5EF4-FFF2-40B4-BE49-F238E27FC236}">
                <a16:creationId xmlns:a16="http://schemas.microsoft.com/office/drawing/2014/main" id="{AFFADE2F-3250-4B93-AFFC-CCC6FB421DCD}"/>
              </a:ext>
            </a:extLst>
          </p:cNvPr>
          <p:cNvCxnSpPr>
            <a:cxnSpLocks/>
            <a:stCxn id="19" idx="3"/>
          </p:cNvCxnSpPr>
          <p:nvPr/>
        </p:nvCxnSpPr>
        <p:spPr>
          <a:xfrm>
            <a:off x="1868215" y="4664338"/>
            <a:ext cx="0" cy="62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431B18E-64A1-438F-8CA9-E9A368CCB552}"/>
              </a:ext>
            </a:extLst>
          </p:cNvPr>
          <p:cNvCxnSpPr>
            <a:cxnSpLocks/>
            <a:stCxn id="19" idx="4"/>
            <a:endCxn id="32" idx="0"/>
          </p:cNvCxnSpPr>
          <p:nvPr/>
        </p:nvCxnSpPr>
        <p:spPr>
          <a:xfrm flipH="1">
            <a:off x="3684367" y="4831091"/>
            <a:ext cx="111648" cy="495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4B28A4-600F-440D-A922-55975821B640}"/>
              </a:ext>
            </a:extLst>
          </p:cNvPr>
          <p:cNvCxnSpPr>
            <a:cxnSpLocks/>
            <a:stCxn id="19" idx="5"/>
            <a:endCxn id="33" idx="0"/>
          </p:cNvCxnSpPr>
          <p:nvPr/>
        </p:nvCxnSpPr>
        <p:spPr>
          <a:xfrm>
            <a:off x="5723814" y="4664338"/>
            <a:ext cx="290199" cy="662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2AB9455-03A3-4113-B27D-A933A3CDA42A}"/>
              </a:ext>
            </a:extLst>
          </p:cNvPr>
          <p:cNvCxnSpPr>
            <a:cxnSpLocks/>
            <a:stCxn id="20" idx="2"/>
          </p:cNvCxnSpPr>
          <p:nvPr/>
        </p:nvCxnSpPr>
        <p:spPr>
          <a:xfrm>
            <a:off x="2162054" y="3226516"/>
            <a:ext cx="356766" cy="46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918BADB-6E7E-4766-B8FB-62CA0A18D081}"/>
              </a:ext>
            </a:extLst>
          </p:cNvPr>
          <p:cNvCxnSpPr>
            <a:cxnSpLocks/>
            <a:stCxn id="27" idx="2"/>
          </p:cNvCxnSpPr>
          <p:nvPr/>
        </p:nvCxnSpPr>
        <p:spPr>
          <a:xfrm>
            <a:off x="3877037" y="3226516"/>
            <a:ext cx="22426" cy="46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439F74-F528-4305-B55D-D9E94CDB5D81}"/>
              </a:ext>
            </a:extLst>
          </p:cNvPr>
          <p:cNvCxnSpPr>
            <a:cxnSpLocks/>
            <a:stCxn id="29" idx="2"/>
          </p:cNvCxnSpPr>
          <p:nvPr/>
        </p:nvCxnSpPr>
        <p:spPr>
          <a:xfrm flipH="1">
            <a:off x="5257680" y="3226516"/>
            <a:ext cx="172294" cy="46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BE0F96-481D-4890-B2A9-DB1CBAB1E7D6}"/>
              </a:ext>
            </a:extLst>
          </p:cNvPr>
          <p:cNvSpPr/>
          <p:nvPr/>
        </p:nvSpPr>
        <p:spPr>
          <a:xfrm>
            <a:off x="1222094" y="1356273"/>
            <a:ext cx="5452641" cy="1138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AD19B47-BABA-4D19-A641-A091F09817E9}"/>
              </a:ext>
            </a:extLst>
          </p:cNvPr>
          <p:cNvSpPr txBox="1"/>
          <p:nvPr/>
        </p:nvSpPr>
        <p:spPr>
          <a:xfrm>
            <a:off x="2127308" y="1728791"/>
            <a:ext cx="3788050" cy="369332"/>
          </a:xfrm>
          <a:prstGeom prst="rect">
            <a:avLst/>
          </a:prstGeom>
          <a:noFill/>
        </p:spPr>
        <p:txBody>
          <a:bodyPr wrap="square" rtlCol="0">
            <a:spAutoFit/>
          </a:bodyPr>
          <a:lstStyle/>
          <a:p>
            <a:pPr algn="ctr"/>
            <a:r>
              <a:rPr lang="da-DK" dirty="0"/>
              <a:t>Wholesale </a:t>
            </a:r>
            <a:r>
              <a:rPr lang="da-DK" dirty="0" err="1"/>
              <a:t>market</a:t>
            </a:r>
            <a:endParaRPr lang="en-US" dirty="0"/>
          </a:p>
        </p:txBody>
      </p:sp>
      <p:sp>
        <p:nvSpPr>
          <p:cNvPr id="28" name="Rectangle: Rounded Corners 27">
            <a:extLst>
              <a:ext uri="{FF2B5EF4-FFF2-40B4-BE49-F238E27FC236}">
                <a16:creationId xmlns:a16="http://schemas.microsoft.com/office/drawing/2014/main" id="{23598242-DBDD-4A53-AA9A-1DC3EC7F7084}"/>
              </a:ext>
            </a:extLst>
          </p:cNvPr>
          <p:cNvSpPr/>
          <p:nvPr/>
        </p:nvSpPr>
        <p:spPr>
          <a:xfrm>
            <a:off x="150471" y="2588573"/>
            <a:ext cx="11875625" cy="37598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A17000A-1F13-4CEC-90E5-DAEA5432535E}"/>
              </a:ext>
            </a:extLst>
          </p:cNvPr>
          <p:cNvGrpSpPr/>
          <p:nvPr/>
        </p:nvGrpSpPr>
        <p:grpSpPr>
          <a:xfrm>
            <a:off x="6014013" y="1925603"/>
            <a:ext cx="3324512" cy="3401452"/>
            <a:chOff x="6014013" y="1925603"/>
            <a:chExt cx="3324512" cy="3401452"/>
          </a:xfrm>
        </p:grpSpPr>
        <p:sp>
          <p:nvSpPr>
            <p:cNvPr id="34" name="TextBox 33">
              <a:extLst>
                <a:ext uri="{FF2B5EF4-FFF2-40B4-BE49-F238E27FC236}">
                  <a16:creationId xmlns:a16="http://schemas.microsoft.com/office/drawing/2014/main" id="{F7A340CC-B460-440C-B9BF-B142C7B5B619}"/>
                </a:ext>
              </a:extLst>
            </p:cNvPr>
            <p:cNvSpPr txBox="1"/>
            <p:nvPr/>
          </p:nvSpPr>
          <p:spPr>
            <a:xfrm>
              <a:off x="7405553" y="4627451"/>
              <a:ext cx="1932972" cy="369332"/>
            </a:xfrm>
            <a:prstGeom prst="rect">
              <a:avLst/>
            </a:prstGeom>
            <a:solidFill>
              <a:schemeClr val="bg1"/>
            </a:solidFill>
            <a:ln>
              <a:solidFill>
                <a:schemeClr val="tx1"/>
              </a:solidFill>
            </a:ln>
          </p:spPr>
          <p:txBody>
            <a:bodyPr wrap="square" rtlCol="0">
              <a:spAutoFit/>
            </a:bodyPr>
            <a:lstStyle/>
            <a:p>
              <a:pPr algn="ctr"/>
              <a:r>
                <a:rPr lang="da-DK" b="1" dirty="0">
                  <a:solidFill>
                    <a:schemeClr val="accent1">
                      <a:lumMod val="75000"/>
                    </a:schemeClr>
                  </a:solidFill>
                </a:rPr>
                <a:t>Active </a:t>
              </a:r>
              <a:r>
                <a:rPr lang="da-DK" b="1" dirty="0" err="1">
                  <a:solidFill>
                    <a:schemeClr val="accent1">
                      <a:lumMod val="75000"/>
                    </a:schemeClr>
                  </a:solidFill>
                </a:rPr>
                <a:t>customers</a:t>
              </a:r>
              <a:endParaRPr lang="en-US" b="1" dirty="0">
                <a:solidFill>
                  <a:schemeClr val="accent1">
                    <a:lumMod val="75000"/>
                  </a:schemeClr>
                </a:solidFill>
              </a:endParaRPr>
            </a:p>
          </p:txBody>
        </p:sp>
        <p:grpSp>
          <p:nvGrpSpPr>
            <p:cNvPr id="21" name="Group 20">
              <a:extLst>
                <a:ext uri="{FF2B5EF4-FFF2-40B4-BE49-F238E27FC236}">
                  <a16:creationId xmlns:a16="http://schemas.microsoft.com/office/drawing/2014/main" id="{9FCCA11B-852F-4E18-A6DA-0A5E78CC4D40}"/>
                </a:ext>
              </a:extLst>
            </p:cNvPr>
            <p:cNvGrpSpPr/>
            <p:nvPr/>
          </p:nvGrpSpPr>
          <p:grpSpPr>
            <a:xfrm>
              <a:off x="6014013" y="1925603"/>
              <a:ext cx="2358027" cy="3401452"/>
              <a:chOff x="6014013" y="1925603"/>
              <a:chExt cx="2358027" cy="3401452"/>
            </a:xfrm>
          </p:grpSpPr>
          <p:cxnSp>
            <p:nvCxnSpPr>
              <p:cNvPr id="7" name="Connector: Curved 6">
                <a:extLst>
                  <a:ext uri="{FF2B5EF4-FFF2-40B4-BE49-F238E27FC236}">
                    <a16:creationId xmlns:a16="http://schemas.microsoft.com/office/drawing/2014/main" id="{C41B754F-132C-4F37-82F7-F1B1A4C0696F}"/>
                  </a:ext>
                </a:extLst>
              </p:cNvPr>
              <p:cNvCxnSpPr>
                <a:stCxn id="34" idx="0"/>
              </p:cNvCxnSpPr>
              <p:nvPr/>
            </p:nvCxnSpPr>
            <p:spPr>
              <a:xfrm rot="16200000" flipV="1">
                <a:off x="6843260" y="3098671"/>
                <a:ext cx="724612" cy="2332947"/>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EA6D764E-69F2-42EC-9E0F-1FA63F9DD027}"/>
                  </a:ext>
                </a:extLst>
              </p:cNvPr>
              <p:cNvCxnSpPr>
                <a:cxnSpLocks/>
                <a:stCxn id="34" idx="0"/>
                <a:endCxn id="63" idx="6"/>
              </p:cNvCxnSpPr>
              <p:nvPr/>
            </p:nvCxnSpPr>
            <p:spPr>
              <a:xfrm rot="16200000" flipV="1">
                <a:off x="6172463" y="2427875"/>
                <a:ext cx="2701848" cy="169730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7FA5755B-4EB9-444E-A64E-5A9E30B213C5}"/>
                  </a:ext>
                </a:extLst>
              </p:cNvPr>
              <p:cNvCxnSpPr>
                <a:cxnSpLocks/>
                <a:stCxn id="34" idx="1"/>
                <a:endCxn id="33" idx="0"/>
              </p:cNvCxnSpPr>
              <p:nvPr/>
            </p:nvCxnSpPr>
            <p:spPr>
              <a:xfrm rot="10800000" flipV="1">
                <a:off x="6014013" y="4812116"/>
                <a:ext cx="1391540" cy="514939"/>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3A0E47B8-8152-4937-B849-FB6C8BF0BA7A}"/>
                  </a:ext>
                </a:extLst>
              </p:cNvPr>
              <p:cNvCxnSpPr>
                <a:cxnSpLocks/>
                <a:stCxn id="34" idx="0"/>
                <a:endCxn id="29" idx="3"/>
              </p:cNvCxnSpPr>
              <p:nvPr/>
            </p:nvCxnSpPr>
            <p:spPr>
              <a:xfrm rot="16200000" flipV="1">
                <a:off x="6431092" y="2686504"/>
                <a:ext cx="1585601" cy="229629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DAA6C1B9-D99A-4086-97DF-960408FE49E9}"/>
              </a:ext>
            </a:extLst>
          </p:cNvPr>
          <p:cNvSpPr txBox="1"/>
          <p:nvPr/>
        </p:nvSpPr>
        <p:spPr>
          <a:xfrm>
            <a:off x="9528859" y="2664340"/>
            <a:ext cx="2172116" cy="3139321"/>
          </a:xfrm>
          <a:prstGeom prst="rect">
            <a:avLst/>
          </a:prstGeom>
          <a:solidFill>
            <a:schemeClr val="bg1"/>
          </a:solidFill>
          <a:ln>
            <a:solidFill>
              <a:schemeClr val="tx1"/>
            </a:solidFill>
          </a:ln>
        </p:spPr>
        <p:txBody>
          <a:bodyPr wrap="square" rtlCol="0">
            <a:spAutoFit/>
          </a:bodyPr>
          <a:lstStyle/>
          <a:p>
            <a:pPr algn="ctr"/>
            <a:r>
              <a:rPr lang="da-DK" b="1" dirty="0">
                <a:solidFill>
                  <a:schemeClr val="accent1">
                    <a:lumMod val="75000"/>
                  </a:schemeClr>
                </a:solidFill>
              </a:rPr>
              <a:t>Energy</a:t>
            </a:r>
            <a:r>
              <a:rPr lang="da-DK" dirty="0">
                <a:solidFill>
                  <a:schemeClr val="accent1">
                    <a:lumMod val="75000"/>
                  </a:schemeClr>
                </a:solidFill>
              </a:rPr>
              <a:t> </a:t>
            </a:r>
            <a:r>
              <a:rPr lang="da-DK" b="1" dirty="0">
                <a:solidFill>
                  <a:schemeClr val="accent1">
                    <a:lumMod val="75000"/>
                  </a:schemeClr>
                </a:solidFill>
              </a:rPr>
              <a:t>Communities</a:t>
            </a:r>
            <a:r>
              <a:rPr lang="da-DK" dirty="0">
                <a:solidFill>
                  <a:schemeClr val="accent1">
                    <a:lumMod val="75000"/>
                  </a:schemeClr>
                </a:solidFill>
              </a:rPr>
              <a:t>:</a:t>
            </a:r>
          </a:p>
          <a:p>
            <a:pPr marL="285750" indent="-285750" algn="ctr">
              <a:buFont typeface="Arial" panose="020B0604020202020204" pitchFamily="34" charset="0"/>
              <a:buChar char="•"/>
            </a:pPr>
            <a:r>
              <a:rPr lang="da-DK" dirty="0"/>
              <a:t>Enterprises (Small or Micro), </a:t>
            </a:r>
            <a:r>
              <a:rPr lang="da-DK" dirty="0" err="1"/>
              <a:t>Municipalities</a:t>
            </a:r>
            <a:r>
              <a:rPr lang="da-DK" dirty="0"/>
              <a:t> NOT operating for </a:t>
            </a:r>
            <a:r>
              <a:rPr lang="da-DK" dirty="0" err="1"/>
              <a:t>financial</a:t>
            </a:r>
            <a:r>
              <a:rPr lang="da-DK" dirty="0"/>
              <a:t> profit</a:t>
            </a:r>
          </a:p>
          <a:p>
            <a:pPr marL="285750" indent="-285750" algn="ctr">
              <a:buFont typeface="Arial" panose="020B0604020202020204" pitchFamily="34" charset="0"/>
              <a:buChar char="•"/>
            </a:pPr>
            <a:endParaRPr lang="da-DK" dirty="0"/>
          </a:p>
          <a:p>
            <a:pPr marL="285750" indent="-285750" algn="ctr">
              <a:buFont typeface="Arial" panose="020B0604020202020204" pitchFamily="34" charset="0"/>
              <a:buChar char="•"/>
            </a:pPr>
            <a:r>
              <a:rPr lang="da-DK" dirty="0"/>
              <a:t>Can perform ANY </a:t>
            </a:r>
            <a:r>
              <a:rPr lang="da-DK" dirty="0" err="1"/>
              <a:t>activity</a:t>
            </a:r>
            <a:r>
              <a:rPr lang="da-DK" dirty="0"/>
              <a:t> </a:t>
            </a:r>
            <a:r>
              <a:rPr lang="da-DK" dirty="0" err="1"/>
              <a:t>except</a:t>
            </a:r>
            <a:r>
              <a:rPr lang="da-DK" dirty="0"/>
              <a:t> from transmission</a:t>
            </a:r>
            <a:endParaRPr lang="en-US" dirty="0"/>
          </a:p>
        </p:txBody>
      </p:sp>
      <p:grpSp>
        <p:nvGrpSpPr>
          <p:cNvPr id="61" name="Group 60">
            <a:extLst>
              <a:ext uri="{FF2B5EF4-FFF2-40B4-BE49-F238E27FC236}">
                <a16:creationId xmlns:a16="http://schemas.microsoft.com/office/drawing/2014/main" id="{E37FA7AE-6319-4DBE-95B0-0A10E8C40509}"/>
              </a:ext>
            </a:extLst>
          </p:cNvPr>
          <p:cNvGrpSpPr/>
          <p:nvPr/>
        </p:nvGrpSpPr>
        <p:grpSpPr>
          <a:xfrm>
            <a:off x="213650" y="1925604"/>
            <a:ext cx="1932972" cy="3595449"/>
            <a:chOff x="213650" y="1925604"/>
            <a:chExt cx="1932972" cy="3595449"/>
          </a:xfrm>
        </p:grpSpPr>
        <p:sp>
          <p:nvSpPr>
            <p:cNvPr id="50" name="TextBox 49">
              <a:extLst>
                <a:ext uri="{FF2B5EF4-FFF2-40B4-BE49-F238E27FC236}">
                  <a16:creationId xmlns:a16="http://schemas.microsoft.com/office/drawing/2014/main" id="{CDF709AD-18B9-4477-A609-306ABC3D5562}"/>
                </a:ext>
              </a:extLst>
            </p:cNvPr>
            <p:cNvSpPr txBox="1"/>
            <p:nvPr/>
          </p:nvSpPr>
          <p:spPr>
            <a:xfrm>
              <a:off x="213650" y="3390025"/>
              <a:ext cx="1932972" cy="369332"/>
            </a:xfrm>
            <a:prstGeom prst="rect">
              <a:avLst/>
            </a:prstGeom>
            <a:solidFill>
              <a:schemeClr val="bg1"/>
            </a:solidFill>
            <a:ln>
              <a:solidFill>
                <a:schemeClr val="tx1"/>
              </a:solidFill>
            </a:ln>
          </p:spPr>
          <p:txBody>
            <a:bodyPr wrap="square" rtlCol="0">
              <a:spAutoFit/>
            </a:bodyPr>
            <a:lstStyle/>
            <a:p>
              <a:pPr algn="ctr"/>
              <a:r>
                <a:rPr lang="da-DK" b="1" dirty="0" err="1">
                  <a:solidFill>
                    <a:schemeClr val="accent1">
                      <a:lumMod val="75000"/>
                    </a:schemeClr>
                  </a:solidFill>
                </a:rPr>
                <a:t>Aggregators</a:t>
              </a:r>
              <a:endParaRPr lang="en-US" b="1" dirty="0">
                <a:solidFill>
                  <a:schemeClr val="accent1">
                    <a:lumMod val="75000"/>
                  </a:schemeClr>
                </a:solidFill>
              </a:endParaRPr>
            </a:p>
          </p:txBody>
        </p:sp>
        <p:cxnSp>
          <p:nvCxnSpPr>
            <p:cNvPr id="51" name="Connector: Curved 50">
              <a:extLst>
                <a:ext uri="{FF2B5EF4-FFF2-40B4-BE49-F238E27FC236}">
                  <a16:creationId xmlns:a16="http://schemas.microsoft.com/office/drawing/2014/main" id="{FC65CD28-8893-4A6C-A2AC-D2384FA29423}"/>
                </a:ext>
              </a:extLst>
            </p:cNvPr>
            <p:cNvCxnSpPr>
              <a:cxnSpLocks/>
              <a:stCxn id="31" idx="1"/>
              <a:endCxn id="50" idx="1"/>
            </p:cNvCxnSpPr>
            <p:nvPr/>
          </p:nvCxnSpPr>
          <p:spPr>
            <a:xfrm rot="10800000">
              <a:off x="213651" y="3574691"/>
              <a:ext cx="391247" cy="1946362"/>
            </a:xfrm>
            <a:prstGeom prst="curvedConnector3">
              <a:avLst>
                <a:gd name="adj1" fmla="val 13476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EB6DADFE-A480-46F9-80C1-0C080D8151B2}"/>
                </a:ext>
              </a:extLst>
            </p:cNvPr>
            <p:cNvCxnSpPr>
              <a:cxnSpLocks/>
              <a:endCxn id="63" idx="2"/>
            </p:cNvCxnSpPr>
            <p:nvPr/>
          </p:nvCxnSpPr>
          <p:spPr>
            <a:xfrm rot="5400000" flipH="1" flipV="1">
              <a:off x="447256" y="2608495"/>
              <a:ext cx="1457729" cy="91947"/>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9B4C7A95-D6F5-4B74-A748-F7D32902E503}"/>
                </a:ext>
              </a:extLst>
            </p:cNvPr>
            <p:cNvCxnSpPr>
              <a:cxnSpLocks/>
              <a:endCxn id="19" idx="3"/>
            </p:cNvCxnSpPr>
            <p:nvPr/>
          </p:nvCxnSpPr>
          <p:spPr>
            <a:xfrm rot="16200000" flipH="1">
              <a:off x="1039379" y="3835502"/>
              <a:ext cx="874914" cy="782757"/>
            </a:xfrm>
            <a:prstGeom prst="curvedConnector3">
              <a:avLst>
                <a:gd name="adj1" fmla="val 14386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C50D7944-213E-4012-B4DB-112466DC7E6A}"/>
              </a:ext>
            </a:extLst>
          </p:cNvPr>
          <p:cNvSpPr txBox="1"/>
          <p:nvPr/>
        </p:nvSpPr>
        <p:spPr>
          <a:xfrm>
            <a:off x="4784203" y="6392504"/>
            <a:ext cx="6663159" cy="400110"/>
          </a:xfrm>
          <a:prstGeom prst="rect">
            <a:avLst/>
          </a:prstGeom>
          <a:noFill/>
        </p:spPr>
        <p:txBody>
          <a:bodyPr wrap="square" rtlCol="0">
            <a:spAutoFit/>
          </a:bodyPr>
          <a:lstStyle/>
          <a:p>
            <a:r>
              <a:rPr lang="da-DK" sz="2000" b="1" dirty="0" err="1"/>
              <a:t>Vertical</a:t>
            </a:r>
            <a:r>
              <a:rPr lang="da-DK" sz="2000" dirty="0"/>
              <a:t> and </a:t>
            </a:r>
            <a:r>
              <a:rPr lang="da-DK" sz="2000" b="1" dirty="0" err="1"/>
              <a:t>horizontal</a:t>
            </a:r>
            <a:r>
              <a:rPr lang="da-DK" sz="2000" dirty="0"/>
              <a:t> </a:t>
            </a:r>
            <a:r>
              <a:rPr lang="da-DK" sz="2000" dirty="0" err="1"/>
              <a:t>transactions</a:t>
            </a:r>
            <a:r>
              <a:rPr lang="da-DK" sz="2000" dirty="0"/>
              <a:t> </a:t>
            </a:r>
            <a:r>
              <a:rPr lang="da-DK" sz="2000" dirty="0" err="1"/>
              <a:t>can</a:t>
            </a:r>
            <a:r>
              <a:rPr lang="da-DK" sz="2000" dirty="0"/>
              <a:t> </a:t>
            </a:r>
            <a:r>
              <a:rPr lang="da-DK" sz="2000" dirty="0" err="1"/>
              <a:t>coexist</a:t>
            </a:r>
            <a:endParaRPr lang="en-GB" sz="2000" dirty="0"/>
          </a:p>
        </p:txBody>
      </p:sp>
      <p:sp>
        <p:nvSpPr>
          <p:cNvPr id="67" name="TextBox 66">
            <a:extLst>
              <a:ext uri="{FF2B5EF4-FFF2-40B4-BE49-F238E27FC236}">
                <a16:creationId xmlns:a16="http://schemas.microsoft.com/office/drawing/2014/main" id="{6822A319-5B72-49E1-B841-E5680EEA6BBA}"/>
              </a:ext>
            </a:extLst>
          </p:cNvPr>
          <p:cNvSpPr txBox="1"/>
          <p:nvPr/>
        </p:nvSpPr>
        <p:spPr>
          <a:xfrm>
            <a:off x="7488509" y="836672"/>
            <a:ext cx="4561669" cy="1631216"/>
          </a:xfrm>
          <a:prstGeom prst="rect">
            <a:avLst/>
          </a:prstGeom>
          <a:noFill/>
        </p:spPr>
        <p:txBody>
          <a:bodyPr wrap="square" rtlCol="0">
            <a:spAutoFit/>
          </a:bodyPr>
          <a:lstStyle/>
          <a:p>
            <a:r>
              <a:rPr lang="da-DK" sz="2000" b="1" dirty="0"/>
              <a:t>Direct interventions:</a:t>
            </a:r>
          </a:p>
          <a:p>
            <a:pPr marL="285750" indent="-285750">
              <a:buFont typeface="Arial" panose="020B0604020202020204" pitchFamily="34" charset="0"/>
              <a:buChar char="•"/>
            </a:pPr>
            <a:r>
              <a:rPr lang="en-GB" sz="2000" dirty="0"/>
              <a:t>Entitlement to a dynamic electricity price contract</a:t>
            </a:r>
            <a:endParaRPr lang="da-DK" sz="2000" b="1" dirty="0"/>
          </a:p>
          <a:p>
            <a:pPr marL="285750" indent="-285750">
              <a:buFont typeface="Arial" panose="020B0604020202020204" pitchFamily="34" charset="0"/>
              <a:buChar char="•"/>
            </a:pPr>
            <a:r>
              <a:rPr lang="en-GB" sz="2000" dirty="0"/>
              <a:t>Smart metering</a:t>
            </a:r>
          </a:p>
          <a:p>
            <a:pPr marL="285750" indent="-285750">
              <a:buFont typeface="Arial" panose="020B0604020202020204" pitchFamily="34" charset="0"/>
              <a:buChar char="•"/>
            </a:pPr>
            <a:r>
              <a:rPr lang="en-GB" sz="2000" dirty="0"/>
              <a:t>Market-based supply prices</a:t>
            </a:r>
            <a:endParaRPr lang="en-GB" sz="2000" b="1" dirty="0"/>
          </a:p>
        </p:txBody>
      </p:sp>
    </p:spTree>
    <p:extLst>
      <p:ext uri="{BB962C8B-B14F-4D97-AF65-F5344CB8AC3E}">
        <p14:creationId xmlns:p14="http://schemas.microsoft.com/office/powerpoint/2010/main" val="36971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7"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22</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3781" y="342488"/>
            <a:ext cx="10537019" cy="1292662"/>
          </a:xfrm>
          <a:prstGeom prst="rect">
            <a:avLst/>
          </a:prstGeom>
          <a:noFill/>
        </p:spPr>
        <p:txBody>
          <a:bodyPr wrap="square" rtlCol="0">
            <a:spAutoFit/>
          </a:bodyPr>
          <a:lstStyle/>
          <a:p>
            <a:r>
              <a:rPr lang="en-GB" sz="3000" b="1" i="1" dirty="0"/>
              <a:t>Forthcoming </a:t>
            </a:r>
            <a:r>
              <a:rPr lang="en-GB" sz="3000" b="1" dirty="0"/>
              <a:t>changes in the proposed EU retail electricity market design and renewable energy policy</a:t>
            </a:r>
            <a:endParaRPr lang="en-US" sz="3000" b="1" dirty="0"/>
          </a:p>
          <a:p>
            <a:endParaRPr lang="en-US" dirty="0"/>
          </a:p>
        </p:txBody>
      </p:sp>
      <p:sp>
        <p:nvSpPr>
          <p:cNvPr id="48" name="TextBox 47">
            <a:extLst>
              <a:ext uri="{FF2B5EF4-FFF2-40B4-BE49-F238E27FC236}">
                <a16:creationId xmlns:a16="http://schemas.microsoft.com/office/drawing/2014/main" id="{7843A0A8-8C46-4AE4-A0A3-0FBFD77699C2}"/>
              </a:ext>
            </a:extLst>
          </p:cNvPr>
          <p:cNvSpPr txBox="1"/>
          <p:nvPr/>
        </p:nvSpPr>
        <p:spPr>
          <a:xfrm>
            <a:off x="406800" y="1966523"/>
            <a:ext cx="11532455" cy="1938992"/>
          </a:xfrm>
          <a:prstGeom prst="rect">
            <a:avLst/>
          </a:prstGeom>
          <a:noFill/>
        </p:spPr>
        <p:txBody>
          <a:bodyPr wrap="square" rtlCol="0">
            <a:spAutoFit/>
          </a:bodyPr>
          <a:lstStyle/>
          <a:p>
            <a:r>
              <a:rPr lang="en-US" sz="2000" b="1" strike="sngStrike" dirty="0">
                <a:solidFill>
                  <a:srgbClr val="FF0000"/>
                </a:solidFill>
              </a:rPr>
              <a:t>Priority or guaranteed access </a:t>
            </a:r>
            <a:r>
              <a:rPr lang="en-US" sz="2000" b="1" strike="sngStrike" dirty="0">
                <a:solidFill>
                  <a:srgbClr val="FF0000"/>
                </a:solidFill>
                <a:sym typeface="Wingdings" panose="05000000000000000000" pitchFamily="2" charset="2"/>
              </a:rPr>
              <a:t> Target:  </a:t>
            </a:r>
            <a:r>
              <a:rPr lang="en-US" sz="2000" strike="sngStrike" dirty="0">
                <a:solidFill>
                  <a:srgbClr val="FF0000"/>
                </a:solidFill>
                <a:sym typeface="Wingdings" panose="05000000000000000000" pitchFamily="2" charset="2"/>
              </a:rPr>
              <a:t>Ensuring non-discriminatory access of renewables to the distribution grid</a:t>
            </a:r>
          </a:p>
          <a:p>
            <a:endParaRPr lang="en-US" sz="2000" b="1" strike="sngStrike" dirty="0">
              <a:solidFill>
                <a:srgbClr val="FF0000"/>
              </a:solidFill>
              <a:sym typeface="Wingdings" panose="05000000000000000000" pitchFamily="2" charset="2"/>
            </a:endParaRPr>
          </a:p>
          <a:p>
            <a:r>
              <a:rPr lang="en-US" sz="2000" b="1" strike="sngStrike" dirty="0">
                <a:solidFill>
                  <a:srgbClr val="FF0000"/>
                </a:solidFill>
                <a:sym typeface="Wingdings" panose="05000000000000000000" pitchFamily="2" charset="2"/>
              </a:rPr>
              <a:t>Priority dispatch (normally a TSO role)  </a:t>
            </a:r>
            <a:r>
              <a:rPr lang="en-US" sz="2000" strike="sngStrike" dirty="0">
                <a:solidFill>
                  <a:srgbClr val="FF0000"/>
                </a:solidFill>
                <a:sym typeface="Wingdings" panose="05000000000000000000" pitchFamily="2" charset="2"/>
              </a:rPr>
              <a:t>Maximizing dispatch of renewables, according to its availability</a:t>
            </a:r>
          </a:p>
          <a:p>
            <a:endParaRPr lang="en-US" sz="2000" b="1" dirty="0">
              <a:sym typeface="Wingdings" panose="05000000000000000000" pitchFamily="2" charset="2"/>
            </a:endParaRPr>
          </a:p>
          <a:p>
            <a:pPr marL="342900" indent="-342900">
              <a:buFont typeface="Wingdings" panose="05000000000000000000" pitchFamily="2" charset="2"/>
              <a:buChar char="ü"/>
            </a:pPr>
            <a:r>
              <a:rPr lang="en-US" sz="2000" b="1" dirty="0">
                <a:sym typeface="Wingdings" panose="05000000000000000000" pitchFamily="2" charset="2"/>
              </a:rPr>
              <a:t>Support schemes  </a:t>
            </a:r>
            <a:r>
              <a:rPr lang="en-US" sz="2000" dirty="0">
                <a:sym typeface="Wingdings" panose="05000000000000000000" pitchFamily="2" charset="2"/>
              </a:rPr>
              <a:t>Helping Member States reach their established targets </a:t>
            </a:r>
            <a:endParaRPr lang="en-US" sz="2000" b="1" dirty="0"/>
          </a:p>
        </p:txBody>
      </p:sp>
      <p:sp>
        <p:nvSpPr>
          <p:cNvPr id="6" name="TextBox 5">
            <a:extLst>
              <a:ext uri="{FF2B5EF4-FFF2-40B4-BE49-F238E27FC236}">
                <a16:creationId xmlns:a16="http://schemas.microsoft.com/office/drawing/2014/main" id="{DA9DFFDB-E4E1-4E75-9967-669116CA6AF9}"/>
              </a:ext>
            </a:extLst>
          </p:cNvPr>
          <p:cNvSpPr txBox="1"/>
          <p:nvPr/>
        </p:nvSpPr>
        <p:spPr>
          <a:xfrm>
            <a:off x="622500" y="4377019"/>
            <a:ext cx="10984374" cy="1600438"/>
          </a:xfrm>
          <a:prstGeom prst="rect">
            <a:avLst/>
          </a:prstGeom>
          <a:noFill/>
        </p:spPr>
        <p:txBody>
          <a:bodyPr wrap="square" rtlCol="0">
            <a:spAutoFit/>
          </a:bodyPr>
          <a:lstStyle/>
          <a:p>
            <a:r>
              <a:rPr lang="da-DK" sz="2000" b="1" dirty="0"/>
              <a:t>Support </a:t>
            </a:r>
            <a:r>
              <a:rPr lang="da-DK" sz="2000" b="1" dirty="0" err="1"/>
              <a:t>schemes</a:t>
            </a:r>
            <a:r>
              <a:rPr lang="da-DK" sz="2000" b="1" dirty="0"/>
              <a:t> (</a:t>
            </a:r>
            <a:r>
              <a:rPr lang="da-DK" sz="2000" b="1" dirty="0" err="1"/>
              <a:t>Article</a:t>
            </a:r>
            <a:r>
              <a:rPr lang="da-DK" sz="2000" b="1" dirty="0"/>
              <a:t> 4, </a:t>
            </a:r>
            <a:r>
              <a:rPr lang="da-DK" sz="2000" b="1" dirty="0" err="1"/>
              <a:t>section</a:t>
            </a:r>
            <a:r>
              <a:rPr lang="da-DK" sz="2000" b="1" dirty="0"/>
              <a:t> 1):</a:t>
            </a:r>
            <a:endParaRPr lang="en-GB" sz="2000" b="1" dirty="0"/>
          </a:p>
          <a:p>
            <a:endParaRPr lang="en-GB" sz="2000" dirty="0"/>
          </a:p>
          <a:p>
            <a:r>
              <a:rPr lang="en-GB" sz="2000" dirty="0"/>
              <a:t>“shall be designed so as to avoid unnecessary distortions of electricity markets and ensure that producers take into account the supply and demand of electricity as well as possible grid constraints”</a:t>
            </a:r>
          </a:p>
          <a:p>
            <a:endParaRPr lang="da-DK" dirty="0"/>
          </a:p>
        </p:txBody>
      </p:sp>
    </p:spTree>
    <p:extLst>
      <p:ext uri="{BB962C8B-B14F-4D97-AF65-F5344CB8AC3E}">
        <p14:creationId xmlns:p14="http://schemas.microsoft.com/office/powerpoint/2010/main" val="275580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23</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3781" y="356400"/>
            <a:ext cx="10537019" cy="830997"/>
          </a:xfrm>
          <a:prstGeom prst="rect">
            <a:avLst/>
          </a:prstGeom>
          <a:noFill/>
        </p:spPr>
        <p:txBody>
          <a:bodyPr wrap="square" rtlCol="0">
            <a:spAutoFit/>
          </a:bodyPr>
          <a:lstStyle/>
          <a:p>
            <a:r>
              <a:rPr lang="da-DK" sz="3000" b="1" dirty="0" err="1"/>
              <a:t>Remaining</a:t>
            </a:r>
            <a:r>
              <a:rPr lang="da-DK" sz="3000" b="1" dirty="0"/>
              <a:t> </a:t>
            </a:r>
            <a:r>
              <a:rPr lang="da-DK" sz="3000" b="1" dirty="0" err="1"/>
              <a:t>conflicts</a:t>
            </a:r>
            <a:r>
              <a:rPr lang="da-DK" sz="3000" b="1" dirty="0"/>
              <a:t> and </a:t>
            </a:r>
            <a:r>
              <a:rPr lang="da-DK" sz="3000" b="1" dirty="0" err="1"/>
              <a:t>complementarities</a:t>
            </a:r>
            <a:endParaRPr lang="en-US" sz="3000" b="1" dirty="0"/>
          </a:p>
          <a:p>
            <a:endParaRPr lang="en-US" dirty="0"/>
          </a:p>
        </p:txBody>
      </p:sp>
      <p:sp>
        <p:nvSpPr>
          <p:cNvPr id="3" name="TextBox 2">
            <a:extLst>
              <a:ext uri="{FF2B5EF4-FFF2-40B4-BE49-F238E27FC236}">
                <a16:creationId xmlns:a16="http://schemas.microsoft.com/office/drawing/2014/main" id="{A6647DC8-E010-4C1C-B85B-57DBC6E3F844}"/>
              </a:ext>
            </a:extLst>
          </p:cNvPr>
          <p:cNvSpPr txBox="1"/>
          <p:nvPr/>
        </p:nvSpPr>
        <p:spPr>
          <a:xfrm>
            <a:off x="138896" y="1060748"/>
            <a:ext cx="11320040" cy="5632311"/>
          </a:xfrm>
          <a:prstGeom prst="rect">
            <a:avLst/>
          </a:prstGeom>
          <a:noFill/>
        </p:spPr>
        <p:txBody>
          <a:bodyPr wrap="square" rtlCol="0">
            <a:spAutoFit/>
          </a:bodyPr>
          <a:lstStyle/>
          <a:p>
            <a:pPr marL="285750" indent="-285750">
              <a:buFont typeface="Arial" panose="020B0604020202020204" pitchFamily="34" charset="0"/>
              <a:buChar char="•"/>
            </a:pPr>
            <a:r>
              <a:rPr lang="en-GB" sz="2000" i="1" dirty="0"/>
              <a:t>The conflict between fixed prices and demand-side flexibility is likely to be removed</a:t>
            </a:r>
            <a:r>
              <a:rPr lang="en-GB" sz="2000" dirty="0"/>
              <a:t>, given that dynamic price contracts will become available for all final customers. </a:t>
            </a:r>
            <a:endParaRPr lang="en-US" sz="2000" dirty="0"/>
          </a:p>
          <a:p>
            <a:endParaRPr lang="da-DK" sz="2000" dirty="0"/>
          </a:p>
          <a:p>
            <a:pPr marL="285750" indent="-285750">
              <a:buFont typeface="Arial" panose="020B0604020202020204" pitchFamily="34" charset="0"/>
              <a:buChar char="•"/>
            </a:pPr>
            <a:r>
              <a:rPr lang="en-GB" sz="2000" i="1" dirty="0"/>
              <a:t>The entitlement to a dynamic price contract and a smart meter</a:t>
            </a:r>
            <a:r>
              <a:rPr lang="en-GB" sz="2000" dirty="0"/>
              <a:t> is a potential source of complementarity, as it enables customers to choose efficiently.</a:t>
            </a:r>
            <a:endParaRPr lang="da-DK" sz="2000" dirty="0"/>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en-GB" sz="2000" i="1" dirty="0"/>
              <a:t>The increased cooperation between DSOs and the TSO in the planning of the distribution network and the design of flexibility services to be procured may help to diminish conflicts between flexibility signals coming from the wholesale market and the distribution network.</a:t>
            </a:r>
            <a:endParaRPr lang="da-DK" sz="2000" dirty="0"/>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en-GB" sz="2000" i="1" dirty="0"/>
              <a:t>Because of the diminished initiative for harmonisation, distribution tariffs may still conflict with demand-side flexibility</a:t>
            </a:r>
            <a:r>
              <a:rPr lang="en-GB" sz="2000" dirty="0"/>
              <a:t>. </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en-GB" sz="2000" i="1" dirty="0"/>
              <a:t>Tax and non-tax levies (surcharges) paid in the final consumers’ electricity bills may continue distorting demand-side flexibility and the business case of electricity - fuelled heating and transportation solutions. </a:t>
            </a:r>
          </a:p>
          <a:p>
            <a:pPr marL="285750" indent="-285750">
              <a:buFont typeface="Arial" panose="020B0604020202020204" pitchFamily="34" charset="0"/>
              <a:buChar char="•"/>
            </a:pPr>
            <a:endParaRPr lang="da-DK" sz="2000" i="1" dirty="0"/>
          </a:p>
          <a:p>
            <a:pPr marL="285750" indent="-285750">
              <a:buFont typeface="Arial" panose="020B0604020202020204" pitchFamily="34" charset="0"/>
              <a:buChar char="•"/>
            </a:pPr>
            <a:r>
              <a:rPr lang="en-GB" sz="2000" i="1" dirty="0"/>
              <a:t>The quality-of-service and economic impacts of DERs on distribution networks may continue to be present. </a:t>
            </a:r>
            <a:endParaRPr lang="en-GB" dirty="0"/>
          </a:p>
        </p:txBody>
      </p:sp>
    </p:spTree>
    <p:extLst>
      <p:ext uri="{BB962C8B-B14F-4D97-AF65-F5344CB8AC3E}">
        <p14:creationId xmlns:p14="http://schemas.microsoft.com/office/powerpoint/2010/main" val="19132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24</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3781" y="356400"/>
            <a:ext cx="10537019" cy="830997"/>
          </a:xfrm>
          <a:prstGeom prst="rect">
            <a:avLst/>
          </a:prstGeom>
          <a:noFill/>
        </p:spPr>
        <p:txBody>
          <a:bodyPr wrap="square" rtlCol="0">
            <a:spAutoFit/>
          </a:bodyPr>
          <a:lstStyle/>
          <a:p>
            <a:r>
              <a:rPr lang="da-DK" sz="3000" b="1" dirty="0" err="1"/>
              <a:t>Conclusions</a:t>
            </a:r>
            <a:r>
              <a:rPr lang="da-DK" sz="3000" b="1" dirty="0"/>
              <a:t> and Policy </a:t>
            </a:r>
            <a:r>
              <a:rPr lang="da-DK" sz="3000" b="1" dirty="0" err="1"/>
              <a:t>Recommendations</a:t>
            </a:r>
            <a:endParaRPr lang="en-US" sz="3000" b="1" dirty="0"/>
          </a:p>
          <a:p>
            <a:endParaRPr lang="en-US" dirty="0"/>
          </a:p>
        </p:txBody>
      </p:sp>
      <p:sp>
        <p:nvSpPr>
          <p:cNvPr id="3" name="TextBox 2">
            <a:extLst>
              <a:ext uri="{FF2B5EF4-FFF2-40B4-BE49-F238E27FC236}">
                <a16:creationId xmlns:a16="http://schemas.microsoft.com/office/drawing/2014/main" id="{A6647DC8-E010-4C1C-B85B-57DBC6E3F844}"/>
              </a:ext>
            </a:extLst>
          </p:cNvPr>
          <p:cNvSpPr txBox="1"/>
          <p:nvPr/>
        </p:nvSpPr>
        <p:spPr>
          <a:xfrm>
            <a:off x="173620" y="1531557"/>
            <a:ext cx="11320040"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new market design lives up to the </a:t>
            </a:r>
            <a:r>
              <a:rPr lang="en-GB" sz="2000" i="1" dirty="0"/>
              <a:t>vertical-horizontal challenge</a:t>
            </a:r>
          </a:p>
          <a:p>
            <a:pPr marL="285750" indent="-285750">
              <a:buFont typeface="Arial" panose="020B0604020202020204" pitchFamily="34" charset="0"/>
              <a:buChar char="•"/>
            </a:pPr>
            <a:endParaRPr lang="da-DK" sz="2000" i="1" dirty="0"/>
          </a:p>
          <a:p>
            <a:pPr marL="285750" indent="-285750">
              <a:buFont typeface="Arial" panose="020B0604020202020204" pitchFamily="34" charset="0"/>
              <a:buChar char="•"/>
            </a:pPr>
            <a:r>
              <a:rPr lang="en-GB" sz="2000" dirty="0"/>
              <a:t>The new market design also lives up to the </a:t>
            </a:r>
            <a:r>
              <a:rPr lang="en-GB" sz="2000" i="1" dirty="0"/>
              <a:t>cooperative challenge</a:t>
            </a:r>
          </a:p>
          <a:p>
            <a:pPr marL="285750" indent="-285750">
              <a:buFont typeface="Arial" panose="020B0604020202020204" pitchFamily="34" charset="0"/>
              <a:buChar char="•"/>
            </a:pPr>
            <a:endParaRPr lang="da-DK" sz="2000" i="1" dirty="0"/>
          </a:p>
          <a:p>
            <a:r>
              <a:rPr lang="da-DK" sz="2000" dirty="0"/>
              <a:t>But the </a:t>
            </a:r>
            <a:r>
              <a:rPr lang="da-DK" sz="2000" dirty="0" err="1"/>
              <a:t>devil</a:t>
            </a:r>
            <a:r>
              <a:rPr lang="da-DK" sz="2000" dirty="0"/>
              <a:t> is in the </a:t>
            </a:r>
            <a:r>
              <a:rPr lang="da-DK" sz="2000" dirty="0" err="1"/>
              <a:t>details</a:t>
            </a:r>
            <a:r>
              <a:rPr lang="da-DK" sz="2000" dirty="0"/>
              <a:t>. </a:t>
            </a:r>
            <a:r>
              <a:rPr lang="da-DK" sz="2000" dirty="0" err="1"/>
              <a:t>Therefore</a:t>
            </a:r>
            <a:r>
              <a:rPr lang="da-DK" sz="2000" dirty="0"/>
              <a:t>:</a:t>
            </a:r>
          </a:p>
          <a:p>
            <a:endParaRPr lang="da-DK" sz="2000" dirty="0"/>
          </a:p>
          <a:p>
            <a:pPr marL="457200" indent="-457200">
              <a:buFont typeface="+mj-lt"/>
              <a:buAutoNum type="arabicPeriod"/>
            </a:pPr>
            <a:r>
              <a:rPr lang="en-GB" sz="2000" i="1" dirty="0"/>
              <a:t>Promote broadly defined consumer engagement</a:t>
            </a:r>
          </a:p>
          <a:p>
            <a:pPr marL="457200" indent="-457200">
              <a:buFont typeface="+mj-lt"/>
              <a:buAutoNum type="arabicPeriod"/>
            </a:pPr>
            <a:endParaRPr lang="da-DK" sz="2000" i="1" dirty="0"/>
          </a:p>
          <a:p>
            <a:pPr marL="457200" indent="-457200">
              <a:buFont typeface="+mj-lt"/>
              <a:buAutoNum type="arabicPeriod"/>
            </a:pPr>
            <a:r>
              <a:rPr lang="en-GB" sz="2000" i="1" dirty="0"/>
              <a:t>Reconcile the funding of renewable support schemes with the goal of decarbonisation</a:t>
            </a:r>
          </a:p>
          <a:p>
            <a:pPr marL="457200" indent="-457200">
              <a:buFont typeface="+mj-lt"/>
              <a:buAutoNum type="arabicPeriod"/>
            </a:pPr>
            <a:endParaRPr lang="da-DK" sz="2000" i="1" dirty="0"/>
          </a:p>
          <a:p>
            <a:pPr marL="457200" indent="-457200">
              <a:buFont typeface="+mj-lt"/>
              <a:buAutoNum type="arabicPeriod"/>
            </a:pPr>
            <a:r>
              <a:rPr lang="en-GB" sz="2000" i="1" dirty="0"/>
              <a:t>Ensure that distribution network tariffs are adequately designed.</a:t>
            </a:r>
            <a:r>
              <a:rPr lang="en-GB" sz="2000" dirty="0"/>
              <a:t> </a:t>
            </a:r>
            <a:endParaRPr lang="da-DK" sz="2000" dirty="0"/>
          </a:p>
          <a:p>
            <a:endParaRPr lang="da-DK" sz="2000" dirty="0"/>
          </a:p>
          <a:p>
            <a:endParaRPr lang="en-GB" sz="2000" dirty="0"/>
          </a:p>
        </p:txBody>
      </p:sp>
    </p:spTree>
    <p:extLst>
      <p:ext uri="{BB962C8B-B14F-4D97-AF65-F5344CB8AC3E}">
        <p14:creationId xmlns:p14="http://schemas.microsoft.com/office/powerpoint/2010/main" val="25447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3</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213242" y="910398"/>
            <a:ext cx="11765515" cy="5940088"/>
          </a:xfrm>
          <a:prstGeom prst="rect">
            <a:avLst/>
          </a:prstGeom>
          <a:noFill/>
        </p:spPr>
        <p:txBody>
          <a:bodyPr wrap="square" rtlCol="0">
            <a:spAutoFit/>
          </a:bodyPr>
          <a:lstStyle/>
          <a:p>
            <a:pPr marL="285750" indent="-285750">
              <a:buFont typeface="Arial" panose="020B0604020202020204" pitchFamily="34" charset="0"/>
              <a:buChar char="•"/>
            </a:pPr>
            <a:r>
              <a:rPr lang="da-DK" sz="2000" dirty="0" err="1"/>
              <a:t>Cramton</a:t>
            </a:r>
            <a:r>
              <a:rPr lang="da-DK" sz="2000" dirty="0"/>
              <a:t> (2017): </a:t>
            </a:r>
            <a:r>
              <a:rPr lang="en-US" sz="2000" dirty="0"/>
              <a:t>“Retail competition will become increasingly important as smart home technologies are developed and adopted”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Brown and Eckert (2018): “After eighteen years of retail choice, New York regulators have made moves to eliminate retail competition over concerns of market power”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Conejo</a:t>
            </a:r>
            <a:r>
              <a:rPr lang="en-US" sz="2000" dirty="0"/>
              <a:t> and </a:t>
            </a:r>
            <a:r>
              <a:rPr lang="en-US" sz="2000" dirty="0" err="1"/>
              <a:t>Sioshansi</a:t>
            </a:r>
            <a:r>
              <a:rPr lang="en-US" sz="2000" dirty="0"/>
              <a:t> (2018): “It may be beneficial to transform the utility into a provider of last resort which primarily maintains distribution capacity ... customers would be expected to contract with competing third party energy-service providers (ESP)”</a:t>
            </a:r>
          </a:p>
          <a:p>
            <a:endParaRPr lang="en-US" sz="2000" dirty="0"/>
          </a:p>
          <a:p>
            <a:pPr marL="285750" indent="-285750">
              <a:buFont typeface="Arial" panose="020B0604020202020204" pitchFamily="34" charset="0"/>
              <a:buChar char="•"/>
            </a:pPr>
            <a:r>
              <a:rPr lang="en-US" sz="2000" dirty="0"/>
              <a:t>Newbery et al. (2018): “A genuine market in low-carbon electricity may require a degree of </a:t>
            </a:r>
            <a:r>
              <a:rPr lang="en-US" sz="2000" b="1" dirty="0">
                <a:effectLst>
                  <a:outerShdw blurRad="38100" dist="38100" dir="2700000" algn="tl">
                    <a:srgbClr val="000000">
                      <a:alpha val="43137"/>
                    </a:srgbClr>
                  </a:outerShdw>
                </a:effectLst>
              </a:rPr>
              <a:t>financial and ownership integration </a:t>
            </a:r>
            <a:r>
              <a:rPr lang="en-US" sz="2000" dirty="0"/>
              <a:t>between retailers and generators that is very different from the today’s high degree of separation”</a:t>
            </a:r>
          </a:p>
          <a:p>
            <a:endParaRPr lang="en-US" sz="2000" dirty="0"/>
          </a:p>
          <a:p>
            <a:pPr marL="285750" indent="-285750">
              <a:buFont typeface="Arial" panose="020B0604020202020204" pitchFamily="34" charset="0"/>
              <a:buChar char="•"/>
            </a:pPr>
            <a:r>
              <a:rPr lang="en-US" sz="2000" dirty="0"/>
              <a:t>But the Clean Energy Package (aka “Winter Energy Package”) is in motion already:</a:t>
            </a:r>
          </a:p>
          <a:p>
            <a:endParaRPr lang="en-US" sz="2000" dirty="0"/>
          </a:p>
          <a:p>
            <a:pPr marL="742950" lvl="1" indent="-285750">
              <a:buFont typeface="Arial" panose="020B0604020202020204" pitchFamily="34" charset="0"/>
              <a:buChar char="•"/>
            </a:pPr>
            <a:r>
              <a:rPr lang="en-US" sz="2000" dirty="0"/>
              <a:t> “Today, 90% of variable renewable electricity sources are connected to distribution grids”</a:t>
            </a:r>
          </a:p>
          <a:p>
            <a:pPr marL="742950" lvl="1" indent="-285750">
              <a:buFont typeface="Arial" panose="020B0604020202020204" pitchFamily="34" charset="0"/>
              <a:buChar char="•"/>
            </a:pPr>
            <a:r>
              <a:rPr lang="en-US" sz="2000" dirty="0"/>
              <a:t>“The physical nature of RES-E – more variable, less predictable, and decentralized than traditional generation – requires an adaptation of market and grid operation rules”</a:t>
            </a:r>
            <a:endParaRPr lang="da-DK" dirty="0"/>
          </a:p>
        </p:txBody>
      </p:sp>
      <p:sp>
        <p:nvSpPr>
          <p:cNvPr id="3" name="TextBox 2">
            <a:extLst>
              <a:ext uri="{FF2B5EF4-FFF2-40B4-BE49-F238E27FC236}">
                <a16:creationId xmlns:a16="http://schemas.microsoft.com/office/drawing/2014/main" id="{03EC4065-CA15-43D3-B49E-76AD6DE74E0C}"/>
              </a:ext>
            </a:extLst>
          </p:cNvPr>
          <p:cNvSpPr txBox="1"/>
          <p:nvPr/>
        </p:nvSpPr>
        <p:spPr>
          <a:xfrm>
            <a:off x="138896" y="356400"/>
            <a:ext cx="10339634" cy="553998"/>
          </a:xfrm>
          <a:prstGeom prst="rect">
            <a:avLst/>
          </a:prstGeom>
          <a:noFill/>
        </p:spPr>
        <p:txBody>
          <a:bodyPr wrap="square" rtlCol="0">
            <a:spAutoFit/>
          </a:bodyPr>
          <a:lstStyle/>
          <a:p>
            <a:r>
              <a:rPr lang="da-DK" sz="3000" b="1" dirty="0"/>
              <a:t>The </a:t>
            </a:r>
            <a:r>
              <a:rPr lang="da-DK" sz="3000" b="1" dirty="0" err="1"/>
              <a:t>current</a:t>
            </a:r>
            <a:r>
              <a:rPr lang="da-DK" sz="3000" b="1" dirty="0"/>
              <a:t> </a:t>
            </a:r>
            <a:r>
              <a:rPr lang="da-DK" sz="3000" b="1" dirty="0" err="1"/>
              <a:t>state</a:t>
            </a:r>
            <a:r>
              <a:rPr lang="da-DK" sz="3000" b="1" dirty="0"/>
              <a:t> of the </a:t>
            </a:r>
            <a:r>
              <a:rPr lang="da-DK" sz="3000" b="1" dirty="0" err="1"/>
              <a:t>debate</a:t>
            </a:r>
            <a:endParaRPr lang="en-GB" dirty="0"/>
          </a:p>
        </p:txBody>
      </p:sp>
    </p:spTree>
    <p:extLst>
      <p:ext uri="{BB962C8B-B14F-4D97-AF65-F5344CB8AC3E}">
        <p14:creationId xmlns:p14="http://schemas.microsoft.com/office/powerpoint/2010/main" val="37358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4</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201166" y="997484"/>
            <a:ext cx="11765515" cy="4093428"/>
          </a:xfrm>
          <a:prstGeom prst="rect">
            <a:avLst/>
          </a:prstGeom>
          <a:noFill/>
        </p:spPr>
        <p:txBody>
          <a:bodyPr wrap="square" rtlCol="0">
            <a:spAutoFit/>
          </a:bodyPr>
          <a:lstStyle/>
          <a:p>
            <a:r>
              <a:rPr lang="da-DK" sz="2000" dirty="0" err="1"/>
              <a:t>Our</a:t>
            </a:r>
            <a:r>
              <a:rPr lang="da-DK" sz="2000" dirty="0"/>
              <a:t> </a:t>
            </a:r>
            <a:r>
              <a:rPr lang="da-DK" sz="2000" dirty="0" err="1"/>
              <a:t>question</a:t>
            </a:r>
            <a:r>
              <a:rPr lang="da-DK" sz="2000" dirty="0"/>
              <a:t>:</a:t>
            </a:r>
          </a:p>
          <a:p>
            <a:endParaRPr lang="en-GB" sz="2000" dirty="0"/>
          </a:p>
          <a:p>
            <a:r>
              <a:rPr lang="en-GB" sz="2000" i="1" dirty="0"/>
              <a:t>Will the ongoing reforms live up to the challenges posed by the coming stages of the renewable transition?</a:t>
            </a:r>
          </a:p>
          <a:p>
            <a:endParaRPr lang="en-GB" sz="2000" i="1" dirty="0"/>
          </a:p>
          <a:p>
            <a:r>
              <a:rPr lang="en-GB" sz="2000" dirty="0"/>
              <a:t>We focus in the consumer because they can be the </a:t>
            </a:r>
            <a:r>
              <a:rPr lang="en-GB" sz="2000" b="1" i="1" dirty="0"/>
              <a:t>key agent</a:t>
            </a:r>
            <a:r>
              <a:rPr lang="en-GB" sz="2000" dirty="0"/>
              <a:t> for change because:</a:t>
            </a:r>
          </a:p>
          <a:p>
            <a:r>
              <a:rPr lang="en-GB" sz="2000" dirty="0"/>
              <a:t> </a:t>
            </a:r>
          </a:p>
          <a:p>
            <a:pPr marL="342900" indent="-342900">
              <a:buAutoNum type="alphaLcParenR"/>
            </a:pPr>
            <a:r>
              <a:rPr lang="en-GB" sz="2000" dirty="0"/>
              <a:t>consumers can support the transition to renewables at a large-scale level, i.e. through demand-side flexibility</a:t>
            </a:r>
          </a:p>
          <a:p>
            <a:pPr marL="342900" indent="-342900">
              <a:buAutoNum type="alphaLcParenR"/>
            </a:pPr>
            <a:r>
              <a:rPr lang="en-GB" sz="2000" dirty="0"/>
              <a:t>they make capital purchase and utilization decisions, and can choose to use more renewables</a:t>
            </a:r>
          </a:p>
          <a:p>
            <a:pPr marL="342900" indent="-342900">
              <a:buAutoNum type="alphaLcParenR"/>
            </a:pPr>
            <a:endParaRPr lang="da-DK" sz="2000" dirty="0"/>
          </a:p>
          <a:p>
            <a:r>
              <a:rPr lang="da-DK" sz="2000" dirty="0" err="1"/>
              <a:t>Methodology</a:t>
            </a:r>
            <a:r>
              <a:rPr lang="da-DK" sz="2000" dirty="0"/>
              <a:t>:</a:t>
            </a:r>
          </a:p>
          <a:p>
            <a:endParaRPr lang="da-DK" sz="2000" dirty="0"/>
          </a:p>
          <a:p>
            <a:pPr marL="342900" indent="-342900">
              <a:buFont typeface="Arial" panose="020B0604020202020204" pitchFamily="34" charset="0"/>
              <a:buChar char="•"/>
            </a:pPr>
            <a:r>
              <a:rPr lang="da-DK" sz="2000" dirty="0" err="1"/>
              <a:t>Our</a:t>
            </a:r>
            <a:r>
              <a:rPr lang="da-DK" sz="2000" dirty="0"/>
              <a:t> </a:t>
            </a:r>
            <a:r>
              <a:rPr lang="da-DK" sz="2000" dirty="0" err="1"/>
              <a:t>study</a:t>
            </a:r>
            <a:r>
              <a:rPr lang="da-DK" sz="2000" dirty="0"/>
              <a:t> is </a:t>
            </a:r>
            <a:r>
              <a:rPr lang="da-DK" sz="2000" i="1" dirty="0" err="1"/>
              <a:t>documental</a:t>
            </a:r>
            <a:r>
              <a:rPr lang="da-DK" sz="2000" dirty="0"/>
              <a:t>, </a:t>
            </a:r>
            <a:r>
              <a:rPr lang="da-DK" sz="2000" i="1" dirty="0" err="1"/>
              <a:t>qualitative</a:t>
            </a:r>
            <a:r>
              <a:rPr lang="da-DK" sz="2000" dirty="0"/>
              <a:t> and </a:t>
            </a:r>
            <a:r>
              <a:rPr lang="da-DK" sz="2000" i="1" dirty="0" err="1"/>
              <a:t>interpretative</a:t>
            </a:r>
            <a:r>
              <a:rPr lang="da-DK" sz="2000" i="1" dirty="0"/>
              <a:t> </a:t>
            </a:r>
            <a:r>
              <a:rPr lang="da-DK" sz="2000" dirty="0">
                <a:sym typeface="Wingdings" panose="05000000000000000000" pitchFamily="2" charset="2"/>
              </a:rPr>
              <a:t> </a:t>
            </a:r>
            <a:r>
              <a:rPr lang="da-DK" sz="2000" dirty="0" err="1">
                <a:sym typeface="Wingdings" panose="05000000000000000000" pitchFamily="2" charset="2"/>
              </a:rPr>
              <a:t>We</a:t>
            </a:r>
            <a:r>
              <a:rPr lang="da-DK" sz="2000" dirty="0">
                <a:sym typeface="Wingdings" panose="05000000000000000000" pitchFamily="2" charset="2"/>
              </a:rPr>
              <a:t> </a:t>
            </a:r>
            <a:r>
              <a:rPr lang="da-DK" sz="2000" dirty="0" err="1">
                <a:sym typeface="Wingdings" panose="05000000000000000000" pitchFamily="2" charset="2"/>
              </a:rPr>
              <a:t>interpret</a:t>
            </a:r>
            <a:r>
              <a:rPr lang="da-DK" sz="2000" dirty="0">
                <a:sym typeface="Wingdings" panose="05000000000000000000" pitchFamily="2" charset="2"/>
              </a:rPr>
              <a:t> the legislative intent</a:t>
            </a:r>
          </a:p>
          <a:p>
            <a:pPr marL="342900" indent="-342900">
              <a:buFont typeface="Arial" panose="020B0604020202020204" pitchFamily="34" charset="0"/>
              <a:buChar char="•"/>
            </a:pPr>
            <a:r>
              <a:rPr lang="da-DK" sz="2000" dirty="0" err="1">
                <a:sym typeface="Wingdings" panose="05000000000000000000" pitchFamily="2" charset="2"/>
              </a:rPr>
              <a:t>We</a:t>
            </a:r>
            <a:r>
              <a:rPr lang="da-DK" sz="2000" dirty="0">
                <a:sym typeface="Wingdings" panose="05000000000000000000" pitchFamily="2" charset="2"/>
              </a:rPr>
              <a:t> </a:t>
            </a:r>
            <a:r>
              <a:rPr lang="da-DK" sz="2000" dirty="0" err="1">
                <a:sym typeface="Wingdings" panose="05000000000000000000" pitchFamily="2" charset="2"/>
              </a:rPr>
              <a:t>recognise</a:t>
            </a:r>
            <a:r>
              <a:rPr lang="da-DK" sz="2000" dirty="0">
                <a:sym typeface="Wingdings" panose="05000000000000000000" pitchFamily="2" charset="2"/>
              </a:rPr>
              <a:t> the </a:t>
            </a:r>
            <a:r>
              <a:rPr lang="da-DK" sz="2000" dirty="0" err="1">
                <a:sym typeface="Wingdings" panose="05000000000000000000" pitchFamily="2" charset="2"/>
              </a:rPr>
              <a:t>complexity</a:t>
            </a:r>
            <a:r>
              <a:rPr lang="da-DK" sz="2000" dirty="0">
                <a:sym typeface="Wingdings" panose="05000000000000000000" pitchFamily="2" charset="2"/>
              </a:rPr>
              <a:t> of policy </a:t>
            </a:r>
            <a:r>
              <a:rPr lang="da-DK" sz="2000" dirty="0" err="1">
                <a:sym typeface="Wingdings" panose="05000000000000000000" pitchFamily="2" charset="2"/>
              </a:rPr>
              <a:t>desings</a:t>
            </a:r>
            <a:r>
              <a:rPr lang="da-DK" sz="2000" dirty="0">
                <a:sym typeface="Wingdings" panose="05000000000000000000" pitchFamily="2" charset="2"/>
              </a:rPr>
              <a:t> and the </a:t>
            </a:r>
            <a:r>
              <a:rPr lang="da-DK" sz="2000" dirty="0" err="1">
                <a:sym typeface="Wingdings" panose="05000000000000000000" pitchFamily="2" charset="2"/>
              </a:rPr>
              <a:t>ambiguity</a:t>
            </a:r>
            <a:r>
              <a:rPr lang="da-DK" sz="2000" dirty="0">
                <a:sym typeface="Wingdings" panose="05000000000000000000" pitchFamily="2" charset="2"/>
              </a:rPr>
              <a:t> in the definition of </a:t>
            </a:r>
            <a:r>
              <a:rPr lang="da-DK" sz="2000" dirty="0" err="1">
                <a:sym typeface="Wingdings" panose="05000000000000000000" pitchFamily="2" charset="2"/>
              </a:rPr>
              <a:t>goals</a:t>
            </a:r>
            <a:r>
              <a:rPr lang="en-GB" dirty="0"/>
              <a:t>                                                      </a:t>
            </a:r>
            <a:endParaRPr lang="da-DK" sz="2000" dirty="0"/>
          </a:p>
        </p:txBody>
      </p:sp>
      <p:sp>
        <p:nvSpPr>
          <p:cNvPr id="3" name="TextBox 2">
            <a:extLst>
              <a:ext uri="{FF2B5EF4-FFF2-40B4-BE49-F238E27FC236}">
                <a16:creationId xmlns:a16="http://schemas.microsoft.com/office/drawing/2014/main" id="{03EC4065-CA15-43D3-B49E-76AD6DE74E0C}"/>
              </a:ext>
            </a:extLst>
          </p:cNvPr>
          <p:cNvSpPr txBox="1"/>
          <p:nvPr/>
        </p:nvSpPr>
        <p:spPr>
          <a:xfrm>
            <a:off x="201166" y="356400"/>
            <a:ext cx="10339634" cy="553998"/>
          </a:xfrm>
          <a:prstGeom prst="rect">
            <a:avLst/>
          </a:prstGeom>
          <a:noFill/>
        </p:spPr>
        <p:txBody>
          <a:bodyPr wrap="square" rtlCol="0">
            <a:spAutoFit/>
          </a:bodyPr>
          <a:lstStyle/>
          <a:p>
            <a:r>
              <a:rPr lang="da-DK" sz="3000" b="1" dirty="0"/>
              <a:t>The </a:t>
            </a:r>
            <a:r>
              <a:rPr lang="da-DK" sz="3000" b="1" dirty="0" err="1"/>
              <a:t>question</a:t>
            </a:r>
            <a:r>
              <a:rPr lang="da-DK" sz="3000" b="1" dirty="0"/>
              <a:t> and </a:t>
            </a:r>
            <a:r>
              <a:rPr lang="da-DK" sz="3000" b="1" dirty="0" err="1"/>
              <a:t>some</a:t>
            </a:r>
            <a:r>
              <a:rPr lang="da-DK" sz="3000" b="1" dirty="0"/>
              <a:t> </a:t>
            </a:r>
            <a:r>
              <a:rPr lang="da-DK" sz="3000" b="1" dirty="0" err="1"/>
              <a:t>methodological</a:t>
            </a:r>
            <a:r>
              <a:rPr lang="da-DK" sz="3000" b="1" dirty="0"/>
              <a:t> </a:t>
            </a:r>
            <a:r>
              <a:rPr lang="da-DK" sz="3000" b="1" dirty="0" err="1"/>
              <a:t>precisions</a:t>
            </a:r>
            <a:endParaRPr lang="en-GB" dirty="0"/>
          </a:p>
        </p:txBody>
      </p:sp>
      <p:sp>
        <p:nvSpPr>
          <p:cNvPr id="4" name="TextBox 3">
            <a:extLst>
              <a:ext uri="{FF2B5EF4-FFF2-40B4-BE49-F238E27FC236}">
                <a16:creationId xmlns:a16="http://schemas.microsoft.com/office/drawing/2014/main" id="{7716BC45-E2F7-47C1-A3B5-59175A76731F}"/>
              </a:ext>
            </a:extLst>
          </p:cNvPr>
          <p:cNvSpPr txBox="1"/>
          <p:nvPr/>
        </p:nvSpPr>
        <p:spPr>
          <a:xfrm>
            <a:off x="4319453" y="5208930"/>
            <a:ext cx="3744686" cy="369332"/>
          </a:xfrm>
          <a:prstGeom prst="rect">
            <a:avLst/>
          </a:prstGeom>
          <a:noFill/>
        </p:spPr>
        <p:txBody>
          <a:bodyPr wrap="square" rtlCol="0">
            <a:spAutoFit/>
          </a:bodyPr>
          <a:lstStyle/>
          <a:p>
            <a:pPr algn="ctr"/>
            <a:r>
              <a:rPr lang="en-GB" dirty="0"/>
              <a:t>Goals  </a:t>
            </a:r>
            <a:r>
              <a:rPr lang="en-GB" dirty="0">
                <a:sym typeface="Wingdings" panose="05000000000000000000" pitchFamily="2" charset="2"/>
              </a:rPr>
              <a:t> </a:t>
            </a:r>
            <a:r>
              <a:rPr lang="en-GB" dirty="0"/>
              <a:t> Targets    </a:t>
            </a:r>
            <a:r>
              <a:rPr lang="en-GB" dirty="0">
                <a:sym typeface="Wingdings" panose="05000000000000000000" pitchFamily="2" charset="2"/>
              </a:rPr>
              <a:t></a:t>
            </a:r>
            <a:r>
              <a:rPr lang="en-GB" dirty="0"/>
              <a:t> Instruments</a:t>
            </a:r>
          </a:p>
        </p:txBody>
      </p:sp>
      <p:sp>
        <p:nvSpPr>
          <p:cNvPr id="7" name="TextBox 6">
            <a:extLst>
              <a:ext uri="{FF2B5EF4-FFF2-40B4-BE49-F238E27FC236}">
                <a16:creationId xmlns:a16="http://schemas.microsoft.com/office/drawing/2014/main" id="{3DCD3E25-5534-41DB-A1AE-906E8EEFCAF7}"/>
              </a:ext>
            </a:extLst>
          </p:cNvPr>
          <p:cNvSpPr txBox="1"/>
          <p:nvPr/>
        </p:nvSpPr>
        <p:spPr>
          <a:xfrm>
            <a:off x="3431177" y="5697154"/>
            <a:ext cx="5625737" cy="369332"/>
          </a:xfrm>
          <a:prstGeom prst="rect">
            <a:avLst/>
          </a:prstGeom>
          <a:noFill/>
        </p:spPr>
        <p:txBody>
          <a:bodyPr wrap="square" rtlCol="0">
            <a:spAutoFit/>
          </a:bodyPr>
          <a:lstStyle/>
          <a:p>
            <a:pPr algn="ctr"/>
            <a:r>
              <a:rPr lang="en-GB" dirty="0"/>
              <a:t>Choice Rule  </a:t>
            </a:r>
            <a:r>
              <a:rPr lang="en-GB" dirty="0">
                <a:sym typeface="Wingdings" panose="05000000000000000000" pitchFamily="2" charset="2"/>
              </a:rPr>
              <a:t> </a:t>
            </a:r>
            <a:r>
              <a:rPr lang="en-GB" dirty="0"/>
              <a:t> (Revealed Preference)    </a:t>
            </a:r>
            <a:r>
              <a:rPr lang="en-GB" dirty="0">
                <a:sym typeface="Wingdings" panose="05000000000000000000" pitchFamily="2" charset="2"/>
              </a:rPr>
              <a:t></a:t>
            </a:r>
            <a:r>
              <a:rPr lang="en-GB" dirty="0"/>
              <a:t> Outcomes</a:t>
            </a:r>
          </a:p>
        </p:txBody>
      </p:sp>
      <p:sp>
        <p:nvSpPr>
          <p:cNvPr id="8" name="TextBox 7">
            <a:extLst>
              <a:ext uri="{FF2B5EF4-FFF2-40B4-BE49-F238E27FC236}">
                <a16:creationId xmlns:a16="http://schemas.microsoft.com/office/drawing/2014/main" id="{69136EB3-5146-4E88-B349-60C6C7BF5B70}"/>
              </a:ext>
            </a:extLst>
          </p:cNvPr>
          <p:cNvSpPr txBox="1"/>
          <p:nvPr/>
        </p:nvSpPr>
        <p:spPr>
          <a:xfrm>
            <a:off x="3496492" y="6194179"/>
            <a:ext cx="5625737" cy="369332"/>
          </a:xfrm>
          <a:prstGeom prst="rect">
            <a:avLst/>
          </a:prstGeom>
          <a:noFill/>
        </p:spPr>
        <p:txBody>
          <a:bodyPr wrap="square" rtlCol="0">
            <a:spAutoFit/>
          </a:bodyPr>
          <a:lstStyle/>
          <a:p>
            <a:pPr algn="ctr"/>
            <a:r>
              <a:rPr lang="en-GB" dirty="0"/>
              <a:t>(Legislative Intent)</a:t>
            </a:r>
          </a:p>
        </p:txBody>
      </p:sp>
    </p:spTree>
    <p:extLst>
      <p:ext uri="{BB962C8B-B14F-4D97-AF65-F5344CB8AC3E}">
        <p14:creationId xmlns:p14="http://schemas.microsoft.com/office/powerpoint/2010/main" val="21364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452283"/>
            <a:ext cx="11112650" cy="3721502"/>
          </a:xfrm>
        </p:spPr>
        <p:txBody>
          <a:bodyPr>
            <a:normAutofit/>
          </a:bodyPr>
          <a:lstStyle/>
          <a:p>
            <a:pPr algn="ctr"/>
            <a:br>
              <a:rPr lang="en-US" sz="5000" dirty="0"/>
            </a:br>
            <a:endParaRPr lang="en-US" sz="1700" dirty="0"/>
          </a:p>
        </p:txBody>
      </p:sp>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5</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582304" y="2804615"/>
            <a:ext cx="11027391" cy="3416320"/>
          </a:xfrm>
          <a:prstGeom prst="rect">
            <a:avLst/>
          </a:prstGeom>
          <a:noFill/>
        </p:spPr>
        <p:txBody>
          <a:bodyPr wrap="square" rtlCol="0">
            <a:spAutoFit/>
          </a:bodyPr>
          <a:lstStyle/>
          <a:p>
            <a:r>
              <a:rPr lang="da-DK" dirty="0" err="1"/>
              <a:t>Signs</a:t>
            </a:r>
            <a:r>
              <a:rPr lang="da-DK" dirty="0"/>
              <a:t> (</a:t>
            </a:r>
            <a:r>
              <a:rPr lang="da-DK" dirty="0" err="1"/>
              <a:t>indicators</a:t>
            </a:r>
            <a:r>
              <a:rPr lang="da-DK" dirty="0"/>
              <a:t>) </a:t>
            </a:r>
            <a:r>
              <a:rPr lang="da-DK" dirty="0" err="1"/>
              <a:t>that</a:t>
            </a:r>
            <a:r>
              <a:rPr lang="da-DK" dirty="0"/>
              <a:t> </a:t>
            </a:r>
            <a:r>
              <a:rPr lang="da-DK" dirty="0" err="1"/>
              <a:t>we</a:t>
            </a:r>
            <a:r>
              <a:rPr lang="da-DK" dirty="0"/>
              <a:t> </a:t>
            </a:r>
            <a:r>
              <a:rPr lang="da-DK" dirty="0" err="1"/>
              <a:t>may</a:t>
            </a:r>
            <a:r>
              <a:rPr lang="da-DK" dirty="0"/>
              <a:t> </a:t>
            </a:r>
            <a:r>
              <a:rPr lang="da-DK" dirty="0" err="1"/>
              <a:t>be</a:t>
            </a:r>
            <a:r>
              <a:rPr lang="da-DK" dirty="0"/>
              <a:t> in the </a:t>
            </a:r>
            <a:r>
              <a:rPr lang="da-DK" dirty="0" err="1"/>
              <a:t>middle</a:t>
            </a:r>
            <a:r>
              <a:rPr lang="da-DK" dirty="0"/>
              <a:t> of a transition</a:t>
            </a:r>
          </a:p>
          <a:p>
            <a:endParaRPr lang="da-DK" dirty="0"/>
          </a:p>
          <a:p>
            <a:pPr marL="342900" indent="-342900">
              <a:buAutoNum type="arabicPeriod"/>
            </a:pPr>
            <a:r>
              <a:rPr lang="da-DK" dirty="0"/>
              <a:t>The </a:t>
            </a:r>
            <a:r>
              <a:rPr lang="da-DK" dirty="0" err="1"/>
              <a:t>renewable</a:t>
            </a:r>
            <a:r>
              <a:rPr lang="da-DK" dirty="0"/>
              <a:t> agenda: </a:t>
            </a:r>
            <a:r>
              <a:rPr lang="da-DK" dirty="0" err="1"/>
              <a:t>goals</a:t>
            </a:r>
            <a:r>
              <a:rPr lang="da-DK" dirty="0"/>
              <a:t> </a:t>
            </a:r>
            <a:r>
              <a:rPr lang="da-DK" dirty="0" err="1"/>
              <a:t>vs</a:t>
            </a:r>
            <a:r>
              <a:rPr lang="da-DK" dirty="0"/>
              <a:t> </a:t>
            </a:r>
            <a:r>
              <a:rPr lang="da-DK" dirty="0" err="1"/>
              <a:t>results</a:t>
            </a:r>
            <a:r>
              <a:rPr lang="da-DK" dirty="0"/>
              <a:t> in Europe</a:t>
            </a:r>
          </a:p>
          <a:p>
            <a:pPr marL="342900" indent="-342900">
              <a:buAutoNum type="arabicPeriod"/>
            </a:pPr>
            <a:r>
              <a:rPr lang="da-DK" dirty="0"/>
              <a:t>Technology is </a:t>
            </a:r>
            <a:r>
              <a:rPr lang="da-DK" dirty="0" err="1"/>
              <a:t>evolving</a:t>
            </a:r>
            <a:r>
              <a:rPr lang="da-DK" dirty="0"/>
              <a:t> at a rapid pace </a:t>
            </a:r>
            <a:r>
              <a:rPr lang="da-DK" dirty="0">
                <a:sym typeface="Wingdings" panose="05000000000000000000" pitchFamily="2" charset="2"/>
              </a:rPr>
              <a:t> </a:t>
            </a:r>
            <a:r>
              <a:rPr lang="da-DK" dirty="0" err="1">
                <a:sym typeface="Wingdings" panose="05000000000000000000" pitchFamily="2" charset="2"/>
              </a:rPr>
              <a:t>Examples</a:t>
            </a:r>
            <a:r>
              <a:rPr lang="da-DK" dirty="0">
                <a:sym typeface="Wingdings" panose="05000000000000000000" pitchFamily="2" charset="2"/>
              </a:rPr>
              <a:t> of demonstration </a:t>
            </a:r>
            <a:r>
              <a:rPr lang="da-DK" dirty="0" err="1">
                <a:sym typeface="Wingdings" panose="05000000000000000000" pitchFamily="2" charset="2"/>
              </a:rPr>
              <a:t>projects</a:t>
            </a:r>
            <a:r>
              <a:rPr lang="da-DK" dirty="0">
                <a:sym typeface="Wingdings" panose="05000000000000000000" pitchFamily="2" charset="2"/>
              </a:rPr>
              <a:t> with </a:t>
            </a:r>
            <a:r>
              <a:rPr lang="da-DK" dirty="0" err="1">
                <a:sym typeface="Wingdings" panose="05000000000000000000" pitchFamily="2" charset="2"/>
              </a:rPr>
              <a:t>focus</a:t>
            </a:r>
            <a:r>
              <a:rPr lang="da-DK" dirty="0">
                <a:sym typeface="Wingdings" panose="05000000000000000000" pitchFamily="2" charset="2"/>
              </a:rPr>
              <a:t> on the distribution </a:t>
            </a:r>
            <a:r>
              <a:rPr lang="da-DK" dirty="0" err="1">
                <a:sym typeface="Wingdings" panose="05000000000000000000" pitchFamily="2" charset="2"/>
              </a:rPr>
              <a:t>network</a:t>
            </a:r>
            <a:endParaRPr lang="da-DK" dirty="0">
              <a:sym typeface="Wingdings" panose="05000000000000000000" pitchFamily="2" charset="2"/>
            </a:endParaRPr>
          </a:p>
          <a:p>
            <a:pPr marL="342900" indent="-342900">
              <a:buAutoNum type="arabicPeriod"/>
            </a:pPr>
            <a:r>
              <a:rPr lang="da-DK" dirty="0">
                <a:sym typeface="Wingdings" panose="05000000000000000000" pitchFamily="2" charset="2"/>
              </a:rPr>
              <a:t>In the US </a:t>
            </a:r>
            <a:r>
              <a:rPr lang="da-DK" dirty="0" err="1">
                <a:sym typeface="Wingdings" panose="05000000000000000000" pitchFamily="2" charset="2"/>
              </a:rPr>
              <a:t>there</a:t>
            </a:r>
            <a:r>
              <a:rPr lang="da-DK" dirty="0">
                <a:sym typeface="Wingdings" panose="05000000000000000000" pitchFamily="2" charset="2"/>
              </a:rPr>
              <a:t> </a:t>
            </a:r>
            <a:r>
              <a:rPr lang="da-DK" dirty="0" err="1">
                <a:sym typeface="Wingdings" panose="05000000000000000000" pitchFamily="2" charset="2"/>
              </a:rPr>
              <a:t>appears</a:t>
            </a:r>
            <a:r>
              <a:rPr lang="da-DK" dirty="0">
                <a:sym typeface="Wingdings" panose="05000000000000000000" pitchFamily="2" charset="2"/>
              </a:rPr>
              <a:t> to </a:t>
            </a:r>
            <a:r>
              <a:rPr lang="da-DK" dirty="0" err="1">
                <a:sym typeface="Wingdings" panose="05000000000000000000" pitchFamily="2" charset="2"/>
              </a:rPr>
              <a:t>be</a:t>
            </a:r>
            <a:r>
              <a:rPr lang="da-DK" dirty="0">
                <a:sym typeface="Wingdings" panose="05000000000000000000" pitchFamily="2" charset="2"/>
              </a:rPr>
              <a:t> </a:t>
            </a:r>
            <a:r>
              <a:rPr lang="da-DK" dirty="0" err="1">
                <a:sym typeface="Wingdings" panose="05000000000000000000" pitchFamily="2" charset="2"/>
              </a:rPr>
              <a:t>conflict</a:t>
            </a:r>
            <a:r>
              <a:rPr lang="da-DK" dirty="0">
                <a:sym typeface="Wingdings" panose="05000000000000000000" pitchFamily="2" charset="2"/>
              </a:rPr>
              <a:t> </a:t>
            </a:r>
            <a:r>
              <a:rPr lang="da-DK" dirty="0" err="1">
                <a:sym typeface="Wingdings" panose="05000000000000000000" pitchFamily="2" charset="2"/>
              </a:rPr>
              <a:t>between</a:t>
            </a:r>
            <a:r>
              <a:rPr lang="da-DK" dirty="0">
                <a:sym typeface="Wingdings" panose="05000000000000000000" pitchFamily="2" charset="2"/>
              </a:rPr>
              <a:t> </a:t>
            </a:r>
            <a:r>
              <a:rPr lang="da-DK" dirty="0" err="1">
                <a:sym typeface="Wingdings" panose="05000000000000000000" pitchFamily="2" charset="2"/>
              </a:rPr>
              <a:t>distributed</a:t>
            </a:r>
            <a:r>
              <a:rPr lang="da-DK" dirty="0">
                <a:sym typeface="Wingdings" panose="05000000000000000000" pitchFamily="2" charset="2"/>
              </a:rPr>
              <a:t> </a:t>
            </a:r>
            <a:r>
              <a:rPr lang="da-DK" dirty="0" err="1">
                <a:sym typeface="Wingdings" panose="05000000000000000000" pitchFamily="2" charset="2"/>
              </a:rPr>
              <a:t>resources</a:t>
            </a:r>
            <a:r>
              <a:rPr lang="da-DK" dirty="0">
                <a:sym typeface="Wingdings" panose="05000000000000000000" pitchFamily="2" charset="2"/>
              </a:rPr>
              <a:t> and </a:t>
            </a:r>
            <a:r>
              <a:rPr lang="da-DK" dirty="0" err="1">
                <a:sym typeface="Wingdings" panose="05000000000000000000" pitchFamily="2" charset="2"/>
              </a:rPr>
              <a:t>retail</a:t>
            </a:r>
            <a:r>
              <a:rPr lang="da-DK" dirty="0">
                <a:sym typeface="Wingdings" panose="05000000000000000000" pitchFamily="2" charset="2"/>
              </a:rPr>
              <a:t> </a:t>
            </a:r>
            <a:r>
              <a:rPr lang="da-DK" dirty="0" err="1">
                <a:sym typeface="Wingdings" panose="05000000000000000000" pitchFamily="2" charset="2"/>
              </a:rPr>
              <a:t>choice</a:t>
            </a:r>
            <a:endParaRPr lang="da-DK" dirty="0">
              <a:sym typeface="Wingdings" panose="05000000000000000000" pitchFamily="2" charset="2"/>
            </a:endParaRPr>
          </a:p>
          <a:p>
            <a:pPr marL="342900" indent="-342900">
              <a:buAutoNum type="arabicPeriod"/>
            </a:pPr>
            <a:r>
              <a:rPr lang="da-DK" dirty="0"/>
              <a:t>The future scenarios from Dona and </a:t>
            </a:r>
            <a:r>
              <a:rPr lang="da-DK" dirty="0" err="1"/>
              <a:t>Rahmat</a:t>
            </a:r>
            <a:r>
              <a:rPr lang="da-DK" dirty="0"/>
              <a:t> </a:t>
            </a:r>
            <a:r>
              <a:rPr lang="da-DK" dirty="0">
                <a:sym typeface="Wingdings" panose="05000000000000000000" pitchFamily="2" charset="2"/>
              </a:rPr>
              <a:t> </a:t>
            </a:r>
            <a:r>
              <a:rPr lang="da-DK" dirty="0" err="1">
                <a:sym typeface="Wingdings" panose="05000000000000000000" pitchFamily="2" charset="2"/>
              </a:rPr>
              <a:t>cite</a:t>
            </a:r>
            <a:endParaRPr lang="da-DK" dirty="0"/>
          </a:p>
          <a:p>
            <a:pPr marL="342900" indent="-342900">
              <a:buAutoNum type="arabicPeriod"/>
            </a:pPr>
            <a:endParaRPr lang="da-DK" dirty="0"/>
          </a:p>
          <a:p>
            <a:pPr marL="342900" indent="-342900">
              <a:buAutoNum type="arabicPeriod"/>
            </a:pPr>
            <a:endParaRPr lang="da-DK" dirty="0"/>
          </a:p>
          <a:p>
            <a:pPr marL="342900" indent="-342900">
              <a:buAutoNum type="arabicPeriod"/>
            </a:pPr>
            <a:endParaRPr lang="da-DK" dirty="0"/>
          </a:p>
          <a:p>
            <a:endParaRPr lang="da-DK" dirty="0"/>
          </a:p>
          <a:p>
            <a:endParaRPr lang="en-US" dirty="0"/>
          </a:p>
        </p:txBody>
      </p:sp>
      <p:sp>
        <p:nvSpPr>
          <p:cNvPr id="3" name="TextBox 2">
            <a:extLst>
              <a:ext uri="{FF2B5EF4-FFF2-40B4-BE49-F238E27FC236}">
                <a16:creationId xmlns:a16="http://schemas.microsoft.com/office/drawing/2014/main" id="{B27C727D-511D-482D-BC49-DCFDC5F962A9}"/>
              </a:ext>
            </a:extLst>
          </p:cNvPr>
          <p:cNvSpPr txBox="1"/>
          <p:nvPr/>
        </p:nvSpPr>
        <p:spPr>
          <a:xfrm>
            <a:off x="406800" y="356400"/>
            <a:ext cx="9420106" cy="1015663"/>
          </a:xfrm>
          <a:prstGeom prst="rect">
            <a:avLst/>
          </a:prstGeom>
          <a:noFill/>
        </p:spPr>
        <p:txBody>
          <a:bodyPr wrap="square" rtlCol="0">
            <a:spAutoFit/>
          </a:bodyPr>
          <a:lstStyle/>
          <a:p>
            <a:r>
              <a:rPr lang="da-DK" sz="3000" b="1" dirty="0" err="1"/>
              <a:t>Signs</a:t>
            </a:r>
            <a:r>
              <a:rPr lang="da-DK" sz="3000" b="1" dirty="0"/>
              <a:t> (</a:t>
            </a:r>
            <a:r>
              <a:rPr lang="da-DK" sz="3000" b="1" dirty="0" err="1"/>
              <a:t>indicators</a:t>
            </a:r>
            <a:r>
              <a:rPr lang="da-DK" sz="3000" b="1" dirty="0"/>
              <a:t>) </a:t>
            </a:r>
            <a:r>
              <a:rPr lang="da-DK" sz="3000" b="1" dirty="0" err="1"/>
              <a:t>that</a:t>
            </a:r>
            <a:r>
              <a:rPr lang="da-DK" sz="3000" b="1" dirty="0"/>
              <a:t> </a:t>
            </a:r>
            <a:r>
              <a:rPr lang="da-DK" sz="3000" b="1" dirty="0" err="1"/>
              <a:t>we</a:t>
            </a:r>
            <a:r>
              <a:rPr lang="da-DK" sz="3000" b="1" dirty="0"/>
              <a:t> </a:t>
            </a:r>
            <a:r>
              <a:rPr lang="da-DK" sz="3000" b="1" dirty="0" err="1"/>
              <a:t>may</a:t>
            </a:r>
            <a:r>
              <a:rPr lang="da-DK" sz="3000" b="1" dirty="0"/>
              <a:t> </a:t>
            </a:r>
            <a:r>
              <a:rPr lang="da-DK" sz="3000" b="1" dirty="0" err="1"/>
              <a:t>be</a:t>
            </a:r>
            <a:r>
              <a:rPr lang="da-DK" sz="3000" b="1" dirty="0"/>
              <a:t> in the </a:t>
            </a:r>
            <a:r>
              <a:rPr lang="da-DK" sz="3000" b="1" dirty="0" err="1"/>
              <a:t>middle</a:t>
            </a:r>
            <a:r>
              <a:rPr lang="da-DK" sz="3000" b="1" dirty="0"/>
              <a:t> of a transition</a:t>
            </a:r>
            <a:endParaRPr lang="en-GB" sz="3000" b="1" dirty="0"/>
          </a:p>
        </p:txBody>
      </p:sp>
    </p:spTree>
    <p:extLst>
      <p:ext uri="{BB962C8B-B14F-4D97-AF65-F5344CB8AC3E}">
        <p14:creationId xmlns:p14="http://schemas.microsoft.com/office/powerpoint/2010/main" val="195010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452283"/>
            <a:ext cx="11112650" cy="3721502"/>
          </a:xfrm>
        </p:spPr>
        <p:txBody>
          <a:bodyPr>
            <a:normAutofit/>
          </a:bodyPr>
          <a:lstStyle/>
          <a:p>
            <a:pPr algn="ctr"/>
            <a:br>
              <a:rPr lang="en-US" sz="5000" dirty="0"/>
            </a:br>
            <a:endParaRPr lang="en-US" sz="1700" dirty="0"/>
          </a:p>
        </p:txBody>
      </p:sp>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6</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762609" y="3163430"/>
            <a:ext cx="11027391" cy="1754326"/>
          </a:xfrm>
          <a:prstGeom prst="rect">
            <a:avLst/>
          </a:prstGeom>
          <a:noFill/>
        </p:spPr>
        <p:txBody>
          <a:bodyPr wrap="square" rtlCol="0">
            <a:spAutoFit/>
          </a:bodyPr>
          <a:lstStyle/>
          <a:p>
            <a:r>
              <a:rPr lang="da-DK" dirty="0" err="1"/>
              <a:t>Some</a:t>
            </a:r>
            <a:r>
              <a:rPr lang="da-DK" dirty="0"/>
              <a:t> </a:t>
            </a:r>
            <a:r>
              <a:rPr lang="da-DK" dirty="0" err="1"/>
              <a:t>methodological</a:t>
            </a:r>
            <a:r>
              <a:rPr lang="da-DK" dirty="0"/>
              <a:t> </a:t>
            </a:r>
            <a:r>
              <a:rPr lang="da-DK" dirty="0" err="1"/>
              <a:t>precisions</a:t>
            </a:r>
            <a:endParaRPr lang="da-DK" dirty="0"/>
          </a:p>
          <a:p>
            <a:endParaRPr lang="da-DK" dirty="0"/>
          </a:p>
          <a:p>
            <a:pPr marL="285750" indent="-285750">
              <a:buFont typeface="Arial" panose="020B0604020202020204" pitchFamily="34" charset="0"/>
              <a:buChar char="•"/>
            </a:pPr>
            <a:r>
              <a:rPr lang="da-DK" dirty="0" err="1"/>
              <a:t>We</a:t>
            </a:r>
            <a:r>
              <a:rPr lang="da-DK" dirty="0"/>
              <a:t> </a:t>
            </a:r>
            <a:r>
              <a:rPr lang="da-DK" dirty="0" err="1"/>
              <a:t>cannot</a:t>
            </a:r>
            <a:r>
              <a:rPr lang="da-DK" dirty="0"/>
              <a:t> </a:t>
            </a:r>
            <a:r>
              <a:rPr lang="da-DK" dirty="0" err="1"/>
              <a:t>avoid</a:t>
            </a:r>
            <a:r>
              <a:rPr lang="da-DK" dirty="0"/>
              <a:t> the </a:t>
            </a:r>
            <a:r>
              <a:rPr lang="da-DK" dirty="0" err="1"/>
              <a:t>discussion</a:t>
            </a:r>
            <a:r>
              <a:rPr lang="da-DK" dirty="0"/>
              <a:t> just by </a:t>
            </a:r>
            <a:r>
              <a:rPr lang="da-DK" dirty="0" err="1"/>
              <a:t>saying</a:t>
            </a:r>
            <a:r>
              <a:rPr lang="da-DK" dirty="0"/>
              <a:t> </a:t>
            </a:r>
            <a:r>
              <a:rPr lang="da-DK" dirty="0" err="1"/>
              <a:t>that</a:t>
            </a:r>
            <a:r>
              <a:rPr lang="da-DK" dirty="0"/>
              <a:t> </a:t>
            </a:r>
            <a:r>
              <a:rPr lang="da-DK" dirty="0" err="1"/>
              <a:t>goals</a:t>
            </a:r>
            <a:r>
              <a:rPr lang="da-DK" dirty="0"/>
              <a:t> </a:t>
            </a:r>
            <a:r>
              <a:rPr lang="da-DK" dirty="0" err="1"/>
              <a:t>are</a:t>
            </a:r>
            <a:r>
              <a:rPr lang="da-DK" dirty="0"/>
              <a:t> </a:t>
            </a:r>
            <a:r>
              <a:rPr lang="da-DK" dirty="0" err="1"/>
              <a:t>ill-posed</a:t>
            </a:r>
            <a:r>
              <a:rPr lang="da-DK" dirty="0"/>
              <a:t>, </a:t>
            </a:r>
            <a:r>
              <a:rPr lang="da-DK" dirty="0" err="1"/>
              <a:t>we</a:t>
            </a:r>
            <a:r>
              <a:rPr lang="da-DK" dirty="0"/>
              <a:t> have to find a </a:t>
            </a:r>
            <a:r>
              <a:rPr lang="da-DK" dirty="0" err="1"/>
              <a:t>way</a:t>
            </a:r>
            <a:endParaRPr lang="da-DK" dirty="0"/>
          </a:p>
          <a:p>
            <a:pPr marL="285750" indent="-285750">
              <a:buFont typeface="Arial" panose="020B0604020202020204" pitchFamily="34" charset="0"/>
              <a:buChar char="•"/>
            </a:pPr>
            <a:r>
              <a:rPr lang="da-DK" dirty="0"/>
              <a:t>Market design as a </a:t>
            </a:r>
            <a:r>
              <a:rPr lang="da-DK" dirty="0" err="1"/>
              <a:t>regulatory</a:t>
            </a:r>
            <a:r>
              <a:rPr lang="da-DK" dirty="0"/>
              <a:t> </a:t>
            </a:r>
            <a:r>
              <a:rPr lang="da-DK" dirty="0" err="1"/>
              <a:t>tool</a:t>
            </a:r>
            <a:endParaRPr lang="da-DK" dirty="0"/>
          </a:p>
          <a:p>
            <a:endParaRPr lang="da-DK" dirty="0"/>
          </a:p>
          <a:p>
            <a:endParaRPr lang="en-US" dirty="0"/>
          </a:p>
        </p:txBody>
      </p:sp>
      <p:sp>
        <p:nvSpPr>
          <p:cNvPr id="3" name="TextBox 2">
            <a:extLst>
              <a:ext uri="{FF2B5EF4-FFF2-40B4-BE49-F238E27FC236}">
                <a16:creationId xmlns:a16="http://schemas.microsoft.com/office/drawing/2014/main" id="{E46A7DB8-7D17-455E-9B1E-41EC53C44644}"/>
              </a:ext>
            </a:extLst>
          </p:cNvPr>
          <p:cNvSpPr txBox="1"/>
          <p:nvPr/>
        </p:nvSpPr>
        <p:spPr>
          <a:xfrm>
            <a:off x="729205" y="525600"/>
            <a:ext cx="8495818" cy="553998"/>
          </a:xfrm>
          <a:prstGeom prst="rect">
            <a:avLst/>
          </a:prstGeom>
          <a:noFill/>
        </p:spPr>
        <p:txBody>
          <a:bodyPr wrap="square" rtlCol="0">
            <a:spAutoFit/>
          </a:bodyPr>
          <a:lstStyle/>
          <a:p>
            <a:r>
              <a:rPr lang="da-DK" sz="3000" b="1" dirty="0" err="1"/>
              <a:t>Some</a:t>
            </a:r>
            <a:r>
              <a:rPr lang="da-DK" sz="3000" b="1" dirty="0"/>
              <a:t> </a:t>
            </a:r>
            <a:r>
              <a:rPr lang="da-DK" sz="3000" b="1" dirty="0" err="1"/>
              <a:t>methodological</a:t>
            </a:r>
            <a:r>
              <a:rPr lang="da-DK" sz="3000" b="1" dirty="0"/>
              <a:t> </a:t>
            </a:r>
            <a:r>
              <a:rPr lang="da-DK" sz="3000" b="1" dirty="0" err="1"/>
              <a:t>comments</a:t>
            </a:r>
            <a:r>
              <a:rPr lang="da-DK" sz="3000" b="1" dirty="0"/>
              <a:t> and </a:t>
            </a:r>
            <a:r>
              <a:rPr lang="da-DK" sz="3000" b="1" dirty="0" err="1"/>
              <a:t>precisions</a:t>
            </a:r>
            <a:endParaRPr lang="en-GB" sz="3000" b="1" dirty="0"/>
          </a:p>
        </p:txBody>
      </p:sp>
    </p:spTree>
    <p:extLst>
      <p:ext uri="{BB962C8B-B14F-4D97-AF65-F5344CB8AC3E}">
        <p14:creationId xmlns:p14="http://schemas.microsoft.com/office/powerpoint/2010/main" val="263598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7</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66849" y="666673"/>
            <a:ext cx="11027391" cy="553998"/>
          </a:xfrm>
          <a:prstGeom prst="rect">
            <a:avLst/>
          </a:prstGeom>
          <a:noFill/>
        </p:spPr>
        <p:txBody>
          <a:bodyPr wrap="square" rtlCol="0">
            <a:spAutoFit/>
          </a:bodyPr>
          <a:lstStyle/>
          <a:p>
            <a:r>
              <a:rPr lang="da-DK" sz="3000" b="1" dirty="0"/>
              <a:t>The </a:t>
            </a:r>
            <a:r>
              <a:rPr lang="da-DK" sz="3000" b="1" dirty="0" err="1"/>
              <a:t>current</a:t>
            </a:r>
            <a:r>
              <a:rPr lang="da-DK" sz="3000" b="1" dirty="0"/>
              <a:t> EU Retail Market design (1)</a:t>
            </a:r>
            <a:endParaRPr lang="en-US" dirty="0"/>
          </a:p>
        </p:txBody>
      </p:sp>
      <p:cxnSp>
        <p:nvCxnSpPr>
          <p:cNvPr id="14" name="Straight Arrow Connector 13">
            <a:extLst>
              <a:ext uri="{FF2B5EF4-FFF2-40B4-BE49-F238E27FC236}">
                <a16:creationId xmlns:a16="http://schemas.microsoft.com/office/drawing/2014/main" id="{231CA666-7F75-4FA0-9127-16D98ED90AD0}"/>
              </a:ext>
            </a:extLst>
          </p:cNvPr>
          <p:cNvCxnSpPr>
            <a:cxnSpLocks/>
            <a:stCxn id="3" idx="3"/>
          </p:cNvCxnSpPr>
          <p:nvPr/>
        </p:nvCxnSpPr>
        <p:spPr>
          <a:xfrm flipV="1">
            <a:off x="6799337" y="2159322"/>
            <a:ext cx="1648627" cy="23864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AA8D70-8FA0-4411-86D5-C66B04BE9F01}"/>
              </a:ext>
            </a:extLst>
          </p:cNvPr>
          <p:cNvSpPr txBox="1"/>
          <p:nvPr/>
        </p:nvSpPr>
        <p:spPr>
          <a:xfrm>
            <a:off x="8267307" y="800016"/>
            <a:ext cx="3374813" cy="1908215"/>
          </a:xfrm>
          <a:prstGeom prst="rect">
            <a:avLst/>
          </a:prstGeom>
          <a:noFill/>
        </p:spPr>
        <p:txBody>
          <a:bodyPr wrap="square" rtlCol="0">
            <a:spAutoFit/>
          </a:bodyPr>
          <a:lstStyle/>
          <a:p>
            <a:pPr algn="ctr"/>
            <a:endParaRPr lang="da-DK" dirty="0"/>
          </a:p>
          <a:p>
            <a:pPr algn="ctr"/>
            <a:r>
              <a:rPr lang="da-DK" sz="2000" b="1" dirty="0"/>
              <a:t>Legal and </a:t>
            </a:r>
            <a:r>
              <a:rPr lang="da-DK" sz="2000" b="1" dirty="0" err="1"/>
              <a:t>functional</a:t>
            </a:r>
            <a:r>
              <a:rPr lang="da-DK" sz="2000" b="1" dirty="0"/>
              <a:t> </a:t>
            </a:r>
            <a:r>
              <a:rPr lang="da-DK" sz="2000" b="1" dirty="0" err="1"/>
              <a:t>unbundling</a:t>
            </a:r>
            <a:r>
              <a:rPr lang="da-DK" sz="2000" b="1" dirty="0"/>
              <a:t> of </a:t>
            </a:r>
            <a:r>
              <a:rPr lang="da-DK" sz="2000" b="1" dirty="0" err="1"/>
              <a:t>DSOs</a:t>
            </a:r>
            <a:r>
              <a:rPr lang="da-DK" sz="2000" b="1" dirty="0"/>
              <a:t>:</a:t>
            </a:r>
          </a:p>
          <a:p>
            <a:pPr algn="ctr"/>
            <a:r>
              <a:rPr lang="da-DK" sz="2000" dirty="0"/>
              <a:t>DSO must </a:t>
            </a:r>
            <a:r>
              <a:rPr lang="da-DK" sz="2000" dirty="0" err="1"/>
              <a:t>be</a:t>
            </a:r>
            <a:r>
              <a:rPr lang="da-DK" sz="2000" dirty="0"/>
              <a:t> a separate legal </a:t>
            </a:r>
            <a:r>
              <a:rPr lang="da-DK" sz="2000" dirty="0" err="1"/>
              <a:t>entity</a:t>
            </a:r>
            <a:r>
              <a:rPr lang="da-DK" sz="2000" dirty="0"/>
              <a:t> with independent </a:t>
            </a:r>
            <a:r>
              <a:rPr lang="da-DK" sz="2000" dirty="0" err="1"/>
              <a:t>accounts</a:t>
            </a:r>
            <a:r>
              <a:rPr lang="da-DK" sz="2000" dirty="0"/>
              <a:t> and management</a:t>
            </a:r>
          </a:p>
        </p:txBody>
      </p:sp>
      <p:grpSp>
        <p:nvGrpSpPr>
          <p:cNvPr id="46" name="Group 45">
            <a:extLst>
              <a:ext uri="{FF2B5EF4-FFF2-40B4-BE49-F238E27FC236}">
                <a16:creationId xmlns:a16="http://schemas.microsoft.com/office/drawing/2014/main" id="{82575526-7988-453E-B8CE-245CCE73CC12}"/>
              </a:ext>
            </a:extLst>
          </p:cNvPr>
          <p:cNvGrpSpPr/>
          <p:nvPr/>
        </p:nvGrpSpPr>
        <p:grpSpPr>
          <a:xfrm>
            <a:off x="1238492" y="1515448"/>
            <a:ext cx="6748040" cy="5070547"/>
            <a:chOff x="1238492" y="1515448"/>
            <a:chExt cx="6840638" cy="5070547"/>
          </a:xfrm>
        </p:grpSpPr>
        <p:sp>
          <p:nvSpPr>
            <p:cNvPr id="3" name="Rectangle 2">
              <a:extLst>
                <a:ext uri="{FF2B5EF4-FFF2-40B4-BE49-F238E27FC236}">
                  <a16:creationId xmlns:a16="http://schemas.microsoft.com/office/drawing/2014/main" id="{C44ABDFA-680E-44DC-9253-5E504B601F0A}"/>
                </a:ext>
              </a:extLst>
            </p:cNvPr>
            <p:cNvSpPr/>
            <p:nvPr/>
          </p:nvSpPr>
          <p:spPr>
            <a:xfrm>
              <a:off x="4538844" y="4070106"/>
              <a:ext cx="2336800" cy="951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dirty="0"/>
            </a:p>
            <a:p>
              <a:pPr algn="ctr"/>
              <a:r>
                <a:rPr lang="da-DK" sz="2000" dirty="0"/>
                <a:t>Distribution (DSO)</a:t>
              </a:r>
            </a:p>
            <a:p>
              <a:pPr algn="ctr"/>
              <a:endParaRPr lang="en-US" dirty="0"/>
            </a:p>
          </p:txBody>
        </p:sp>
        <p:sp>
          <p:nvSpPr>
            <p:cNvPr id="8" name="Rectangle 7">
              <a:extLst>
                <a:ext uri="{FF2B5EF4-FFF2-40B4-BE49-F238E27FC236}">
                  <a16:creationId xmlns:a16="http://schemas.microsoft.com/office/drawing/2014/main" id="{D21C700A-CCC4-4B55-8129-594C34A464E5}"/>
                </a:ext>
              </a:extLst>
            </p:cNvPr>
            <p:cNvSpPr/>
            <p:nvPr/>
          </p:nvSpPr>
          <p:spPr>
            <a:xfrm>
              <a:off x="4812144" y="5464196"/>
              <a:ext cx="2336800" cy="951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dirty="0"/>
            </a:p>
            <a:p>
              <a:pPr algn="ctr"/>
              <a:r>
                <a:rPr lang="da-DK" sz="2000" dirty="0"/>
                <a:t>Supply</a:t>
              </a:r>
            </a:p>
            <a:p>
              <a:pPr algn="ctr"/>
              <a:endParaRPr lang="en-US" dirty="0"/>
            </a:p>
          </p:txBody>
        </p:sp>
        <p:sp>
          <p:nvSpPr>
            <p:cNvPr id="11" name="Rectangle: Rounded Corners 10">
              <a:extLst>
                <a:ext uri="{FF2B5EF4-FFF2-40B4-BE49-F238E27FC236}">
                  <a16:creationId xmlns:a16="http://schemas.microsoft.com/office/drawing/2014/main" id="{84605446-9FF5-4060-9921-4FA5A1CB609D}"/>
                </a:ext>
              </a:extLst>
            </p:cNvPr>
            <p:cNvSpPr/>
            <p:nvPr/>
          </p:nvSpPr>
          <p:spPr>
            <a:xfrm>
              <a:off x="1238492" y="2032000"/>
              <a:ext cx="6840638" cy="45539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52FC8B7-5372-4270-B124-204D8DCBC5B5}"/>
                </a:ext>
              </a:extLst>
            </p:cNvPr>
            <p:cNvSpPr txBox="1"/>
            <p:nvPr/>
          </p:nvSpPr>
          <p:spPr>
            <a:xfrm>
              <a:off x="2863055" y="1515448"/>
              <a:ext cx="3549070" cy="400110"/>
            </a:xfrm>
            <a:prstGeom prst="rect">
              <a:avLst/>
            </a:prstGeom>
            <a:noFill/>
          </p:spPr>
          <p:txBody>
            <a:bodyPr wrap="square" rtlCol="0">
              <a:spAutoFit/>
            </a:bodyPr>
            <a:lstStyle/>
            <a:p>
              <a:pPr algn="ctr"/>
              <a:r>
                <a:rPr lang="da-DK" sz="2000" dirty="0" err="1"/>
                <a:t>Vertically-integrated</a:t>
              </a:r>
              <a:r>
                <a:rPr lang="da-DK" sz="2000" dirty="0"/>
                <a:t> </a:t>
              </a:r>
              <a:r>
                <a:rPr lang="da-DK" sz="2000" dirty="0" err="1"/>
                <a:t>company</a:t>
              </a:r>
              <a:endParaRPr lang="en-US" sz="2000" dirty="0"/>
            </a:p>
          </p:txBody>
        </p:sp>
        <p:pic>
          <p:nvPicPr>
            <p:cNvPr id="38" name="Picture 37">
              <a:extLst>
                <a:ext uri="{FF2B5EF4-FFF2-40B4-BE49-F238E27FC236}">
                  <a16:creationId xmlns:a16="http://schemas.microsoft.com/office/drawing/2014/main" id="{A518334F-0713-4FD3-A18F-442F4FDD7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05" y="2159322"/>
              <a:ext cx="1970935" cy="1755364"/>
            </a:xfrm>
            <a:prstGeom prst="rect">
              <a:avLst/>
            </a:prstGeom>
          </p:spPr>
        </p:pic>
        <p:sp>
          <p:nvSpPr>
            <p:cNvPr id="40" name="TextBox 39">
              <a:extLst>
                <a:ext uri="{FF2B5EF4-FFF2-40B4-BE49-F238E27FC236}">
                  <a16:creationId xmlns:a16="http://schemas.microsoft.com/office/drawing/2014/main" id="{C95E31CC-C62F-4C02-A773-E0370EB4B6AA}"/>
                </a:ext>
              </a:extLst>
            </p:cNvPr>
            <p:cNvSpPr txBox="1"/>
            <p:nvPr/>
          </p:nvSpPr>
          <p:spPr>
            <a:xfrm>
              <a:off x="4162024" y="3008500"/>
              <a:ext cx="3090441" cy="400110"/>
            </a:xfrm>
            <a:prstGeom prst="rect">
              <a:avLst/>
            </a:prstGeom>
            <a:noFill/>
          </p:spPr>
          <p:txBody>
            <a:bodyPr wrap="square" rtlCol="0">
              <a:spAutoFit/>
            </a:bodyPr>
            <a:lstStyle/>
            <a:p>
              <a:pPr algn="ctr"/>
              <a:r>
                <a:rPr lang="da-DK" sz="2000" dirty="0"/>
                <a:t>Generation</a:t>
              </a:r>
              <a:endParaRPr lang="en-US" sz="2000" dirty="0"/>
            </a:p>
          </p:txBody>
        </p:sp>
        <p:pic>
          <p:nvPicPr>
            <p:cNvPr id="42" name="Picture 41">
              <a:extLst>
                <a:ext uri="{FF2B5EF4-FFF2-40B4-BE49-F238E27FC236}">
                  <a16:creationId xmlns:a16="http://schemas.microsoft.com/office/drawing/2014/main" id="{B175D414-61A1-401F-B387-EE9A703A6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565" y="4027896"/>
              <a:ext cx="1691280" cy="951345"/>
            </a:xfrm>
            <a:prstGeom prst="rect">
              <a:avLst/>
            </a:prstGeom>
          </p:spPr>
        </p:pic>
        <p:pic>
          <p:nvPicPr>
            <p:cNvPr id="45" name="Picture 44">
              <a:extLst>
                <a:ext uri="{FF2B5EF4-FFF2-40B4-BE49-F238E27FC236}">
                  <a16:creationId xmlns:a16="http://schemas.microsoft.com/office/drawing/2014/main" id="{D99B217B-BCDE-4A28-B838-8176BB2C1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164" y="5594467"/>
              <a:ext cx="3372091" cy="596860"/>
            </a:xfrm>
            <a:prstGeom prst="rect">
              <a:avLst/>
            </a:prstGeom>
          </p:spPr>
        </p:pic>
      </p:grpSp>
      <p:sp>
        <p:nvSpPr>
          <p:cNvPr id="49" name="TextBox 48">
            <a:extLst>
              <a:ext uri="{FF2B5EF4-FFF2-40B4-BE49-F238E27FC236}">
                <a16:creationId xmlns:a16="http://schemas.microsoft.com/office/drawing/2014/main" id="{8B854880-D49A-49EE-8390-1D802A159434}"/>
              </a:ext>
            </a:extLst>
          </p:cNvPr>
          <p:cNvSpPr txBox="1"/>
          <p:nvPr/>
        </p:nvSpPr>
        <p:spPr>
          <a:xfrm>
            <a:off x="8090214" y="2903669"/>
            <a:ext cx="3926701" cy="3785652"/>
          </a:xfrm>
          <a:prstGeom prst="rect">
            <a:avLst/>
          </a:prstGeom>
          <a:noFill/>
        </p:spPr>
        <p:txBody>
          <a:bodyPr wrap="square" rtlCol="0">
            <a:spAutoFit/>
          </a:bodyPr>
          <a:lstStyle/>
          <a:p>
            <a:r>
              <a:rPr lang="da-DK" sz="2000" b="1" dirty="0"/>
              <a:t>Target:</a:t>
            </a:r>
          </a:p>
          <a:p>
            <a:pPr marL="285750" indent="-285750">
              <a:buFont typeface="Arial" panose="020B0604020202020204" pitchFamily="34" charset="0"/>
              <a:buChar char="•"/>
            </a:pPr>
            <a:r>
              <a:rPr lang="da-DK" sz="2000" dirty="0"/>
              <a:t> </a:t>
            </a:r>
            <a:r>
              <a:rPr lang="da-DK" sz="2000" dirty="0" err="1"/>
              <a:t>Ensuring</a:t>
            </a:r>
            <a:r>
              <a:rPr lang="da-DK" sz="2000" dirty="0"/>
              <a:t> Non-</a:t>
            </a:r>
            <a:r>
              <a:rPr lang="da-DK" sz="2000" dirty="0" err="1"/>
              <a:t>discriminatory</a:t>
            </a:r>
            <a:r>
              <a:rPr lang="da-DK" sz="2000" dirty="0"/>
              <a:t> </a:t>
            </a:r>
            <a:r>
              <a:rPr lang="da-DK" sz="2000" dirty="0" err="1"/>
              <a:t>access</a:t>
            </a:r>
            <a:r>
              <a:rPr lang="da-DK" sz="2000" dirty="0"/>
              <a:t> to the distribution </a:t>
            </a:r>
            <a:r>
              <a:rPr lang="da-DK" sz="2000" dirty="0" err="1"/>
              <a:t>network</a:t>
            </a:r>
            <a:endParaRPr lang="da-DK" sz="2000" dirty="0"/>
          </a:p>
          <a:p>
            <a:pPr marL="285750" indent="-285750">
              <a:buFont typeface="Arial" panose="020B0604020202020204" pitchFamily="34" charset="0"/>
              <a:buChar char="•"/>
            </a:pPr>
            <a:r>
              <a:rPr lang="da-DK" sz="2000" dirty="0" err="1"/>
              <a:t>Reducing</a:t>
            </a:r>
            <a:r>
              <a:rPr lang="da-DK" sz="2000" dirty="0"/>
              <a:t> </a:t>
            </a:r>
            <a:r>
              <a:rPr lang="da-DK" sz="2000" dirty="0" err="1"/>
              <a:t>informational</a:t>
            </a:r>
            <a:r>
              <a:rPr lang="da-DK" sz="2000" dirty="0"/>
              <a:t> </a:t>
            </a:r>
            <a:r>
              <a:rPr lang="da-DK" sz="2000" dirty="0" err="1"/>
              <a:t>imperfections</a:t>
            </a:r>
            <a:endParaRPr lang="da-DK" sz="2000" dirty="0"/>
          </a:p>
          <a:p>
            <a:pPr marL="285750" indent="-285750">
              <a:buFont typeface="Arial" panose="020B0604020202020204" pitchFamily="34" charset="0"/>
              <a:buChar char="•"/>
            </a:pPr>
            <a:endParaRPr lang="da-DK" sz="2000" dirty="0"/>
          </a:p>
          <a:p>
            <a:r>
              <a:rPr lang="da-DK" sz="2000" b="1" dirty="0" err="1"/>
              <a:t>Goal</a:t>
            </a:r>
            <a:r>
              <a:rPr lang="da-DK" sz="2000" b="1" dirty="0"/>
              <a:t>:</a:t>
            </a:r>
          </a:p>
          <a:p>
            <a:pPr marL="285750" indent="-285750">
              <a:buFont typeface="Arial" panose="020B0604020202020204" pitchFamily="34" charset="0"/>
              <a:buChar char="•"/>
            </a:pPr>
            <a:r>
              <a:rPr lang="da-DK" sz="2000" dirty="0" err="1"/>
              <a:t>Affordability</a:t>
            </a:r>
            <a:r>
              <a:rPr lang="da-DK" sz="2000" dirty="0"/>
              <a:t> (by </a:t>
            </a:r>
            <a:r>
              <a:rPr lang="da-DK" sz="2000" dirty="0" err="1"/>
              <a:t>way</a:t>
            </a:r>
            <a:r>
              <a:rPr lang="da-DK" sz="2000" dirty="0"/>
              <a:t> of </a:t>
            </a:r>
            <a:r>
              <a:rPr lang="da-DK" sz="2000" dirty="0" err="1"/>
              <a:t>competition</a:t>
            </a:r>
            <a:r>
              <a:rPr lang="da-DK" sz="2000" dirty="0"/>
              <a:t>)</a:t>
            </a:r>
          </a:p>
          <a:p>
            <a:pPr marL="285750" indent="-285750">
              <a:buFont typeface="Arial" panose="020B0604020202020204" pitchFamily="34" charset="0"/>
              <a:buChar char="•"/>
            </a:pPr>
            <a:r>
              <a:rPr lang="da-DK" sz="2000" dirty="0"/>
              <a:t>Security of </a:t>
            </a:r>
            <a:r>
              <a:rPr lang="da-DK" sz="2000" dirty="0" err="1"/>
              <a:t>supply</a:t>
            </a:r>
            <a:r>
              <a:rPr lang="da-DK" sz="2000" dirty="0"/>
              <a:t> (by </a:t>
            </a:r>
            <a:r>
              <a:rPr lang="da-DK" sz="2000" dirty="0" err="1"/>
              <a:t>way</a:t>
            </a:r>
            <a:r>
              <a:rPr lang="da-DK" sz="2000" dirty="0"/>
              <a:t> of </a:t>
            </a:r>
            <a:r>
              <a:rPr lang="da-DK" sz="2000" dirty="0" err="1"/>
              <a:t>improved</a:t>
            </a:r>
            <a:r>
              <a:rPr lang="da-DK" sz="2000" dirty="0"/>
              <a:t> </a:t>
            </a:r>
            <a:r>
              <a:rPr lang="da-DK" sz="2000" dirty="0" err="1"/>
              <a:t>oversight</a:t>
            </a:r>
            <a:r>
              <a:rPr lang="da-DK" sz="2000" dirty="0"/>
              <a:t>)</a:t>
            </a:r>
            <a:endParaRPr lang="en-US" sz="2000" dirty="0"/>
          </a:p>
        </p:txBody>
      </p:sp>
    </p:spTree>
    <p:extLst>
      <p:ext uri="{BB962C8B-B14F-4D97-AF65-F5344CB8AC3E}">
        <p14:creationId xmlns:p14="http://schemas.microsoft.com/office/powerpoint/2010/main" val="103454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8</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66849" y="666673"/>
            <a:ext cx="11027391" cy="553998"/>
          </a:xfrm>
          <a:prstGeom prst="rect">
            <a:avLst/>
          </a:prstGeom>
          <a:noFill/>
        </p:spPr>
        <p:txBody>
          <a:bodyPr wrap="square" rtlCol="0">
            <a:spAutoFit/>
          </a:bodyPr>
          <a:lstStyle/>
          <a:p>
            <a:r>
              <a:rPr lang="da-DK" sz="3000" b="1" dirty="0"/>
              <a:t>The </a:t>
            </a:r>
            <a:r>
              <a:rPr lang="da-DK" sz="3000" b="1" dirty="0" err="1"/>
              <a:t>current</a:t>
            </a:r>
            <a:r>
              <a:rPr lang="da-DK" sz="3000" b="1" dirty="0"/>
              <a:t> EU Retail Market design (2)</a:t>
            </a:r>
            <a:endParaRPr lang="en-US" dirty="0"/>
          </a:p>
        </p:txBody>
      </p:sp>
      <p:grpSp>
        <p:nvGrpSpPr>
          <p:cNvPr id="34" name="Group 33">
            <a:extLst>
              <a:ext uri="{FF2B5EF4-FFF2-40B4-BE49-F238E27FC236}">
                <a16:creationId xmlns:a16="http://schemas.microsoft.com/office/drawing/2014/main" id="{EB8A4827-AA9F-4F73-A5D2-28BCCA1CC057}"/>
              </a:ext>
            </a:extLst>
          </p:cNvPr>
          <p:cNvGrpSpPr/>
          <p:nvPr/>
        </p:nvGrpSpPr>
        <p:grpSpPr>
          <a:xfrm>
            <a:off x="969117" y="1387252"/>
            <a:ext cx="9478847" cy="2765267"/>
            <a:chOff x="969117" y="1387252"/>
            <a:chExt cx="9478847" cy="2765267"/>
          </a:xfrm>
        </p:grpSpPr>
        <p:grpSp>
          <p:nvGrpSpPr>
            <p:cNvPr id="20" name="Group 19">
              <a:extLst>
                <a:ext uri="{FF2B5EF4-FFF2-40B4-BE49-F238E27FC236}">
                  <a16:creationId xmlns:a16="http://schemas.microsoft.com/office/drawing/2014/main" id="{3F291EE5-3FA8-4858-BC6F-6AD78C66163A}"/>
                </a:ext>
              </a:extLst>
            </p:cNvPr>
            <p:cNvGrpSpPr/>
            <p:nvPr/>
          </p:nvGrpSpPr>
          <p:grpSpPr>
            <a:xfrm>
              <a:off x="969117" y="1632324"/>
              <a:ext cx="4236332" cy="2520195"/>
              <a:chOff x="3338494" y="1632324"/>
              <a:chExt cx="4514126" cy="2520195"/>
            </a:xfrm>
          </p:grpSpPr>
          <p:pic>
            <p:nvPicPr>
              <p:cNvPr id="6" name="Picture 5">
                <a:extLst>
                  <a:ext uri="{FF2B5EF4-FFF2-40B4-BE49-F238E27FC236}">
                    <a16:creationId xmlns:a16="http://schemas.microsoft.com/office/drawing/2014/main" id="{0579EC1A-DF31-4C5D-8842-16E95A18B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602" y="1858597"/>
                <a:ext cx="2815519" cy="2067647"/>
              </a:xfrm>
              <a:prstGeom prst="rect">
                <a:avLst/>
              </a:prstGeom>
            </p:spPr>
          </p:pic>
          <p:sp>
            <p:nvSpPr>
              <p:cNvPr id="22" name="Rectangle: Rounded Corners 21">
                <a:extLst>
                  <a:ext uri="{FF2B5EF4-FFF2-40B4-BE49-F238E27FC236}">
                    <a16:creationId xmlns:a16="http://schemas.microsoft.com/office/drawing/2014/main" id="{3B09E850-66CF-4EA9-8808-EE5F395B0A1A}"/>
                  </a:ext>
                </a:extLst>
              </p:cNvPr>
              <p:cNvSpPr/>
              <p:nvPr/>
            </p:nvSpPr>
            <p:spPr>
              <a:xfrm>
                <a:off x="3338494" y="1632324"/>
                <a:ext cx="4514126" cy="25201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Arrow Connector 22">
              <a:extLst>
                <a:ext uri="{FF2B5EF4-FFF2-40B4-BE49-F238E27FC236}">
                  <a16:creationId xmlns:a16="http://schemas.microsoft.com/office/drawing/2014/main" id="{CE4EC3FC-B5EE-4366-B116-8116B8DF4F9F}"/>
                </a:ext>
              </a:extLst>
            </p:cNvPr>
            <p:cNvCxnSpPr>
              <a:cxnSpLocks/>
              <a:stCxn id="22" idx="3"/>
            </p:cNvCxnSpPr>
            <p:nvPr/>
          </p:nvCxnSpPr>
          <p:spPr>
            <a:xfrm flipV="1">
              <a:off x="5205449" y="2291788"/>
              <a:ext cx="2700060" cy="6006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FCCE48-1EFC-4E12-BEAA-77E9351EF133}"/>
                </a:ext>
              </a:extLst>
            </p:cNvPr>
            <p:cNvSpPr txBox="1"/>
            <p:nvPr/>
          </p:nvSpPr>
          <p:spPr>
            <a:xfrm>
              <a:off x="8055979" y="1387252"/>
              <a:ext cx="2391985" cy="1015663"/>
            </a:xfrm>
            <a:prstGeom prst="rect">
              <a:avLst/>
            </a:prstGeom>
            <a:noFill/>
          </p:spPr>
          <p:txBody>
            <a:bodyPr wrap="square" rtlCol="0">
              <a:spAutoFit/>
            </a:bodyPr>
            <a:lstStyle/>
            <a:p>
              <a:r>
                <a:rPr lang="da-DK" sz="2000" b="1" dirty="0"/>
                <a:t>Target:</a:t>
              </a:r>
            </a:p>
            <a:p>
              <a:r>
                <a:rPr lang="da-DK" sz="2000" dirty="0"/>
                <a:t>Suppliers </a:t>
              </a:r>
              <a:r>
                <a:rPr lang="da-DK" sz="2000" dirty="0" err="1"/>
                <a:t>compete</a:t>
              </a:r>
              <a:r>
                <a:rPr lang="da-DK" sz="2000" dirty="0"/>
                <a:t> for </a:t>
              </a:r>
              <a:r>
                <a:rPr lang="da-DK" sz="2000" dirty="0" err="1"/>
                <a:t>customers</a:t>
              </a:r>
              <a:endParaRPr lang="da-DK" sz="2000" dirty="0"/>
            </a:p>
          </p:txBody>
        </p:sp>
      </p:grpSp>
      <p:grpSp>
        <p:nvGrpSpPr>
          <p:cNvPr id="35" name="Group 34">
            <a:extLst>
              <a:ext uri="{FF2B5EF4-FFF2-40B4-BE49-F238E27FC236}">
                <a16:creationId xmlns:a16="http://schemas.microsoft.com/office/drawing/2014/main" id="{3351C07B-03F8-43A0-9C0F-D9162E45F2F1}"/>
              </a:ext>
            </a:extLst>
          </p:cNvPr>
          <p:cNvGrpSpPr/>
          <p:nvPr/>
        </p:nvGrpSpPr>
        <p:grpSpPr>
          <a:xfrm>
            <a:off x="1637814" y="3236274"/>
            <a:ext cx="10258683" cy="3506437"/>
            <a:chOff x="1637814" y="3236274"/>
            <a:chExt cx="10258683" cy="3506437"/>
          </a:xfrm>
        </p:grpSpPr>
        <p:pic>
          <p:nvPicPr>
            <p:cNvPr id="27" name="Picture 26">
              <a:extLst>
                <a:ext uri="{FF2B5EF4-FFF2-40B4-BE49-F238E27FC236}">
                  <a16:creationId xmlns:a16="http://schemas.microsoft.com/office/drawing/2014/main" id="{E6786114-7DFB-4FD2-A9A3-9E71D930B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821" y="4723917"/>
              <a:ext cx="3194613" cy="1796970"/>
            </a:xfrm>
            <a:prstGeom prst="rect">
              <a:avLst/>
            </a:prstGeom>
          </p:spPr>
        </p:pic>
        <p:sp>
          <p:nvSpPr>
            <p:cNvPr id="28" name="Rectangle: Rounded Corners 27">
              <a:extLst>
                <a:ext uri="{FF2B5EF4-FFF2-40B4-BE49-F238E27FC236}">
                  <a16:creationId xmlns:a16="http://schemas.microsoft.com/office/drawing/2014/main" id="{9FE20096-558E-4833-93C3-84855F009FFE}"/>
                </a:ext>
              </a:extLst>
            </p:cNvPr>
            <p:cNvSpPr/>
            <p:nvPr/>
          </p:nvSpPr>
          <p:spPr>
            <a:xfrm>
              <a:off x="1637814" y="4327871"/>
              <a:ext cx="6915877" cy="24148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9459F6C-4EFE-4CAF-ABFA-DC57E2ACE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012" y="4590513"/>
              <a:ext cx="1828378" cy="2063778"/>
            </a:xfrm>
            <a:prstGeom prst="rect">
              <a:avLst/>
            </a:prstGeom>
          </p:spPr>
        </p:pic>
        <p:cxnSp>
          <p:nvCxnSpPr>
            <p:cNvPr id="31" name="Straight Arrow Connector 30">
              <a:extLst>
                <a:ext uri="{FF2B5EF4-FFF2-40B4-BE49-F238E27FC236}">
                  <a16:creationId xmlns:a16="http://schemas.microsoft.com/office/drawing/2014/main" id="{A52FD329-0C54-4707-A1B6-D8D6CCB60B81}"/>
                </a:ext>
              </a:extLst>
            </p:cNvPr>
            <p:cNvCxnSpPr>
              <a:cxnSpLocks/>
            </p:cNvCxnSpPr>
            <p:nvPr/>
          </p:nvCxnSpPr>
          <p:spPr>
            <a:xfrm flipV="1">
              <a:off x="8656919" y="4327871"/>
              <a:ext cx="1883881" cy="9999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A93F1F7-18A6-4E18-AD16-A3A7BBCFA391}"/>
                </a:ext>
              </a:extLst>
            </p:cNvPr>
            <p:cNvSpPr txBox="1"/>
            <p:nvPr/>
          </p:nvSpPr>
          <p:spPr>
            <a:xfrm>
              <a:off x="9185102" y="3236274"/>
              <a:ext cx="2711395" cy="1015663"/>
            </a:xfrm>
            <a:prstGeom prst="rect">
              <a:avLst/>
            </a:prstGeom>
            <a:noFill/>
          </p:spPr>
          <p:txBody>
            <a:bodyPr wrap="square" rtlCol="0">
              <a:spAutoFit/>
            </a:bodyPr>
            <a:lstStyle/>
            <a:p>
              <a:r>
                <a:rPr lang="da-DK" sz="2000" b="1" dirty="0"/>
                <a:t>Target:</a:t>
              </a:r>
            </a:p>
            <a:p>
              <a:r>
                <a:rPr lang="da-DK" sz="2000" dirty="0"/>
                <a:t>Consumers </a:t>
              </a:r>
              <a:r>
                <a:rPr lang="da-DK" sz="2000" dirty="0" err="1"/>
                <a:t>choose</a:t>
              </a:r>
              <a:r>
                <a:rPr lang="da-DK" sz="2000" dirty="0"/>
                <a:t> </a:t>
              </a:r>
              <a:r>
                <a:rPr lang="da-DK" sz="2000" dirty="0" err="1"/>
                <a:t>their</a:t>
              </a:r>
              <a:r>
                <a:rPr lang="da-DK" sz="2000" dirty="0"/>
                <a:t> </a:t>
              </a:r>
              <a:r>
                <a:rPr lang="da-DK" sz="2000" dirty="0" err="1"/>
                <a:t>supplier</a:t>
              </a:r>
              <a:r>
                <a:rPr lang="da-DK" sz="2000" dirty="0"/>
                <a:t> </a:t>
              </a:r>
              <a:r>
                <a:rPr lang="da-DK" sz="2000" dirty="0" err="1"/>
                <a:t>freely</a:t>
              </a:r>
              <a:endParaRPr lang="da-DK" sz="2000" dirty="0"/>
            </a:p>
          </p:txBody>
        </p:sp>
      </p:grpSp>
      <p:sp>
        <p:nvSpPr>
          <p:cNvPr id="41" name="TextBox 40">
            <a:extLst>
              <a:ext uri="{FF2B5EF4-FFF2-40B4-BE49-F238E27FC236}">
                <a16:creationId xmlns:a16="http://schemas.microsoft.com/office/drawing/2014/main" id="{249840C5-7AEC-4160-9459-932FD40E5483}"/>
              </a:ext>
            </a:extLst>
          </p:cNvPr>
          <p:cNvSpPr txBox="1"/>
          <p:nvPr/>
        </p:nvSpPr>
        <p:spPr>
          <a:xfrm>
            <a:off x="8656919" y="2429772"/>
            <a:ext cx="3133081" cy="707886"/>
          </a:xfrm>
          <a:prstGeom prst="rect">
            <a:avLst/>
          </a:prstGeom>
          <a:noFill/>
        </p:spPr>
        <p:txBody>
          <a:bodyPr wrap="square" rtlCol="0">
            <a:spAutoFit/>
          </a:bodyPr>
          <a:lstStyle/>
          <a:p>
            <a:r>
              <a:rPr lang="da-DK" sz="2000" b="1" dirty="0"/>
              <a:t>Target (implicit):</a:t>
            </a:r>
          </a:p>
          <a:p>
            <a:r>
              <a:rPr lang="da-DK" sz="2000" dirty="0"/>
              <a:t>Consumer engagement</a:t>
            </a:r>
          </a:p>
        </p:txBody>
      </p:sp>
      <p:sp>
        <p:nvSpPr>
          <p:cNvPr id="42" name="Rectangle 41">
            <a:extLst>
              <a:ext uri="{FF2B5EF4-FFF2-40B4-BE49-F238E27FC236}">
                <a16:creationId xmlns:a16="http://schemas.microsoft.com/office/drawing/2014/main" id="{E7AE981A-6FB1-460B-B5A5-59E4A6286B3A}"/>
              </a:ext>
            </a:extLst>
          </p:cNvPr>
          <p:cNvSpPr/>
          <p:nvPr/>
        </p:nvSpPr>
        <p:spPr>
          <a:xfrm>
            <a:off x="8773655" y="5194602"/>
            <a:ext cx="3266933" cy="1323439"/>
          </a:xfrm>
          <a:prstGeom prst="rect">
            <a:avLst/>
          </a:prstGeom>
        </p:spPr>
        <p:txBody>
          <a:bodyPr wrap="square">
            <a:spAutoFit/>
          </a:bodyPr>
          <a:lstStyle/>
          <a:p>
            <a:r>
              <a:rPr lang="da-DK" sz="2000" b="1" dirty="0" err="1"/>
              <a:t>Goal</a:t>
            </a:r>
            <a:r>
              <a:rPr lang="da-DK" sz="2000" b="1" dirty="0"/>
              <a:t>:</a:t>
            </a:r>
          </a:p>
          <a:p>
            <a:pPr marL="285750" indent="-285750">
              <a:buFont typeface="Arial" panose="020B0604020202020204" pitchFamily="34" charset="0"/>
              <a:buChar char="•"/>
            </a:pPr>
            <a:r>
              <a:rPr lang="da-DK" sz="2000" dirty="0" err="1"/>
              <a:t>Affordability</a:t>
            </a:r>
            <a:r>
              <a:rPr lang="da-DK" sz="2000" dirty="0"/>
              <a:t> (by </a:t>
            </a:r>
            <a:r>
              <a:rPr lang="da-DK" sz="2000" dirty="0" err="1"/>
              <a:t>way</a:t>
            </a:r>
            <a:r>
              <a:rPr lang="da-DK" sz="2000" dirty="0"/>
              <a:t> of </a:t>
            </a:r>
            <a:r>
              <a:rPr lang="da-DK" sz="2000" dirty="0" err="1"/>
              <a:t>competition</a:t>
            </a:r>
            <a:r>
              <a:rPr lang="da-DK" sz="2000" dirty="0"/>
              <a:t>)</a:t>
            </a:r>
          </a:p>
          <a:p>
            <a:pPr marL="285750" indent="-285750">
              <a:buFont typeface="Arial" panose="020B0604020202020204" pitchFamily="34" charset="0"/>
              <a:buChar char="•"/>
            </a:pPr>
            <a:r>
              <a:rPr lang="da-DK" sz="2000" dirty="0"/>
              <a:t>Security of </a:t>
            </a:r>
            <a:r>
              <a:rPr lang="da-DK" sz="2000" dirty="0" err="1"/>
              <a:t>supply</a:t>
            </a:r>
            <a:endParaRPr lang="en-US" sz="2000" dirty="0"/>
          </a:p>
        </p:txBody>
      </p:sp>
      <p:sp>
        <p:nvSpPr>
          <p:cNvPr id="19" name="TextBox 18">
            <a:extLst>
              <a:ext uri="{FF2B5EF4-FFF2-40B4-BE49-F238E27FC236}">
                <a16:creationId xmlns:a16="http://schemas.microsoft.com/office/drawing/2014/main" id="{32CDD7B6-5125-4A42-8CD7-75246EE65B46}"/>
              </a:ext>
            </a:extLst>
          </p:cNvPr>
          <p:cNvSpPr txBox="1"/>
          <p:nvPr/>
        </p:nvSpPr>
        <p:spPr>
          <a:xfrm>
            <a:off x="5702537" y="2935698"/>
            <a:ext cx="2391985" cy="400110"/>
          </a:xfrm>
          <a:prstGeom prst="rect">
            <a:avLst/>
          </a:prstGeom>
          <a:noFill/>
        </p:spPr>
        <p:txBody>
          <a:bodyPr wrap="square" rtlCol="0">
            <a:spAutoFit/>
          </a:bodyPr>
          <a:lstStyle/>
          <a:p>
            <a:r>
              <a:rPr lang="da-DK" sz="2000" b="1" dirty="0"/>
              <a:t>Retail </a:t>
            </a:r>
            <a:r>
              <a:rPr lang="da-DK" sz="2000" b="1" dirty="0" err="1"/>
              <a:t>Competition</a:t>
            </a:r>
            <a:endParaRPr lang="da-DK" sz="2000" dirty="0"/>
          </a:p>
        </p:txBody>
      </p:sp>
    </p:spTree>
    <p:extLst>
      <p:ext uri="{BB962C8B-B14F-4D97-AF65-F5344CB8AC3E}">
        <p14:creationId xmlns:p14="http://schemas.microsoft.com/office/powerpoint/2010/main" val="27942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10540800" y="356400"/>
            <a:ext cx="1249200" cy="338400"/>
          </a:xfrm>
        </p:spPr>
        <p:txBody>
          <a:bodyPr/>
          <a:lstStyle/>
          <a:p>
            <a:endParaRPr lang="da-DK" dirty="0"/>
          </a:p>
        </p:txBody>
      </p:sp>
      <p:sp>
        <p:nvSpPr>
          <p:cNvPr id="12" name="Slide Number Placeholder 11"/>
          <p:cNvSpPr>
            <a:spLocks noGrp="1"/>
          </p:cNvSpPr>
          <p:nvPr>
            <p:ph type="sldNum" sz="quarter" idx="16"/>
          </p:nvPr>
        </p:nvSpPr>
        <p:spPr/>
        <p:txBody>
          <a:bodyPr/>
          <a:lstStyle/>
          <a:p>
            <a:fld id="{45D37B1E-C366-494F-A587-962AD9AABC83}" type="slidenum">
              <a:rPr lang="en-GB" smtClean="0"/>
              <a:pPr/>
              <a:t>9</a:t>
            </a:fld>
            <a:endParaRPr lang="en-GB" dirty="0"/>
          </a:p>
        </p:txBody>
      </p:sp>
      <p:sp>
        <p:nvSpPr>
          <p:cNvPr id="2" name="TextBox 1">
            <a:extLst>
              <a:ext uri="{FF2B5EF4-FFF2-40B4-BE49-F238E27FC236}">
                <a16:creationId xmlns:a16="http://schemas.microsoft.com/office/drawing/2014/main" id="{00FE16EA-5BAD-449A-A777-3679F0347606}"/>
              </a:ext>
            </a:extLst>
          </p:cNvPr>
          <p:cNvSpPr txBox="1"/>
          <p:nvPr/>
        </p:nvSpPr>
        <p:spPr>
          <a:xfrm>
            <a:off x="466849" y="666673"/>
            <a:ext cx="11027391" cy="553998"/>
          </a:xfrm>
          <a:prstGeom prst="rect">
            <a:avLst/>
          </a:prstGeom>
          <a:noFill/>
        </p:spPr>
        <p:txBody>
          <a:bodyPr wrap="square" rtlCol="0">
            <a:spAutoFit/>
          </a:bodyPr>
          <a:lstStyle/>
          <a:p>
            <a:r>
              <a:rPr lang="da-DK" sz="3000" b="1" dirty="0"/>
              <a:t>The </a:t>
            </a:r>
            <a:r>
              <a:rPr lang="da-DK" sz="3000" b="1" dirty="0" err="1"/>
              <a:t>current</a:t>
            </a:r>
            <a:r>
              <a:rPr lang="da-DK" sz="3000" b="1" dirty="0"/>
              <a:t> EU Retail Market design (3)</a:t>
            </a:r>
            <a:endParaRPr lang="en-US" dirty="0"/>
          </a:p>
        </p:txBody>
      </p:sp>
      <p:grpSp>
        <p:nvGrpSpPr>
          <p:cNvPr id="34" name="Group 33">
            <a:extLst>
              <a:ext uri="{FF2B5EF4-FFF2-40B4-BE49-F238E27FC236}">
                <a16:creationId xmlns:a16="http://schemas.microsoft.com/office/drawing/2014/main" id="{1B1EB84F-52E4-4315-B032-907C709C0010}"/>
              </a:ext>
            </a:extLst>
          </p:cNvPr>
          <p:cNvGrpSpPr/>
          <p:nvPr/>
        </p:nvGrpSpPr>
        <p:grpSpPr>
          <a:xfrm>
            <a:off x="466847" y="1504905"/>
            <a:ext cx="11258306" cy="1324487"/>
            <a:chOff x="466847" y="1504905"/>
            <a:chExt cx="11258306" cy="1324487"/>
          </a:xfrm>
        </p:grpSpPr>
        <p:sp>
          <p:nvSpPr>
            <p:cNvPr id="15" name="TextBox 14">
              <a:extLst>
                <a:ext uri="{FF2B5EF4-FFF2-40B4-BE49-F238E27FC236}">
                  <a16:creationId xmlns:a16="http://schemas.microsoft.com/office/drawing/2014/main" id="{5BAA8D70-8FA0-4411-86D5-C66B04BE9F01}"/>
                </a:ext>
              </a:extLst>
            </p:cNvPr>
            <p:cNvSpPr txBox="1"/>
            <p:nvPr/>
          </p:nvSpPr>
          <p:spPr>
            <a:xfrm>
              <a:off x="9333168" y="1580329"/>
              <a:ext cx="2391985" cy="1200329"/>
            </a:xfrm>
            <a:prstGeom prst="rect">
              <a:avLst/>
            </a:prstGeom>
            <a:noFill/>
          </p:spPr>
          <p:txBody>
            <a:bodyPr wrap="square" rtlCol="0">
              <a:spAutoFit/>
            </a:bodyPr>
            <a:lstStyle/>
            <a:p>
              <a:pPr algn="ctr"/>
              <a:endParaRPr lang="da-DK" dirty="0"/>
            </a:p>
            <a:p>
              <a:pPr algn="ctr"/>
              <a:r>
                <a:rPr lang="da-DK" b="1" dirty="0" err="1"/>
                <a:t>Tariff</a:t>
              </a:r>
              <a:r>
                <a:rPr lang="da-DK" b="1" dirty="0"/>
                <a:t> design</a:t>
              </a:r>
            </a:p>
            <a:p>
              <a:pPr algn="ctr"/>
              <a:r>
                <a:rPr lang="da-DK" dirty="0"/>
                <a:t>(</a:t>
              </a:r>
              <a:r>
                <a:rPr lang="da-DK" dirty="0" err="1"/>
                <a:t>Regulatory</a:t>
              </a:r>
              <a:r>
                <a:rPr lang="da-DK" dirty="0"/>
                <a:t> </a:t>
              </a:r>
              <a:r>
                <a:rPr lang="da-DK" dirty="0" err="1"/>
                <a:t>Authorities</a:t>
              </a:r>
              <a:r>
                <a:rPr lang="da-DK" dirty="0"/>
                <a:t>)</a:t>
              </a:r>
            </a:p>
          </p:txBody>
        </p:sp>
        <p:sp>
          <p:nvSpPr>
            <p:cNvPr id="3" name="Rectangle 2">
              <a:extLst>
                <a:ext uri="{FF2B5EF4-FFF2-40B4-BE49-F238E27FC236}">
                  <a16:creationId xmlns:a16="http://schemas.microsoft.com/office/drawing/2014/main" id="{C44ABDFA-680E-44DC-9253-5E504B601F0A}"/>
                </a:ext>
              </a:extLst>
            </p:cNvPr>
            <p:cNvSpPr/>
            <p:nvPr/>
          </p:nvSpPr>
          <p:spPr>
            <a:xfrm>
              <a:off x="2454845" y="1580329"/>
              <a:ext cx="2336800" cy="951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dirty="0"/>
            </a:p>
            <a:p>
              <a:pPr algn="ctr"/>
              <a:r>
                <a:rPr lang="da-DK" b="1" dirty="0"/>
                <a:t>Distribution (DSO)</a:t>
              </a:r>
            </a:p>
            <a:p>
              <a:pPr algn="ctr"/>
              <a:endParaRPr lang="en-US" dirty="0"/>
            </a:p>
          </p:txBody>
        </p:sp>
        <p:pic>
          <p:nvPicPr>
            <p:cNvPr id="42" name="Picture 41">
              <a:extLst>
                <a:ext uri="{FF2B5EF4-FFF2-40B4-BE49-F238E27FC236}">
                  <a16:creationId xmlns:a16="http://schemas.microsoft.com/office/drawing/2014/main" id="{B175D414-61A1-401F-B387-EE9A703A6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47" y="1504905"/>
              <a:ext cx="1950719" cy="1097279"/>
            </a:xfrm>
            <a:prstGeom prst="rect">
              <a:avLst/>
            </a:prstGeom>
          </p:spPr>
        </p:pic>
        <p:pic>
          <p:nvPicPr>
            <p:cNvPr id="6" name="Picture 5">
              <a:extLst>
                <a:ext uri="{FF2B5EF4-FFF2-40B4-BE49-F238E27FC236}">
                  <a16:creationId xmlns:a16="http://schemas.microsoft.com/office/drawing/2014/main" id="{1C7A8012-3915-4863-BCED-1D82E2667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418" y="1530944"/>
              <a:ext cx="1950720" cy="1298448"/>
            </a:xfrm>
            <a:prstGeom prst="rect">
              <a:avLst/>
            </a:prstGeom>
          </p:spPr>
        </p:pic>
        <p:cxnSp>
          <p:nvCxnSpPr>
            <p:cNvPr id="22" name="Straight Arrow Connector 21">
              <a:extLst>
                <a:ext uri="{FF2B5EF4-FFF2-40B4-BE49-F238E27FC236}">
                  <a16:creationId xmlns:a16="http://schemas.microsoft.com/office/drawing/2014/main" id="{E86DADEE-05D0-4F67-83B2-540A90342091}"/>
                </a:ext>
              </a:extLst>
            </p:cNvPr>
            <p:cNvCxnSpPr>
              <a:cxnSpLocks/>
            </p:cNvCxnSpPr>
            <p:nvPr/>
          </p:nvCxnSpPr>
          <p:spPr>
            <a:xfrm flipH="1">
              <a:off x="8032830" y="2180494"/>
              <a:ext cx="14931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CAC732-DF2B-47D1-8E06-39AA160CA60A}"/>
                </a:ext>
              </a:extLst>
            </p:cNvPr>
            <p:cNvCxnSpPr>
              <a:cxnSpLocks/>
              <a:endCxn id="3" idx="3"/>
            </p:cNvCxnSpPr>
            <p:nvPr/>
          </p:nvCxnSpPr>
          <p:spPr>
            <a:xfrm flipH="1">
              <a:off x="4791645" y="2053544"/>
              <a:ext cx="960973" cy="24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408E990-1D77-4497-8025-FD12A74BDF72}"/>
              </a:ext>
            </a:extLst>
          </p:cNvPr>
          <p:cNvSpPr txBox="1"/>
          <p:nvPr/>
        </p:nvSpPr>
        <p:spPr>
          <a:xfrm>
            <a:off x="406800" y="3849823"/>
            <a:ext cx="10988233" cy="2246769"/>
          </a:xfrm>
          <a:prstGeom prst="rect">
            <a:avLst/>
          </a:prstGeom>
          <a:noFill/>
        </p:spPr>
        <p:txBody>
          <a:bodyPr wrap="square" rtlCol="0">
            <a:spAutoFit/>
          </a:bodyPr>
          <a:lstStyle/>
          <a:p>
            <a:r>
              <a:rPr lang="da-DK" sz="2000" b="1" dirty="0" err="1"/>
              <a:t>DSOs</a:t>
            </a:r>
            <a:r>
              <a:rPr lang="da-DK" sz="2000" b="1" dirty="0"/>
              <a:t> </a:t>
            </a:r>
            <a:r>
              <a:rPr lang="da-DK" sz="2000" b="1" dirty="0" err="1"/>
              <a:t>will</a:t>
            </a:r>
            <a:r>
              <a:rPr lang="da-DK" sz="2000" b="1" dirty="0"/>
              <a:t> (Targets):</a:t>
            </a:r>
          </a:p>
          <a:p>
            <a:endParaRPr lang="da-DK" sz="2000" dirty="0"/>
          </a:p>
          <a:p>
            <a:pPr marL="285750" indent="-285750">
              <a:buFont typeface="Arial" panose="020B0604020202020204" pitchFamily="34" charset="0"/>
              <a:buChar char="•"/>
            </a:pPr>
            <a:r>
              <a:rPr lang="da-DK" sz="2000" dirty="0" err="1"/>
              <a:t>Operate</a:t>
            </a:r>
            <a:r>
              <a:rPr lang="da-DK" sz="2000" dirty="0"/>
              <a:t>, </a:t>
            </a:r>
            <a:r>
              <a:rPr lang="da-DK" sz="2000" dirty="0" err="1"/>
              <a:t>maintain</a:t>
            </a:r>
            <a:r>
              <a:rPr lang="da-DK" sz="2000" dirty="0"/>
              <a:t>, plan and </a:t>
            </a:r>
            <a:r>
              <a:rPr lang="da-DK" sz="2000" dirty="0" err="1"/>
              <a:t>develop</a:t>
            </a:r>
            <a:r>
              <a:rPr lang="da-DK" sz="2000" dirty="0"/>
              <a:t> the </a:t>
            </a:r>
            <a:r>
              <a:rPr lang="da-DK" sz="2000" dirty="0" err="1"/>
              <a:t>grid</a:t>
            </a:r>
            <a:endParaRPr lang="da-DK" sz="2000" dirty="0"/>
          </a:p>
          <a:p>
            <a:pPr marL="285750" indent="-285750">
              <a:buFont typeface="Arial" panose="020B0604020202020204" pitchFamily="34" charset="0"/>
              <a:buChar char="•"/>
            </a:pPr>
            <a:r>
              <a:rPr lang="da-DK" sz="2000" dirty="0" err="1"/>
              <a:t>Incorporate</a:t>
            </a:r>
            <a:r>
              <a:rPr lang="da-DK" sz="2000" dirty="0"/>
              <a:t> </a:t>
            </a:r>
            <a:r>
              <a:rPr lang="en-GB" sz="2000" dirty="0"/>
              <a:t>energy efficiency/demand-side measures as alternatives to network  investments</a:t>
            </a:r>
          </a:p>
          <a:p>
            <a:pPr marL="285750" indent="-285750">
              <a:buFont typeface="Arial" panose="020B0604020202020204" pitchFamily="34" charset="0"/>
              <a:buChar char="•"/>
            </a:pPr>
            <a:r>
              <a:rPr lang="en-GB" sz="2000" dirty="0"/>
              <a:t>Dispatches renewables, waste-fuelled and CHP plants with </a:t>
            </a:r>
            <a:r>
              <a:rPr lang="en-GB" sz="2000" b="1" dirty="0"/>
              <a:t>priority</a:t>
            </a:r>
            <a:r>
              <a:rPr lang="en-GB" sz="2000" dirty="0"/>
              <a:t>, if mandated</a:t>
            </a:r>
          </a:p>
          <a:p>
            <a:pPr marL="285750" indent="-285750">
              <a:buFont typeface="Arial" panose="020B0604020202020204" pitchFamily="34" charset="0"/>
              <a:buChar char="•"/>
            </a:pPr>
            <a:r>
              <a:rPr lang="en-GB" sz="2000" dirty="0"/>
              <a:t>Procure energy to cover energy losses and reserve using non-discriminatory and market-based procedures</a:t>
            </a:r>
            <a:endParaRPr lang="en-US" sz="2000" dirty="0"/>
          </a:p>
        </p:txBody>
      </p:sp>
      <p:sp>
        <p:nvSpPr>
          <p:cNvPr id="39" name="Rectangle 38">
            <a:extLst>
              <a:ext uri="{FF2B5EF4-FFF2-40B4-BE49-F238E27FC236}">
                <a16:creationId xmlns:a16="http://schemas.microsoft.com/office/drawing/2014/main" id="{4641159C-61BD-4852-9EDF-9D1D97D0138C}"/>
              </a:ext>
            </a:extLst>
          </p:cNvPr>
          <p:cNvSpPr/>
          <p:nvPr/>
        </p:nvSpPr>
        <p:spPr>
          <a:xfrm>
            <a:off x="4444448" y="3125167"/>
            <a:ext cx="7176763" cy="707886"/>
          </a:xfrm>
          <a:prstGeom prst="rect">
            <a:avLst/>
          </a:prstGeom>
        </p:spPr>
        <p:txBody>
          <a:bodyPr wrap="square">
            <a:spAutoFit/>
          </a:bodyPr>
          <a:lstStyle/>
          <a:p>
            <a:r>
              <a:rPr lang="da-DK" sz="2000" b="1" dirty="0" err="1"/>
              <a:t>Goal</a:t>
            </a:r>
            <a:r>
              <a:rPr lang="da-DK" sz="2000" b="1" dirty="0"/>
              <a:t>:</a:t>
            </a:r>
          </a:p>
          <a:p>
            <a:pPr marL="285750" indent="-285750">
              <a:buFont typeface="Arial" panose="020B0604020202020204" pitchFamily="34" charset="0"/>
              <a:buChar char="•"/>
            </a:pPr>
            <a:r>
              <a:rPr lang="da-DK" sz="2000" dirty="0" err="1"/>
              <a:t>Affordability</a:t>
            </a:r>
            <a:r>
              <a:rPr lang="da-DK" sz="2000" dirty="0"/>
              <a:t>, Security of </a:t>
            </a:r>
            <a:r>
              <a:rPr lang="da-DK" sz="2000" dirty="0" err="1"/>
              <a:t>supply</a:t>
            </a:r>
            <a:r>
              <a:rPr lang="da-DK" sz="2000" dirty="0"/>
              <a:t>, </a:t>
            </a:r>
            <a:r>
              <a:rPr lang="da-DK" sz="2000" dirty="0" err="1"/>
              <a:t>Sustainability</a:t>
            </a:r>
            <a:endParaRPr lang="en-US" sz="2000" dirty="0"/>
          </a:p>
        </p:txBody>
      </p:sp>
    </p:spTree>
    <p:extLst>
      <p:ext uri="{BB962C8B-B14F-4D97-AF65-F5344CB8AC3E}">
        <p14:creationId xmlns:p14="http://schemas.microsoft.com/office/powerpoint/2010/main" val="36919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2556</Words>
  <Application>Microsoft Office PowerPoint</Application>
  <PresentationFormat>Widescreen</PresentationFormat>
  <Paragraphs>317</Paragraphs>
  <Slides>24</Slides>
  <Notes>14</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EU Retail Electricity markets in Transition: The Quest for adequate Design   </vt:lpstr>
      <vt:lpstr>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Markets  Topic 2 Energy Demand: Theory and Empirics</dc:title>
  <dc:creator>Luis Boscan</dc:creator>
  <cp:lastModifiedBy>Luis Boscan</cp:lastModifiedBy>
  <cp:revision>101</cp:revision>
  <dcterms:created xsi:type="dcterms:W3CDTF">2018-09-10T09:28:30Z</dcterms:created>
  <dcterms:modified xsi:type="dcterms:W3CDTF">2018-09-14T10:34:28Z</dcterms:modified>
</cp:coreProperties>
</file>