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7"/>
  </p:notesMasterIdLst>
  <p:sldIdLst>
    <p:sldId id="256" r:id="rId3"/>
    <p:sldId id="301" r:id="rId4"/>
    <p:sldId id="302" r:id="rId5"/>
    <p:sldId id="271" r:id="rId6"/>
    <p:sldId id="285" r:id="rId7"/>
    <p:sldId id="286" r:id="rId8"/>
    <p:sldId id="318" r:id="rId9"/>
    <p:sldId id="319" r:id="rId10"/>
    <p:sldId id="313" r:id="rId11"/>
    <p:sldId id="305" r:id="rId12"/>
    <p:sldId id="304" r:id="rId13"/>
    <p:sldId id="293" r:id="rId14"/>
    <p:sldId id="272" r:id="rId15"/>
    <p:sldId id="299" r:id="rId16"/>
    <p:sldId id="298" r:id="rId17"/>
    <p:sldId id="306" r:id="rId18"/>
    <p:sldId id="307" r:id="rId19"/>
    <p:sldId id="297" r:id="rId20"/>
    <p:sldId id="308" r:id="rId21"/>
    <p:sldId id="273" r:id="rId22"/>
    <p:sldId id="274" r:id="rId23"/>
    <p:sldId id="310" r:id="rId24"/>
    <p:sldId id="280" r:id="rId25"/>
    <p:sldId id="311" r:id="rId26"/>
    <p:sldId id="312" r:id="rId27"/>
    <p:sldId id="260" r:id="rId28"/>
    <p:sldId id="262" r:id="rId29"/>
    <p:sldId id="263" r:id="rId30"/>
    <p:sldId id="314" r:id="rId31"/>
    <p:sldId id="321" r:id="rId32"/>
    <p:sldId id="267" r:id="rId33"/>
    <p:sldId id="322" r:id="rId34"/>
    <p:sldId id="323" r:id="rId35"/>
    <p:sldId id="283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ncenzo De Lipsis" initials="VDL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17" autoAdjust="0"/>
    <p:restoredTop sz="94660"/>
  </p:normalViewPr>
  <p:slideViewPr>
    <p:cSldViewPr snapToGrid="0">
      <p:cViewPr>
        <p:scale>
          <a:sx n="75" d="100"/>
          <a:sy n="75" d="100"/>
        </p:scale>
        <p:origin x="992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notesMaster" Target="notesMasters/notesMaster1.xml"/><Relationship Id="rId38" Type="http://schemas.openxmlformats.org/officeDocument/2006/relationships/commentAuthors" Target="commentAuthors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CAE503-6F36-744B-BDE6-6ED5C7FCB93F}" type="datetimeFigureOut">
              <a:rPr lang="en-US" smtClean="0"/>
              <a:t>9/16/18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40BE75-B8E2-574C-9BE3-153BC02AC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31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0A39-CF14-4FF2-BC96-E49A3184D708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E46E-63D1-4720-8B36-CDA86E3F3AE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/>
          <p:cNvSpPr txBox="1"/>
          <p:nvPr userDrawn="1"/>
        </p:nvSpPr>
        <p:spPr>
          <a:xfrm>
            <a:off x="1109272" y="100434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28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0A39-CF14-4FF2-BC96-E49A3184D708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E46E-63D1-4720-8B36-CDA86E3F3A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295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0A39-CF14-4FF2-BC96-E49A3184D708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E46E-63D1-4720-8B36-CDA86E3F3AEF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184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204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0A39-CF14-4FF2-BC96-E49A3184D708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E46E-63D1-4720-8B36-CDA86E3F3AEF}" type="slidenum">
              <a:rPr lang="en-GB" smtClean="0"/>
              <a:t>‹#›</a:t>
            </a:fld>
            <a:endParaRPr lang="en-GB"/>
          </a:p>
        </p:txBody>
      </p:sp>
    </p:spTree>
    <p:extLst/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0A39-CF14-4FF2-BC96-E49A3184D708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E46E-63D1-4720-8B36-CDA86E3F3AEF}" type="slidenum">
              <a:rPr lang="en-GB" smtClean="0"/>
              <a:t>‹#›</a:t>
            </a:fld>
            <a:endParaRPr lang="en-GB"/>
          </a:p>
        </p:txBody>
      </p:sp>
    </p:spTree>
    <p:extLst/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0A39-CF14-4FF2-BC96-E49A3184D708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E46E-63D1-4720-8B36-CDA86E3F3AEF}" type="slidenum">
              <a:rPr lang="en-GB" smtClean="0"/>
              <a:t>‹#›</a:t>
            </a:fld>
            <a:endParaRPr lang="en-GB"/>
          </a:p>
        </p:txBody>
      </p:sp>
    </p:spTree>
    <p:extLst/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0A39-CF14-4FF2-BC96-E49A3184D708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E46E-63D1-4720-8B36-CDA86E3F3AEF}" type="slidenum">
              <a:rPr lang="en-GB" smtClean="0"/>
              <a:t>‹#›</a:t>
            </a:fld>
            <a:endParaRPr lang="en-GB"/>
          </a:p>
        </p:txBody>
      </p:sp>
    </p:spTree>
    <p:extLst/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0A39-CF14-4FF2-BC96-E49A3184D708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E46E-63D1-4720-8B36-CDA86E3F3AEF}" type="slidenum">
              <a:rPr lang="en-GB" smtClean="0"/>
              <a:t>‹#›</a:t>
            </a:fld>
            <a:endParaRPr lang="en-GB"/>
          </a:p>
        </p:txBody>
      </p:sp>
    </p:spTree>
    <p:extLst/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0A39-CF14-4FF2-BC96-E49A3184D708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E46E-63D1-4720-8B36-CDA86E3F3AEF}" type="slidenum">
              <a:rPr lang="en-GB" smtClean="0"/>
              <a:t>‹#›</a:t>
            </a:fld>
            <a:endParaRPr lang="en-GB"/>
          </a:p>
        </p:txBody>
      </p:sp>
    </p:spTree>
    <p:extLst/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0A39-CF14-4FF2-BC96-E49A3184D708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E46E-63D1-4720-8B36-CDA86E3F3AEF}" type="slidenum">
              <a:rPr lang="en-GB" smtClean="0"/>
              <a:t>‹#›</a:t>
            </a:fld>
            <a:endParaRPr lang="en-GB"/>
          </a:p>
        </p:txBody>
      </p:sp>
    </p:spTree>
    <p:extLst/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0A39-CF14-4FF2-BC96-E49A3184D708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E46E-63D1-4720-8B36-CDA86E3F3AEF}" type="slidenum">
              <a:rPr lang="en-GB" smtClean="0"/>
              <a:t>‹#›</a:t>
            </a:fld>
            <a:endParaRPr lang="en-GB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0A39-CF14-4FF2-BC96-E49A3184D708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E46E-63D1-4720-8B36-CDA86E3F3AEF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master_outline_isr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5" y="660538"/>
            <a:ext cx="467198" cy="252027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838200" y="1049313"/>
            <a:ext cx="11353800" cy="14991"/>
          </a:xfrm>
          <a:prstGeom prst="line">
            <a:avLst/>
          </a:prstGeom>
          <a:ln w="66675" cmpd="dbl">
            <a:solidFill>
              <a:srgbClr val="1F5E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83875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0A39-CF14-4FF2-BC96-E49A3184D708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E46E-63D1-4720-8B36-CDA86E3F3AEF}" type="slidenum">
              <a:rPr lang="en-GB" smtClean="0"/>
              <a:t>‹#›</a:t>
            </a:fld>
            <a:endParaRPr lang="en-GB"/>
          </a:p>
        </p:txBody>
      </p:sp>
    </p:spTree>
    <p:extLst/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0A39-CF14-4FF2-BC96-E49A3184D708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E46E-63D1-4720-8B36-CDA86E3F3AEF}" type="slidenum">
              <a:rPr lang="en-GB" smtClean="0"/>
              <a:t>‹#›</a:t>
            </a:fld>
            <a:endParaRPr lang="en-GB"/>
          </a:p>
        </p:txBody>
      </p:sp>
    </p:spTree>
    <p:extLst/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0A39-CF14-4FF2-BC96-E49A3184D708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E46E-63D1-4720-8B36-CDA86E3F3AEF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18422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0A39-CF14-4FF2-BC96-E49A3184D708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E46E-63D1-4720-8B36-CDA86E3F3A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794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0A39-CF14-4FF2-BC96-E49A3184D708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E46E-63D1-4720-8B36-CDA86E3F3A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615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0A39-CF14-4FF2-BC96-E49A3184D708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E46E-63D1-4720-8B36-CDA86E3F3A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67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0A39-CF14-4FF2-BC96-E49A3184D708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E46E-63D1-4720-8B36-CDA86E3F3A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756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0A39-CF14-4FF2-BC96-E49A3184D708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E46E-63D1-4720-8B36-CDA86E3F3A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172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0A39-CF14-4FF2-BC96-E49A3184D708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E46E-63D1-4720-8B36-CDA86E3F3A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396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0A39-CF14-4FF2-BC96-E49A3184D708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E46E-63D1-4720-8B36-CDA86E3F3A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513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B0A39-CF14-4FF2-BC96-E49A3184D708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BE46E-63D1-4720-8B36-CDA86E3F3AEF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233" r="409" b="3507"/>
          <a:stretch/>
        </p:blipFill>
        <p:spPr>
          <a:xfrm>
            <a:off x="0" y="6209928"/>
            <a:ext cx="12192000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31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B0A39-CF14-4FF2-BC96-E49A3184D708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BE46E-63D1-4720-8B36-CDA86E3F3AEF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233" r="409" b="3507"/>
          <a:stretch/>
        </p:blipFill>
        <p:spPr>
          <a:xfrm>
            <a:off x="0" y="6209928"/>
            <a:ext cx="12192000" cy="648072"/>
          </a:xfrm>
          <a:prstGeom prst="rect">
            <a:avLst/>
          </a:prstGeom>
        </p:spPr>
      </p:pic>
      <p:pic>
        <p:nvPicPr>
          <p:cNvPr id="10" name="Picture 9" descr="master_outline_isr.pn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5" y="660538"/>
            <a:ext cx="467198" cy="252027"/>
          </a:xfrm>
          <a:prstGeom prst="rect">
            <a:avLst/>
          </a:prstGeom>
        </p:spPr>
      </p:pic>
      <p:cxnSp>
        <p:nvCxnSpPr>
          <p:cNvPr id="11" name="Straight Connector 10"/>
          <p:cNvCxnSpPr>
            <a:stCxn id="2" idx="1"/>
          </p:cNvCxnSpPr>
          <p:nvPr userDrawn="1"/>
        </p:nvCxnSpPr>
        <p:spPr>
          <a:xfrm flipV="1">
            <a:off x="838200" y="914400"/>
            <a:ext cx="11353800" cy="113507"/>
          </a:xfrm>
          <a:prstGeom prst="line">
            <a:avLst/>
          </a:prstGeom>
          <a:ln w="66675" cmpd="dbl">
            <a:solidFill>
              <a:srgbClr val="1F5E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330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Relationship Id="rId9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878" y="343574"/>
            <a:ext cx="10058400" cy="2245662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+mn-lt"/>
              </a:rPr>
              <a:t>MODELLING FUEL (and ENERGY) DEMAND OF HETEROGENOUS </a:t>
            </a:r>
            <a:r>
              <a:rPr lang="en-US" sz="4800" b="1" smtClean="0">
                <a:latin typeface="+mn-lt"/>
              </a:rPr>
              <a:t>INDUSTRIAL CONSUMERS</a:t>
            </a:r>
            <a:endParaRPr lang="en-GB" sz="48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8812" y="3301138"/>
            <a:ext cx="9144000" cy="2036453"/>
          </a:xfrm>
        </p:spPr>
        <p:txBody>
          <a:bodyPr>
            <a:noAutofit/>
          </a:bodyPr>
          <a:lstStyle/>
          <a:p>
            <a:r>
              <a:rPr lang="en-GB" sz="2200" dirty="0" smtClean="0">
                <a:cs typeface="Arial" panose="020B0604020202020204" pitchFamily="34" charset="0"/>
              </a:rPr>
              <a:t>Paolo Agnolucci</a:t>
            </a:r>
          </a:p>
          <a:p>
            <a:r>
              <a:rPr lang="en-GB" sz="2200" dirty="0"/>
              <a:t>Consumers at the Heart of the Energy System</a:t>
            </a:r>
            <a:r>
              <a:rPr lang="en-GB" sz="2200" dirty="0" smtClean="0"/>
              <a:t>?</a:t>
            </a:r>
          </a:p>
          <a:p>
            <a:r>
              <a:rPr lang="en-GB" sz="2200" dirty="0"/>
              <a:t>Oxford, </a:t>
            </a:r>
            <a:r>
              <a:rPr lang="en-GB" sz="2200" dirty="0" smtClean="0"/>
              <a:t>September </a:t>
            </a:r>
            <a:r>
              <a:rPr lang="en-GB" sz="2200" dirty="0"/>
              <a:t>18-19 2018</a:t>
            </a:r>
          </a:p>
          <a:p>
            <a:endParaRPr lang="en-GB" sz="2000" b="1" dirty="0"/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based of the work of </a:t>
            </a: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Paolo Agnolucci, Vincenzo De Lipsis and Theodore </a:t>
            </a:r>
            <a:r>
              <a:rPr lang="en-GB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Arvanitopoulos</a:t>
            </a:r>
            <a:endParaRPr lang="en-GB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UCL ISR</a:t>
            </a:r>
            <a:endParaRPr lang="en-GB" sz="2200" dirty="0" smtClean="0"/>
          </a:p>
        </p:txBody>
      </p:sp>
    </p:spTree>
    <p:extLst>
      <p:ext uri="{BB962C8B-B14F-4D97-AF65-F5344CB8AC3E}">
        <p14:creationId xmlns:p14="http://schemas.microsoft.com/office/powerpoint/2010/main" val="321557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41126" y="1364107"/>
            <a:ext cx="990974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cs typeface="Arial" panose="020B0604020202020204" pitchFamily="34" charset="0"/>
              </a:rPr>
              <a:t>Heterogeneity in terms of</a:t>
            </a:r>
          </a:p>
          <a:p>
            <a:pPr marL="342900" indent="-342900">
              <a:spcBef>
                <a:spcPts val="600"/>
              </a:spcBef>
              <a:buFont typeface="Arial" charset="0"/>
              <a:buChar char="•"/>
            </a:pPr>
            <a:r>
              <a:rPr lang="en-GB" sz="2200" dirty="0" smtClean="0">
                <a:cs typeface="Arial" panose="020B0604020202020204" pitchFamily="34" charset="0"/>
              </a:rPr>
              <a:t>level of consumption and energy intensity</a:t>
            </a:r>
          </a:p>
          <a:p>
            <a:pPr marL="342900" indent="-342900">
              <a:spcBef>
                <a:spcPts val="600"/>
              </a:spcBef>
              <a:buFont typeface="Arial" charset="0"/>
              <a:buChar char="•"/>
            </a:pPr>
            <a:r>
              <a:rPr lang="en-GB" sz="2200" dirty="0" smtClean="0">
                <a:cs typeface="Arial" panose="020B0604020202020204" pitchFamily="34" charset="0"/>
              </a:rPr>
              <a:t>patterns of the variables</a:t>
            </a:r>
          </a:p>
          <a:p>
            <a:endParaRPr lang="en-GB" sz="2200" dirty="0" smtClean="0">
              <a:cs typeface="Arial" panose="020B0604020202020204" pitchFamily="34" charset="0"/>
            </a:endParaRPr>
          </a:p>
          <a:p>
            <a:r>
              <a:rPr lang="en-GB" sz="2200" dirty="0" smtClean="0">
                <a:cs typeface="Arial" panose="020B0604020202020204" pitchFamily="34" charset="0"/>
              </a:rPr>
              <a:t>Aggregation bias</a:t>
            </a:r>
          </a:p>
          <a:p>
            <a:pPr marL="285750" indent="-285750">
              <a:spcBef>
                <a:spcPts val="600"/>
              </a:spcBef>
              <a:buFont typeface="Arial" charset="0"/>
              <a:buChar char="•"/>
            </a:pPr>
            <a:r>
              <a:rPr lang="en-GB" sz="2200" dirty="0" smtClean="0">
                <a:cs typeface="Arial" panose="020B0604020202020204" pitchFamily="34" charset="0"/>
              </a:rPr>
              <a:t>Difference in estimated parameters depending on the level of aggregation in the data</a:t>
            </a:r>
          </a:p>
          <a:p>
            <a:pPr marL="285750" indent="-285750">
              <a:spcBef>
                <a:spcPts val="600"/>
              </a:spcBef>
              <a:buFont typeface="Arial" charset="0"/>
              <a:buChar char="•"/>
            </a:pPr>
            <a:r>
              <a:rPr lang="en-GB" sz="2200" dirty="0" smtClean="0">
                <a:cs typeface="Arial" panose="020B0604020202020204" pitchFamily="34" charset="0"/>
              </a:rPr>
              <a:t>Findings influenced by functional relationship, extent of heterogeneity at micro-level, </a:t>
            </a:r>
            <a:r>
              <a:rPr lang="en-GB" sz="2200" dirty="0" err="1" smtClean="0">
                <a:cs typeface="Arial" panose="020B0604020202020204" pitchFamily="34" charset="0"/>
              </a:rPr>
              <a:t>etc</a:t>
            </a:r>
            <a:r>
              <a:rPr lang="en-GB" sz="2200" dirty="0" smtClean="0">
                <a:cs typeface="Arial" panose="020B0604020202020204" pitchFamily="34" charset="0"/>
              </a:rPr>
              <a:t>…</a:t>
            </a:r>
          </a:p>
          <a:p>
            <a:pPr marL="285750" indent="-285750">
              <a:spcBef>
                <a:spcPts val="600"/>
              </a:spcBef>
              <a:buFont typeface="Arial" charset="0"/>
              <a:buChar char="•"/>
            </a:pPr>
            <a:r>
              <a:rPr lang="en-US" sz="2200" dirty="0" smtClean="0"/>
              <a:t>Magnitude of </a:t>
            </a:r>
            <a:r>
              <a:rPr lang="en-US" sz="2200" dirty="0"/>
              <a:t>elasticities of substitution </a:t>
            </a:r>
            <a:r>
              <a:rPr lang="en-US" sz="2200" dirty="0" smtClean="0"/>
              <a:t>decrease </a:t>
            </a:r>
            <a:r>
              <a:rPr lang="en-US" sz="2200" dirty="0"/>
              <a:t>with increasing levels of data aggregation (</a:t>
            </a:r>
            <a:r>
              <a:rPr lang="en-GB" sz="2200" dirty="0">
                <a:cs typeface="Arial" panose="020B0604020202020204" pitchFamily="34" charset="0"/>
              </a:rPr>
              <a:t>Stern 2012) </a:t>
            </a:r>
          </a:p>
          <a:p>
            <a:pPr marL="285750" indent="-285750">
              <a:spcBef>
                <a:spcPts val="600"/>
              </a:spcBef>
              <a:buFont typeface="Arial" charset="0"/>
              <a:buChar char="•"/>
            </a:pPr>
            <a:r>
              <a:rPr lang="en-GB" sz="2200" dirty="0" smtClean="0">
                <a:cs typeface="Arial" panose="020B0604020202020204" pitchFamily="34" charset="0"/>
              </a:rPr>
              <a:t>Opposite results in Blundell </a:t>
            </a:r>
            <a:r>
              <a:rPr lang="en-GB" sz="2200" dirty="0">
                <a:cs typeface="Arial" panose="020B0604020202020204" pitchFamily="34" charset="0"/>
              </a:rPr>
              <a:t>and Stoker (</a:t>
            </a:r>
            <a:r>
              <a:rPr lang="en-GB" sz="2200" dirty="0" smtClean="0">
                <a:cs typeface="Arial" panose="020B0604020202020204" pitchFamily="34" charset="0"/>
              </a:rPr>
              <a:t>2005) and </a:t>
            </a:r>
            <a:r>
              <a:rPr lang="en-GB" sz="2200" dirty="0" err="1" smtClean="0">
                <a:cs typeface="Arial" panose="020B0604020202020204" pitchFamily="34" charset="0"/>
              </a:rPr>
              <a:t>Halvorsen</a:t>
            </a:r>
            <a:r>
              <a:rPr lang="en-GB" sz="2200" dirty="0" smtClean="0">
                <a:cs typeface="Arial" panose="020B0604020202020204" pitchFamily="34" charset="0"/>
              </a:rPr>
              <a:t> </a:t>
            </a:r>
            <a:r>
              <a:rPr lang="en-GB" sz="2200" dirty="0">
                <a:cs typeface="Arial" panose="020B0604020202020204" pitchFamily="34" charset="0"/>
              </a:rPr>
              <a:t>and Larsen (</a:t>
            </a:r>
            <a:r>
              <a:rPr lang="en-GB" sz="2200" dirty="0" smtClean="0">
                <a:cs typeface="Arial" panose="020B0604020202020204" pitchFamily="34" charset="0"/>
              </a:rPr>
              <a:t>2013)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1"/>
            <a:ext cx="10515600" cy="10538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Our work contributes to existing evidence from a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methodological and …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1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5146"/>
            <a:ext cx="10515600" cy="489314"/>
          </a:xfrm>
        </p:spPr>
        <p:txBody>
          <a:bodyPr>
            <a:no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empirical point of view  …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124263"/>
            <a:ext cx="10854128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Uncertainty related to values of 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coefficients</a:t>
            </a:r>
          </a:p>
          <a:p>
            <a:pPr>
              <a:spcBef>
                <a:spcPts val="1800"/>
              </a:spcBef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Changes </a:t>
            </a: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in industrial sector composition </a:t>
            </a:r>
            <a:endParaRPr lang="en-GB" sz="2200" dirty="0" smtClean="0">
              <a:latin typeface="Corbel" charset="0"/>
              <a:ea typeface="Corbel" charset="0"/>
              <a:cs typeface="Corbel" charset="0"/>
            </a:endParaRPr>
          </a:p>
          <a:p>
            <a:pPr marL="342900" indent="-342900">
              <a:spcBef>
                <a:spcPts val="600"/>
              </a:spcBef>
              <a:buFont typeface="Arial" charset="0"/>
              <a:buChar char="•"/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Further undermining aggregated approaches </a:t>
            </a:r>
          </a:p>
          <a:p>
            <a:pPr marL="342900" indent="-342900">
              <a:spcBef>
                <a:spcPts val="600"/>
              </a:spcBef>
              <a:buFont typeface="Arial" charset="0"/>
              <a:buChar char="•"/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Due to plausible difference in the parameters across sectors, also confirmed in our study</a:t>
            </a:r>
          </a:p>
          <a:p>
            <a:pPr>
              <a:spcBef>
                <a:spcPts val="1800"/>
              </a:spcBef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System approach</a:t>
            </a:r>
            <a:endParaRPr lang="en-GB" sz="2200" dirty="0">
              <a:latin typeface="Corbel" charset="0"/>
              <a:ea typeface="Corbel" charset="0"/>
              <a:cs typeface="Corbel" charset="0"/>
            </a:endParaRPr>
          </a:p>
          <a:p>
            <a:pPr marL="342900" indent="-342900">
              <a:spcBef>
                <a:spcPts val="600"/>
              </a:spcBef>
              <a:buFont typeface="Arial" charset="0"/>
              <a:buChar char="•"/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Well-known </a:t>
            </a: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advantages of FIML system approach to cointegration</a:t>
            </a:r>
          </a:p>
          <a:p>
            <a:pPr marL="342900" indent="-342900">
              <a:spcBef>
                <a:spcPts val="600"/>
              </a:spcBef>
              <a:buFont typeface="Arial" charset="0"/>
              <a:buChar char="•"/>
            </a:pP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Data-driven approach with regard to number of cointegration relationships</a:t>
            </a:r>
          </a:p>
          <a:p>
            <a:pPr marL="342900" indent="-342900">
              <a:spcBef>
                <a:spcPts val="600"/>
              </a:spcBef>
              <a:buFont typeface="Arial" charset="0"/>
              <a:buChar char="•"/>
            </a:pP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No 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restrictions on </a:t>
            </a: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the relationship between fuel and energy demand on one side and their determinants </a:t>
            </a:r>
          </a:p>
          <a:p>
            <a:pPr marL="342900" indent="-342900">
              <a:spcBef>
                <a:spcPts val="600"/>
              </a:spcBef>
              <a:buFont typeface="Arial" charset="0"/>
              <a:buChar char="•"/>
            </a:pP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Exogeneity considerations dictated by the data – particular relevant to energy 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consumption </a:t>
            </a: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and GVA</a:t>
            </a:r>
          </a:p>
        </p:txBody>
      </p:sp>
    </p:spTree>
    <p:extLst>
      <p:ext uri="{BB962C8B-B14F-4D97-AF65-F5344CB8AC3E}">
        <p14:creationId xmlns:p14="http://schemas.microsoft.com/office/powerpoint/2010/main" val="1988434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50135"/>
            <a:ext cx="10515600" cy="564265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 with clear policy-making impact leading to …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4282" y="1825624"/>
            <a:ext cx="10259518" cy="3648075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  <a:spcBef>
                <a:spcPts val="2200"/>
              </a:spcBef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Reliable and robust estimates </a:t>
            </a: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of price elasticity are crucial information 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to assess the impact of price-based regulation </a:t>
            </a:r>
          </a:p>
          <a:p>
            <a:pPr>
              <a:lnSpc>
                <a:spcPct val="140000"/>
              </a:lnSpc>
              <a:spcBef>
                <a:spcPts val="2200"/>
              </a:spcBef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Developing the Industrial component of the BEIS Energy Demand Model (EDM) used in Energy and Emission Projections</a:t>
            </a:r>
          </a:p>
          <a:p>
            <a:pPr>
              <a:lnSpc>
                <a:spcPct val="140000"/>
              </a:lnSpc>
              <a:spcBef>
                <a:spcPts val="2200"/>
              </a:spcBef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Crucial importance of price and income elasticity in the projections, as well as regulation (not addressed by our model)</a:t>
            </a:r>
          </a:p>
        </p:txBody>
      </p:sp>
    </p:spTree>
    <p:extLst>
      <p:ext uri="{BB962C8B-B14F-4D97-AF65-F5344CB8AC3E}">
        <p14:creationId xmlns:p14="http://schemas.microsoft.com/office/powerpoint/2010/main" val="1214175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64302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 a number of research questions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1" y="1690711"/>
            <a:ext cx="10287414" cy="3931155"/>
          </a:xfrm>
        </p:spPr>
        <p:txBody>
          <a:bodyPr>
            <a:noAutofit/>
          </a:bodyPr>
          <a:lstStyle/>
          <a:p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What is exactly the value </a:t>
            </a: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of the relevant 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elasticities (price, income, own-price and cross-price)?</a:t>
            </a:r>
          </a:p>
          <a:p>
            <a:pPr lvl="1"/>
            <a:r>
              <a:rPr lang="en-GB" sz="1800" dirty="0">
                <a:latin typeface="Corbel" charset="0"/>
                <a:ea typeface="Corbel" charset="0"/>
                <a:cs typeface="Corbel" charset="0"/>
              </a:rPr>
              <a:t>lack of consensus in the literature on magnitude of </a:t>
            </a:r>
            <a:r>
              <a:rPr lang="en-GB" sz="1800" dirty="0" smtClean="0">
                <a:latin typeface="Corbel" charset="0"/>
                <a:ea typeface="Corbel" charset="0"/>
                <a:cs typeface="Corbel" charset="0"/>
              </a:rPr>
              <a:t>elasticities</a:t>
            </a:r>
          </a:p>
          <a:p>
            <a:pPr lvl="1"/>
            <a:r>
              <a:rPr lang="en-GB" sz="1800" dirty="0">
                <a:latin typeface="Corbel" charset="0"/>
                <a:ea typeface="Corbel" charset="0"/>
                <a:cs typeface="Corbel" charset="0"/>
              </a:rPr>
              <a:t>Importance of such estimates for policy</a:t>
            </a:r>
          </a:p>
          <a:p>
            <a:pPr>
              <a:spcBef>
                <a:spcPts val="1600"/>
              </a:spcBef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Impact of heterogeneity </a:t>
            </a: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in 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energy and fuel consumption across subsectors on elasticities</a:t>
            </a:r>
          </a:p>
          <a:p>
            <a:pPr lvl="1"/>
            <a:r>
              <a:rPr lang="en-GB" sz="1800" dirty="0">
                <a:latin typeface="Corbel" charset="0"/>
                <a:ea typeface="Corbel" charset="0"/>
                <a:cs typeface="Corbel" charset="0"/>
              </a:rPr>
              <a:t>literature is dominated by studies at aggregate industrial level</a:t>
            </a:r>
          </a:p>
          <a:p>
            <a:pPr lvl="1"/>
            <a:r>
              <a:rPr lang="en-GB" sz="1800" dirty="0">
                <a:latin typeface="Corbel" charset="0"/>
                <a:ea typeface="Corbel" charset="0"/>
                <a:cs typeface="Corbel" charset="0"/>
              </a:rPr>
              <a:t>patchy evidence (due to limited data) at the disaggregated level </a:t>
            </a:r>
          </a:p>
          <a:p>
            <a:pPr>
              <a:spcBef>
                <a:spcPts val="1600"/>
              </a:spcBef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Are this relationships stable over the period?</a:t>
            </a:r>
          </a:p>
          <a:p>
            <a:pPr lvl="1"/>
            <a:r>
              <a:rPr lang="en-GB" sz="1800" dirty="0" smtClean="0">
                <a:latin typeface="Corbel" charset="0"/>
                <a:ea typeface="Corbel" charset="0"/>
                <a:cs typeface="Corbel" charset="0"/>
              </a:rPr>
              <a:t>assessing structural stability across time, exogeneity and adjustment process</a:t>
            </a:r>
          </a:p>
        </p:txBody>
      </p:sp>
    </p:spTree>
    <p:extLst>
      <p:ext uri="{BB962C8B-B14F-4D97-AF65-F5344CB8AC3E}">
        <p14:creationId xmlns:p14="http://schemas.microsoft.com/office/powerpoint/2010/main" val="2047837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4079" y="2396528"/>
            <a:ext cx="9144000" cy="871329"/>
          </a:xfrm>
        </p:spPr>
        <p:txBody>
          <a:bodyPr>
            <a:normAutofit/>
          </a:bodyPr>
          <a:lstStyle/>
          <a:p>
            <a:r>
              <a:rPr lang="en-GB" sz="4800" b="1" dirty="0" smtClean="0">
                <a:latin typeface="+mn-lt"/>
                <a:cs typeface="Arial" panose="020B0604020202020204" pitchFamily="34" charset="0"/>
              </a:rPr>
              <a:t>METHODOLOGY</a:t>
            </a:r>
            <a:endParaRPr lang="en-GB" sz="4800" b="1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659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9295"/>
          </a:xfrm>
        </p:spPr>
        <p:txBody>
          <a:bodyPr>
            <a:normAutofit/>
          </a:bodyPr>
          <a:lstStyle/>
          <a:p>
            <a:r>
              <a:rPr lang="en-GB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Estimation based on cointegration approach…</a:t>
            </a:r>
            <a:endParaRPr lang="en-GB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588957"/>
                <a:ext cx="10515600" cy="3961425"/>
              </a:xfrm>
            </p:spPr>
            <p:txBody>
              <a:bodyPr/>
              <a:lstStyle/>
              <a:p>
                <a:pPr marL="0" indent="0">
                  <a:lnSpc>
                    <a:spcPct val="110000"/>
                  </a:lnSpc>
                  <a:buNone/>
                </a:pPr>
                <a:r>
                  <a:rPr lang="en-GB" sz="2200" dirty="0" smtClean="0">
                    <a:latin typeface="Corbel" charset="0"/>
                    <a:ea typeface="Corbel" charset="0"/>
                    <a:cs typeface="Corbel" charset="0"/>
                  </a:rPr>
                  <a:t>Standard Vector Error Correction Model (VECM) approach taking into account </a:t>
                </a:r>
              </a:p>
              <a:p>
                <a:pPr>
                  <a:lnSpc>
                    <a:spcPct val="110000"/>
                  </a:lnSpc>
                </a:pPr>
                <a:r>
                  <a:rPr lang="en-GB" sz="2200" dirty="0" smtClean="0">
                    <a:latin typeface="Corbel" charset="0"/>
                    <a:ea typeface="Corbel" charset="0"/>
                    <a:cs typeface="Corbel" charset="0"/>
                  </a:rPr>
                  <a:t>Long-run cointegrating relationship (</a:t>
                </a:r>
                <a14:m>
                  <m:oMath xmlns:m="http://schemas.openxmlformats.org/officeDocument/2006/math">
                    <m:r>
                      <a:rPr lang="el-GR" sz="2200" b="1">
                        <a:latin typeface="Cambria Math" charset="0"/>
                        <a:ea typeface="Corbel" charset="0"/>
                        <a:cs typeface="Corbel" charset="0"/>
                      </a:rPr>
                      <m:t>𝛃</m:t>
                    </m:r>
                  </m:oMath>
                </a14:m>
                <a:r>
                  <a:rPr lang="en-GB" sz="2200" dirty="0" smtClean="0">
                    <a:latin typeface="Corbel" charset="0"/>
                    <a:ea typeface="Corbel" charset="0"/>
                    <a:cs typeface="Corbel" charset="0"/>
                  </a:rPr>
                  <a:t>)</a:t>
                </a:r>
              </a:p>
              <a:p>
                <a:pPr>
                  <a:lnSpc>
                    <a:spcPct val="110000"/>
                  </a:lnSpc>
                </a:pPr>
                <a:r>
                  <a:rPr lang="en-GB" sz="2200" dirty="0" smtClean="0">
                    <a:latin typeface="Corbel" charset="0"/>
                    <a:ea typeface="Corbel" charset="0"/>
                    <a:cs typeface="Corbel" charset="0"/>
                  </a:rPr>
                  <a:t>Adjustment coefficients (</a:t>
                </a:r>
                <a14:m>
                  <m:oMath xmlns:m="http://schemas.openxmlformats.org/officeDocument/2006/math">
                    <m:r>
                      <a:rPr lang="el-GR" sz="2200" b="1">
                        <a:latin typeface="Cambria Math" charset="0"/>
                        <a:ea typeface="Corbel" charset="0"/>
                        <a:cs typeface="Corbel" charset="0"/>
                      </a:rPr>
                      <m:t>𝛂</m:t>
                    </m:r>
                  </m:oMath>
                </a14:m>
                <a:r>
                  <a:rPr lang="en-GB" sz="2200" dirty="0" smtClean="0">
                    <a:latin typeface="Corbel" charset="0"/>
                    <a:ea typeface="Corbel" charset="0"/>
                    <a:cs typeface="Corbel" charset="0"/>
                  </a:rPr>
                  <a:t>) </a:t>
                </a:r>
              </a:p>
              <a:p>
                <a:pPr>
                  <a:lnSpc>
                    <a:spcPct val="110000"/>
                  </a:lnSpc>
                </a:pPr>
                <a:r>
                  <a:rPr lang="en-GB" sz="2200" dirty="0" smtClean="0">
                    <a:latin typeface="Corbel" charset="0"/>
                    <a:ea typeface="Corbel" charset="0"/>
                    <a:cs typeface="Corbel" charset="0"/>
                  </a:rPr>
                  <a:t>Short-term dynamics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200" i="1">
                            <a:latin typeface="Cambria Math" charset="0"/>
                            <a:ea typeface="Corbel" charset="0"/>
                            <a:cs typeface="Corbel" charset="0"/>
                          </a:rPr>
                        </m:ctrlPr>
                      </m:sSubPr>
                      <m:e>
                        <m:r>
                          <a:rPr lang="el-GR" sz="2200" b="1">
                            <a:latin typeface="Cambria Math" charset="0"/>
                            <a:ea typeface="Corbel" charset="0"/>
                            <a:cs typeface="Corbel" charset="0"/>
                          </a:rPr>
                          <m:t>𝚽</m:t>
                        </m:r>
                      </m:e>
                      <m:sub>
                        <m:r>
                          <a:rPr lang="en-GB" sz="2200" i="1">
                            <a:latin typeface="Cambria Math" charset="0"/>
                            <a:ea typeface="Corbel" charset="0"/>
                            <a:cs typeface="Corbel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GB" sz="2200" dirty="0" smtClean="0">
                    <a:latin typeface="Corbel" charset="0"/>
                    <a:ea typeface="Corbel" charset="0"/>
                    <a:cs typeface="Corbel" charset="0"/>
                  </a:rPr>
                  <a:t>) </a:t>
                </a:r>
              </a:p>
              <a:p>
                <a:endParaRPr lang="en-GB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588957"/>
                <a:ext cx="10515600" cy="3961425"/>
              </a:xfrm>
              <a:blipFill rotWithShape="0">
                <a:blip r:embed="rId2"/>
                <a:stretch>
                  <a:fillRect l="-696" t="-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256060" y="3478384"/>
                <a:ext cx="6812910" cy="17113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Bef>
                    <a:spcPts val="120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latin typeface="Cambria Math" charset="0"/>
                              <a:ea typeface="MS Mincho"/>
                            </a:rPr>
                          </m:ctrlPr>
                        </m:sSubPr>
                        <m:e>
                          <m:r>
                            <a:rPr lang="en-GB" sz="240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∆</m:t>
                          </m:r>
                          <m:r>
                            <a:rPr lang="en-GB" sz="2400" b="1" i="0" smtClean="0">
                              <a:latin typeface="Cambria Math" charset="0"/>
                              <a:ea typeface="MS Mincho"/>
                            </a:rPr>
                            <m:t>𝐱</m:t>
                          </m:r>
                        </m:e>
                        <m:sub>
                          <m:r>
                            <a:rPr lang="en-GB" sz="2400" i="1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GB" sz="2400" i="1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2400" i="1">
                              <a:latin typeface="Cambria Math" charset="0"/>
                              <a:ea typeface="MS Mincho"/>
                            </a:rPr>
                          </m:ctrlPr>
                        </m:sSubPr>
                        <m:e>
                          <m:r>
                            <a:rPr lang="el-GR" sz="2400" b="1" i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𝚽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charset="0"/>
                              <a:ea typeface="Cambria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240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+</m:t>
                      </m:r>
                      <m:r>
                        <a:rPr lang="el-GR" sz="2400" b="1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𝛂𝛃</m:t>
                      </m:r>
                      <m:r>
                        <a:rPr lang="en-GB" sz="24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′</m:t>
                      </m:r>
                      <m:sSub>
                        <m:sSubPr>
                          <m:ctrlPr>
                            <a:rPr lang="en-GB" sz="2400" i="1">
                              <a:latin typeface="Cambria Math" charset="0"/>
                              <a:ea typeface="MS Mincho"/>
                            </a:rPr>
                          </m:ctrlPr>
                        </m:sSubPr>
                        <m:e>
                          <m:r>
                            <a:rPr lang="en-GB" sz="2400" b="1" i="0" smtClean="0">
                              <a:latin typeface="Cambria Math" charset="0"/>
                              <a:ea typeface="Cambria" panose="02040503050406030204" pitchFamily="18" charset="0"/>
                            </a:rPr>
                            <m:t>𝐱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charset="0"/>
                              <a:ea typeface="Cambria" panose="02040503050406030204" pitchFamily="18" charset="0"/>
                            </a:rPr>
                            <m:t>𝑡</m:t>
                          </m:r>
                          <m:r>
                            <a:rPr lang="en-GB" sz="2400" b="0" i="1" smtClean="0">
                              <a:latin typeface="Cambria Math" charset="0"/>
                              <a:ea typeface="Cambria" panose="02040503050406030204" pitchFamily="18" charset="0"/>
                            </a:rPr>
                            <m:t>−1</m:t>
                          </m:r>
                        </m:sub>
                      </m:sSub>
                      <m:nary>
                        <m:naryPr>
                          <m:chr m:val="∑"/>
                          <m:ctrlPr>
                            <a:rPr lang="en-GB" sz="2400" i="1" smtClean="0">
                              <a:latin typeface="Cambria Math" charset="0"/>
                              <a:ea typeface="Cambria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400" b="0" i="1" smtClean="0">
                              <a:latin typeface="Cambria Math" charset="0"/>
                              <a:ea typeface="Cambria" panose="02040503050406030204" pitchFamily="18" charset="0"/>
                            </a:rPr>
                            <m:t>𝑗</m:t>
                          </m:r>
                          <m:r>
                            <a:rPr lang="en-GB" sz="2400" b="0" i="1" smtClean="0">
                              <a:latin typeface="Cambria Math" charset="0"/>
                              <a:ea typeface="Cambria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400" b="0" i="1" smtClean="0">
                              <a:latin typeface="Cambria Math" charset="0"/>
                              <a:ea typeface="Cambria" panose="02040503050406030204" pitchFamily="18" charset="0"/>
                            </a:rPr>
                            <m:t>𝑝</m:t>
                          </m:r>
                          <m:r>
                            <a:rPr lang="en-GB" sz="2400" b="0" i="1" smtClean="0">
                              <a:latin typeface="Cambria Math" charset="0"/>
                              <a:ea typeface="Cambria" panose="02040503050406030204" pitchFamily="18" charset="0"/>
                            </a:rPr>
                            <m:t>−1</m:t>
                          </m:r>
                        </m:sup>
                        <m:e>
                          <m:sSub>
                            <m:sSubPr>
                              <m:ctrlPr>
                                <a:rPr lang="en-GB" sz="2400" i="1">
                                  <a:latin typeface="Cambria Math" charset="0"/>
                                  <a:ea typeface="MS Mincho"/>
                                </a:rPr>
                              </m:ctrlPr>
                            </m:sSubPr>
                            <m:e>
                              <m:r>
                                <a:rPr lang="el-GR" sz="2400" b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𝚽</m:t>
                              </m:r>
                            </m:e>
                            <m:sub>
                              <m:r>
                                <a:rPr lang="en-GB" sz="2400" b="0" i="1" smtClean="0">
                                  <a:latin typeface="Cambria Math" charset="0"/>
                                  <a:ea typeface="Cambria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GB" sz="240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∆</m:t>
                          </m:r>
                          <m:sSub>
                            <m:sSubPr>
                              <m:ctrlPr>
                                <a:rPr lang="en-GB" sz="2400" i="1">
                                  <a:latin typeface="Cambria Math" charset="0"/>
                                  <a:ea typeface="MS Mincho"/>
                                </a:rPr>
                              </m:ctrlPr>
                            </m:sSubPr>
                            <m:e>
                              <m:r>
                                <a:rPr lang="en-GB" sz="2400" b="1">
                                  <a:latin typeface="Cambria Math" charset="0"/>
                                  <a:ea typeface="Cambria" panose="02040503050406030204" pitchFamily="18" charset="0"/>
                                </a:rPr>
                                <m:t>𝐱</m:t>
                              </m:r>
                            </m:e>
                            <m:sub>
                              <m:r>
                                <a:rPr lang="en-GB" sz="2400" i="1">
                                  <a:latin typeface="Cambria Math" charset="0"/>
                                  <a:ea typeface="Cambria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2400" i="1">
                                  <a:latin typeface="Cambria Math" charset="0"/>
                                  <a:ea typeface="Cambria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400" b="0" i="1" smtClean="0">
                                  <a:latin typeface="Cambria Math" charset="0"/>
                                  <a:ea typeface="Cambria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  <m:r>
                        <a:rPr lang="en-GB" sz="2400" i="1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sz="2400" i="1">
                              <a:latin typeface="Cambria Math" charset="0"/>
                              <a:ea typeface="MS Mincho"/>
                            </a:rPr>
                          </m:ctrlPr>
                        </m:sSubPr>
                        <m:e>
                          <m:r>
                            <a:rPr lang="en-GB" sz="2400" b="1" i="0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𝐮</m:t>
                          </m:r>
                        </m:e>
                        <m:sub>
                          <m:r>
                            <a:rPr lang="en-GB" sz="2400" i="1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GB" sz="2400" dirty="0">
                  <a:latin typeface="Times New Roman" panose="02020603050405020304" pitchFamily="18" charset="0"/>
                  <a:ea typeface="MS Mincho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6060" y="3478384"/>
                <a:ext cx="6812910" cy="17113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925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3091" y="1399930"/>
            <a:ext cx="10515600" cy="427037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Adjusted fuel share (to ensure 0-1 boundaries) as function of fuel price relative to numeraire and energy consumption (</a:t>
            </a:r>
            <a:r>
              <a:rPr lang="en-GB" sz="2200" dirty="0" err="1" smtClean="0">
                <a:latin typeface="Corbel" charset="0"/>
                <a:ea typeface="Corbel" charset="0"/>
                <a:cs typeface="Corbel" charset="0"/>
              </a:rPr>
              <a:t>ec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)</a:t>
            </a:r>
          </a:p>
          <a:p>
            <a:pPr marL="0" indent="0">
              <a:buNone/>
            </a:pPr>
            <a:endParaRPr lang="en-GB" sz="2200" dirty="0">
              <a:latin typeface="Corbel" charset="0"/>
              <a:ea typeface="Corbel" charset="0"/>
              <a:cs typeface="Corbel" charset="0"/>
            </a:endParaRPr>
          </a:p>
          <a:p>
            <a:pPr marL="0" indent="0">
              <a:buNone/>
            </a:pPr>
            <a:endParaRPr lang="en-GB" sz="2200" dirty="0" smtClean="0">
              <a:latin typeface="Corbel" charset="0"/>
              <a:ea typeface="Corbel" charset="0"/>
              <a:cs typeface="Corbel" charset="0"/>
            </a:endParaRPr>
          </a:p>
          <a:p>
            <a:pPr marL="0" indent="0">
              <a:buNone/>
            </a:pPr>
            <a:endParaRPr lang="en-GB" sz="2200" dirty="0">
              <a:latin typeface="Corbel" charset="0"/>
              <a:ea typeface="Corbel" charset="0"/>
              <a:cs typeface="Corbel" charset="0"/>
            </a:endParaRPr>
          </a:p>
          <a:p>
            <a:pPr>
              <a:lnSpc>
                <a:spcPct val="110000"/>
              </a:lnSpc>
              <a:spcBef>
                <a:spcPts val="2200"/>
              </a:spcBef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Energy consumption function of GVA (y) and energy price (ep - weighted average of fuel prices)</a:t>
            </a:r>
            <a:endParaRPr lang="en-GB" sz="2200" dirty="0">
              <a:latin typeface="Corbel" charset="0"/>
              <a:ea typeface="Corbel" charset="0"/>
              <a:cs typeface="Corbel" charset="0"/>
            </a:endParaRPr>
          </a:p>
          <a:p>
            <a:pPr marL="0" indent="0">
              <a:buNone/>
            </a:pPr>
            <a:endParaRPr lang="en-GB" sz="2200" dirty="0" smtClean="0"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6430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 incorporating energy demand in the first part, and the multiple fuel demand equations in the second part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803160" y="4942177"/>
                <a:ext cx="5641179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Bef>
                    <a:spcPts val="120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latin typeface="Cambria Math" charset="0"/>
                              <a:ea typeface="MS Mincho"/>
                            </a:rPr>
                          </m:ctrlPr>
                        </m:sSub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𝑒𝑐</m:t>
                          </m:r>
                        </m:e>
                        <m:sub>
                          <m:r>
                            <a:rPr lang="en-GB" sz="2400" i="1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GB" sz="2400" i="1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𝜇</m:t>
                      </m:r>
                      <m:r>
                        <a:rPr lang="en-GB" sz="240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400" i="1">
                              <a:latin typeface="Cambria Math" charset="0"/>
                              <a:ea typeface="MS Mincho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αln</m:t>
                          </m:r>
                        </m:fName>
                        <m:e>
                          <m:sSub>
                            <m:sSubPr>
                              <m:ctrlPr>
                                <a:rPr lang="en-GB" sz="2400" i="1">
                                  <a:latin typeface="Cambria Math" charset="0"/>
                                  <a:ea typeface="MS Mincho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400" i="1">
                                  <a:latin typeface="Cambria Math" charset="0"/>
                                  <a:ea typeface="MS Mincho"/>
                                  <a:cs typeface="Times New Roman" panose="02020603050405020304" pitchFamily="18" charset="0"/>
                                </a:rPr>
                                <m:t>𝑒𝑝</m:t>
                              </m:r>
                            </m:e>
                            <m:sub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func>
                      <m:r>
                        <a:rPr lang="en-GB" sz="2400" i="1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𝛽</m:t>
                      </m:r>
                      <m:func>
                        <m:funcPr>
                          <m:ctrlPr>
                            <a:rPr lang="en-GB" sz="2400" i="1">
                              <a:latin typeface="Cambria Math" charset="0"/>
                              <a:ea typeface="MS Mincho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ln</m:t>
                          </m:r>
                        </m:fName>
                        <m:e>
                          <m:sSub>
                            <m:sSubPr>
                              <m:ctrlPr>
                                <a:rPr lang="en-GB" sz="2400" i="1">
                                  <a:latin typeface="Cambria Math" charset="0"/>
                                  <a:ea typeface="MS Mincho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400" b="0" i="1" smtClean="0">
                                  <a:latin typeface="Cambria Math" charset="0"/>
                                  <a:ea typeface="Cambria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func>
                      <m:r>
                        <a:rPr lang="en-GB" sz="2400" i="1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𝛾</m:t>
                      </m:r>
                      <m:r>
                        <a:rPr lang="en-GB" sz="2400" i="1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𝑡</m:t>
                      </m:r>
                      <m:r>
                        <a:rPr lang="en-GB" sz="2400" i="1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sz="2400" i="1">
                              <a:latin typeface="Cambria Math" charset="0"/>
                              <a:ea typeface="MS Mincho"/>
                            </a:rPr>
                          </m:ctrlPr>
                        </m:sSub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2400" i="1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GB" sz="2400" dirty="0">
                  <a:latin typeface="Times New Roman" panose="02020603050405020304" pitchFamily="18" charset="0"/>
                  <a:ea typeface="MS Mincho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3160" y="4942177"/>
                <a:ext cx="5641179" cy="64633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368446" y="1541059"/>
                <a:ext cx="6812910" cy="20562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Bef>
                    <a:spcPts val="120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>
                              <a:latin typeface="Cambria Math" charset="0"/>
                              <a:ea typeface="MS Mincho"/>
                            </a:rPr>
                          </m:ctrlPr>
                        </m:sSubPr>
                        <m:e>
                          <m:r>
                            <a:rPr lang="en-GB" sz="2400" i="1">
                              <a:latin typeface="Cambria Math" charset="0"/>
                              <a:ea typeface="MS Mincho"/>
                            </a:rPr>
                            <m:t>𝑓𝑠</m:t>
                          </m:r>
                        </m:e>
                        <m:sub>
                          <m:r>
                            <a:rPr lang="en-GB" sz="2400" i="1">
                              <a:latin typeface="Cambria Math" charset="0"/>
                              <a:ea typeface="Cambria" panose="02040503050406030204" pitchFamily="18" charset="0"/>
                            </a:rPr>
                            <m:t>𝑖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GB" sz="2400" i="1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2400" i="1">
                              <a:latin typeface="Cambria Math" charset="0"/>
                              <a:ea typeface="MS Mincho"/>
                            </a:rPr>
                          </m:ctrlPr>
                        </m:sSubPr>
                        <m:e>
                          <m:r>
                            <a:rPr lang="en-GB" sz="24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𝜑</m:t>
                          </m:r>
                        </m:e>
                        <m:sub>
                          <m:r>
                            <a:rPr lang="en-GB" sz="2400" i="1">
                              <a:latin typeface="Cambria Math" charset="0"/>
                              <a:ea typeface="Cambria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GB" sz="240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sz="2400" i="1">
                              <a:latin typeface="Cambria Math" charset="0"/>
                              <a:ea typeface="MS Mincho"/>
                            </a:rPr>
                          </m:ctrlPr>
                        </m:sSub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GB" sz="2400" i="1">
                              <a:latin typeface="Cambria Math" charset="0"/>
                              <a:ea typeface="Cambria" panose="02040503050406030204" pitchFamily="18" charset="0"/>
                            </a:rPr>
                            <m:t>𝑖𝑗</m:t>
                          </m:r>
                        </m:sub>
                      </m:sSub>
                      <m:nary>
                        <m:naryPr>
                          <m:chr m:val="∑"/>
                          <m:ctrlPr>
                            <a:rPr lang="en-GB" sz="2400" i="1">
                              <a:latin typeface="Cambria Math" charset="0"/>
                              <a:ea typeface="Cambria" panose="02040503050406030204" pitchFamily="18" charset="0"/>
                            </a:rPr>
                          </m:ctrlPr>
                        </m:naryPr>
                        <m:sub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i="1">
                                  <a:latin typeface="Cambria Math" charset="0"/>
                                  <a:ea typeface="Cambria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2400" i="1">
                                    <a:latin typeface="Cambria Math" charset="0"/>
                                    <a:ea typeface="Cambria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GB" sz="2400" i="1">
                                    <a:latin typeface="Cambria Math" charset="0"/>
                                    <a:ea typeface="Cambria" panose="02040503050406030204" pitchFamily="18" charset="0"/>
                                  </a:rPr>
                                  <m:t>=1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i="1">
                                    <a:latin typeface="Cambria Math" charset="0"/>
                                    <a:ea typeface="Cambria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GB" sz="2400" i="1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≠</m:t>
                                </m:r>
                                <m:r>
                                  <a:rPr lang="en-GB" sz="2400" i="1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sub>
                        <m:sup>
                          <m:r>
                            <a:rPr lang="en-GB" sz="2400" i="1">
                              <a:latin typeface="Cambria Math" charset="0"/>
                              <a:ea typeface="Cambria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GB" sz="2400" i="1">
                              <a:latin typeface="Cambria Math" charset="0"/>
                              <a:ea typeface="MS Mincho"/>
                            </a:rPr>
                            <m:t>𝑙𝑛</m:t>
                          </m:r>
                          <m:f>
                            <m:fPr>
                              <m:ctrlPr>
                                <a:rPr lang="en-GB" sz="2400" i="1">
                                  <a:latin typeface="Cambria Math" charset="0"/>
                                  <a:ea typeface="MS Mincho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GB" sz="2400" i="1">
                                      <a:latin typeface="Cambria Math" charset="0"/>
                                      <a:ea typeface="MS Mincho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i="1">
                                      <a:latin typeface="Cambria Math" charset="0"/>
                                      <a:ea typeface="MS Mincho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GB" sz="2400" i="1">
                                      <a:latin typeface="Cambria Math" charset="0"/>
                                      <a:ea typeface="MS Mincho"/>
                                      <a:cs typeface="Times New Roman" panose="02020603050405020304" pitchFamily="18" charset="0"/>
                                    </a:rPr>
                                    <m:t>𝑗𝑡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GB" sz="2400" i="1">
                                      <a:latin typeface="Cambria Math" charset="0"/>
                                      <a:ea typeface="MS Mincho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i="1">
                                      <a:latin typeface="Cambria Math" charset="0"/>
                                      <a:ea typeface="MS Mincho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GB" sz="2400" i="1">
                                      <a:latin typeface="Cambria Math" charset="0"/>
                                      <a:ea typeface="MS Mincho"/>
                                      <a:cs typeface="Times New Roman" panose="02020603050405020304" pitchFamily="18" charset="0"/>
                                    </a:rPr>
                                    <m:t>𝑑𝑡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  <m:r>
                        <a:rPr lang="en-GB" sz="2400" i="1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sz="2400" i="1">
                              <a:latin typeface="Cambria Math" charset="0"/>
                              <a:ea typeface="Cambria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𝛿</m:t>
                          </m:r>
                        </m:e>
                        <m:sub>
                          <m:r>
                            <a:rPr lang="en-GB" sz="2400" i="1">
                              <a:latin typeface="Cambria Math" charset="0"/>
                              <a:ea typeface="Cambria" panose="02040503050406030204" pitchFamily="18" charset="0"/>
                            </a:rPr>
                            <m:t>𝑖</m:t>
                          </m:r>
                        </m:sub>
                      </m:sSub>
                      <m:func>
                        <m:funcPr>
                          <m:ctrlPr>
                            <a:rPr lang="en-GB" sz="2400" i="1">
                              <a:latin typeface="Cambria Math" charset="0"/>
                              <a:ea typeface="MS Mincho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ln</m:t>
                          </m:r>
                        </m:fName>
                        <m:e>
                          <m:sSub>
                            <m:sSubPr>
                              <m:ctrlPr>
                                <a:rPr lang="en-GB" sz="2400" i="1">
                                  <a:latin typeface="Cambria Math" charset="0"/>
                                  <a:ea typeface="MS Mincho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400" i="1">
                                  <a:latin typeface="Cambria Math" charset="0"/>
                                  <a:ea typeface="Cambria" panose="02040503050406030204" pitchFamily="18" charset="0"/>
                                </a:rPr>
                                <m:t>𝑒𝑐</m:t>
                              </m:r>
                            </m:e>
                            <m:sub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func>
                      <m:r>
                        <a:rPr lang="en-GB" sz="2400" i="1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sz="2400" i="1">
                              <a:latin typeface="Cambria Math" charset="0"/>
                              <a:ea typeface="Cambria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𝜆</m:t>
                          </m:r>
                        </m:e>
                        <m:sub>
                          <m:r>
                            <a:rPr lang="en-GB" sz="2400" i="1">
                              <a:latin typeface="Cambria Math" charset="0"/>
                              <a:ea typeface="Cambria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GB" sz="2400" i="1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𝑡</m:t>
                      </m:r>
                      <m:r>
                        <a:rPr lang="en-GB" sz="2400" i="1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sz="2400" i="1">
                              <a:latin typeface="Cambria Math" charset="0"/>
                              <a:ea typeface="MS Mincho"/>
                            </a:rPr>
                          </m:ctrlPr>
                        </m:sSub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2400" i="1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GB" sz="2400" dirty="0">
                  <a:latin typeface="Times New Roman" panose="02020603050405020304" pitchFamily="18" charset="0"/>
                  <a:ea typeface="MS Mincho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8446" y="1541059"/>
                <a:ext cx="6812910" cy="205626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Content Placeholder 2"/>
          <p:cNvSpPr txBox="1">
            <a:spLocks/>
          </p:cNvSpPr>
          <p:nvPr/>
        </p:nvSpPr>
        <p:spPr>
          <a:xfrm>
            <a:off x="9481159" y="2526690"/>
            <a:ext cx="2189932" cy="3963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500" dirty="0" smtClean="0">
                <a:cs typeface="Arial" panose="020B0604020202020204" pitchFamily="34" charset="0"/>
              </a:rPr>
              <a:t>for each fuel </a:t>
            </a:r>
            <a:r>
              <a:rPr lang="en-GB" sz="2500" dirty="0" err="1" smtClean="0">
                <a:cs typeface="Arial" panose="020B0604020202020204" pitchFamily="34" charset="0"/>
              </a:rPr>
              <a:t>i</a:t>
            </a:r>
            <a:endParaRPr lang="en-GB" sz="250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7836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4079" y="2396528"/>
            <a:ext cx="9144000" cy="871329"/>
          </a:xfrm>
        </p:spPr>
        <p:txBody>
          <a:bodyPr>
            <a:normAutofit/>
          </a:bodyPr>
          <a:lstStyle/>
          <a:p>
            <a:r>
              <a:rPr lang="en-GB" sz="4800" b="1" dirty="0" smtClean="0">
                <a:latin typeface="+mn-lt"/>
                <a:cs typeface="Arial" panose="020B0604020202020204" pitchFamily="34" charset="0"/>
              </a:rPr>
              <a:t>DATA</a:t>
            </a:r>
            <a:endParaRPr lang="en-GB" sz="4800" b="1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1634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4302" y="1600775"/>
            <a:ext cx="10289498" cy="3720733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600"/>
              </a:spcBef>
            </a:pPr>
            <a:r>
              <a:rPr lang="en-GB" sz="2400" dirty="0" smtClean="0">
                <a:latin typeface="Corbel" charset="0"/>
                <a:ea typeface="Corbel" charset="0"/>
                <a:cs typeface="Corbel" charset="0"/>
              </a:rPr>
              <a:t>Annual data in logs over 1990-2014</a:t>
            </a:r>
          </a:p>
          <a:p>
            <a:pPr>
              <a:spcBef>
                <a:spcPts val="1600"/>
              </a:spcBef>
            </a:pPr>
            <a:r>
              <a:rPr lang="en-GB" sz="2400" dirty="0" smtClean="0">
                <a:latin typeface="Corbel" charset="0"/>
                <a:ea typeface="Corbel" charset="0"/>
                <a:cs typeface="Corbel" charset="0"/>
              </a:rPr>
              <a:t>Variables</a:t>
            </a:r>
          </a:p>
          <a:p>
            <a:pPr lvl="1"/>
            <a:r>
              <a:rPr lang="en-GB" dirty="0">
                <a:latin typeface="Corbel" charset="0"/>
                <a:ea typeface="Corbel" charset="0"/>
                <a:cs typeface="Corbel" charset="0"/>
              </a:rPr>
              <a:t>Fuel consumption: DUKES</a:t>
            </a:r>
          </a:p>
          <a:p>
            <a:pPr lvl="1"/>
            <a:r>
              <a:rPr lang="en-GB" dirty="0" smtClean="0">
                <a:latin typeface="Corbel" charset="0"/>
                <a:ea typeface="Corbel" charset="0"/>
                <a:cs typeface="Corbel" charset="0"/>
              </a:rPr>
              <a:t>Energy consumption: sum of fuel consumption</a:t>
            </a:r>
          </a:p>
          <a:p>
            <a:pPr lvl="1"/>
            <a:r>
              <a:rPr lang="en-GB" dirty="0" smtClean="0">
                <a:latin typeface="Corbel" charset="0"/>
                <a:ea typeface="Corbel" charset="0"/>
                <a:cs typeface="Corbel" charset="0"/>
              </a:rPr>
              <a:t>Fuel price</a:t>
            </a:r>
            <a:r>
              <a:rPr lang="en-GB" dirty="0">
                <a:latin typeface="Corbel" charset="0"/>
                <a:ea typeface="Corbel" charset="0"/>
                <a:cs typeface="Corbel" charset="0"/>
              </a:rPr>
              <a:t>: </a:t>
            </a:r>
            <a:r>
              <a:rPr lang="en-GB" dirty="0" smtClean="0">
                <a:latin typeface="Corbel" charset="0"/>
                <a:ea typeface="Corbel" charset="0"/>
                <a:cs typeface="Corbel" charset="0"/>
              </a:rPr>
              <a:t>QEP </a:t>
            </a:r>
            <a:r>
              <a:rPr lang="en-GB" dirty="0">
                <a:latin typeface="Corbel" charset="0"/>
                <a:ea typeface="Corbel" charset="0"/>
                <a:cs typeface="Corbel" charset="0"/>
              </a:rPr>
              <a:t>- </a:t>
            </a:r>
            <a:r>
              <a:rPr lang="en-GB" dirty="0" smtClean="0">
                <a:latin typeface="Corbel" charset="0"/>
                <a:ea typeface="Corbel" charset="0"/>
                <a:cs typeface="Corbel" charset="0"/>
              </a:rPr>
              <a:t>including </a:t>
            </a:r>
            <a:r>
              <a:rPr lang="en-GB" dirty="0">
                <a:latin typeface="Corbel" charset="0"/>
                <a:ea typeface="Corbel" charset="0"/>
                <a:cs typeface="Corbel" charset="0"/>
              </a:rPr>
              <a:t>carbon pricing </a:t>
            </a:r>
            <a:r>
              <a:rPr lang="en-GB" dirty="0" smtClean="0">
                <a:latin typeface="Corbel" charset="0"/>
                <a:ea typeface="Corbel" charset="0"/>
                <a:cs typeface="Corbel" charset="0"/>
              </a:rPr>
              <a:t>from </a:t>
            </a:r>
            <a:r>
              <a:rPr lang="en-GB" dirty="0">
                <a:latin typeface="Corbel" charset="0"/>
                <a:ea typeface="Corbel" charset="0"/>
                <a:cs typeface="Corbel" charset="0"/>
              </a:rPr>
              <a:t>2005 </a:t>
            </a:r>
            <a:r>
              <a:rPr lang="en-GB" dirty="0" smtClean="0">
                <a:latin typeface="Corbel" charset="0"/>
                <a:ea typeface="Corbel" charset="0"/>
                <a:cs typeface="Corbel" charset="0"/>
              </a:rPr>
              <a:t>onwards </a:t>
            </a:r>
          </a:p>
          <a:p>
            <a:pPr lvl="1"/>
            <a:r>
              <a:rPr lang="en-GB" dirty="0" smtClean="0">
                <a:latin typeface="Corbel" charset="0"/>
                <a:ea typeface="Corbel" charset="0"/>
                <a:cs typeface="Corbel" charset="0"/>
              </a:rPr>
              <a:t>Energy price: weighted average of fuel prices</a:t>
            </a:r>
            <a:endParaRPr lang="en-GB" dirty="0">
              <a:latin typeface="Corbel" charset="0"/>
              <a:ea typeface="Corbel" charset="0"/>
              <a:cs typeface="Corbel" charset="0"/>
            </a:endParaRPr>
          </a:p>
          <a:p>
            <a:pPr lvl="1"/>
            <a:r>
              <a:rPr lang="en-GB" dirty="0" smtClean="0">
                <a:latin typeface="Corbel" charset="0"/>
                <a:ea typeface="Corbel" charset="0"/>
                <a:cs typeface="Corbel" charset="0"/>
              </a:rPr>
              <a:t>GVA: Index of production from ONS (2016)</a:t>
            </a:r>
          </a:p>
          <a:p>
            <a:pPr>
              <a:spcBef>
                <a:spcPts val="1600"/>
              </a:spcBef>
            </a:pPr>
            <a:r>
              <a:rPr lang="en-GB" sz="2400" dirty="0" smtClean="0">
                <a:latin typeface="Corbel" charset="0"/>
                <a:ea typeface="Corbel" charset="0"/>
                <a:cs typeface="Corbel" charset="0"/>
              </a:rPr>
              <a:t>Except for NFM, perfect match in taxonomy between DUKES and ONS</a:t>
            </a:r>
          </a:p>
          <a:p>
            <a:pPr marL="228600" lvl="1">
              <a:spcBef>
                <a:spcPts val="1600"/>
              </a:spcBef>
            </a:pPr>
            <a:r>
              <a:rPr lang="en-GB" sz="2400" dirty="0" smtClean="0">
                <a:latin typeface="Corbel" charset="0"/>
                <a:ea typeface="Corbel" charset="0"/>
                <a:cs typeface="Corbel" charset="0"/>
              </a:rPr>
              <a:t>Strong evidence for unit roots required by cointegration approach (</a:t>
            </a:r>
            <a:r>
              <a:rPr lang="en-GB" dirty="0">
                <a:solidFill>
                  <a:srgbClr val="000000"/>
                </a:solidFill>
                <a:latin typeface="Corbel" charset="0"/>
                <a:ea typeface="Corbel" charset="0"/>
                <a:cs typeface="Corbel" charset="0"/>
              </a:rPr>
              <a:t>DF-GLS and ZA </a:t>
            </a:r>
            <a:r>
              <a:rPr lang="en-GB" dirty="0" smtClean="0">
                <a:solidFill>
                  <a:srgbClr val="000000"/>
                </a:solidFill>
                <a:latin typeface="Corbel" charset="0"/>
                <a:ea typeface="Corbel" charset="0"/>
                <a:cs typeface="Corbel" charset="0"/>
              </a:rPr>
              <a:t>tests)</a:t>
            </a:r>
            <a:endParaRPr lang="en-GB" sz="2400" dirty="0"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335146"/>
            <a:ext cx="10515600" cy="4893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Using standard energy data sources</a:t>
            </a:r>
            <a:endParaRPr lang="en-GB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6058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4079" y="2396528"/>
            <a:ext cx="9144000" cy="871329"/>
          </a:xfrm>
        </p:spPr>
        <p:txBody>
          <a:bodyPr>
            <a:normAutofit/>
          </a:bodyPr>
          <a:lstStyle/>
          <a:p>
            <a:r>
              <a:rPr lang="en-GB" sz="4800" b="1" dirty="0" smtClean="0">
                <a:latin typeface="+mn-lt"/>
                <a:cs typeface="Arial" panose="020B0604020202020204" pitchFamily="34" charset="0"/>
              </a:rPr>
              <a:t>ENERGY DEMAND</a:t>
            </a:r>
            <a:endParaRPr lang="en-GB" sz="4800" b="1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507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1524000" y="1364105"/>
            <a:ext cx="9144000" cy="4463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charset="0"/>
              <a:buChar char="•"/>
            </a:pPr>
            <a:r>
              <a:rPr lang="en-GB" sz="2400" dirty="0" smtClean="0">
                <a:latin typeface="Corbel" charset="0"/>
                <a:ea typeface="Corbel" charset="0"/>
                <a:cs typeface="Corbel" charset="0"/>
              </a:rPr>
              <a:t>Stylised </a:t>
            </a:r>
            <a:r>
              <a:rPr lang="en-GB" sz="2400" dirty="0">
                <a:latin typeface="Corbel" charset="0"/>
                <a:ea typeface="Corbel" charset="0"/>
                <a:cs typeface="Corbel" charset="0"/>
              </a:rPr>
              <a:t>facts: </a:t>
            </a:r>
            <a:r>
              <a:rPr lang="en-GB" sz="2400" dirty="0" smtClean="0">
                <a:latin typeface="Corbel" charset="0"/>
                <a:ea typeface="Corbel" charset="0"/>
                <a:cs typeface="Corbel" charset="0"/>
              </a:rPr>
              <a:t>energy and fuel consumption</a:t>
            </a:r>
          </a:p>
          <a:p>
            <a:pPr marL="342900" indent="-342900">
              <a:buFont typeface="Arial" charset="0"/>
              <a:buChar char="•"/>
            </a:pPr>
            <a:r>
              <a:rPr lang="en-GB" sz="2400" dirty="0" smtClean="0">
                <a:latin typeface="Corbel" charset="0"/>
                <a:ea typeface="Corbel" charset="0"/>
                <a:cs typeface="Corbel" charset="0"/>
              </a:rPr>
              <a:t>Motivation </a:t>
            </a:r>
          </a:p>
          <a:p>
            <a:pPr marL="342900" indent="-342900">
              <a:buFont typeface="Arial" charset="0"/>
              <a:buChar char="•"/>
            </a:pPr>
            <a:r>
              <a:rPr lang="en-GB" sz="2400" dirty="0" smtClean="0">
                <a:latin typeface="Corbel" charset="0"/>
                <a:ea typeface="Corbel" charset="0"/>
                <a:cs typeface="Corbel" charset="0"/>
              </a:rPr>
              <a:t>Methodology </a:t>
            </a:r>
          </a:p>
          <a:p>
            <a:pPr marL="342900" indent="-342900">
              <a:buFont typeface="Arial" charset="0"/>
              <a:buChar char="•"/>
            </a:pPr>
            <a:r>
              <a:rPr lang="en-GB" sz="2400" dirty="0" smtClean="0">
                <a:latin typeface="Corbel" charset="0"/>
                <a:ea typeface="Corbel" charset="0"/>
                <a:cs typeface="Corbel" charset="0"/>
              </a:rPr>
              <a:t>Data</a:t>
            </a:r>
          </a:p>
          <a:p>
            <a:pPr marL="342900" indent="-342900">
              <a:buFont typeface="Arial" charset="0"/>
              <a:buChar char="•"/>
            </a:pPr>
            <a:r>
              <a:rPr lang="en-GB" sz="2400" dirty="0" smtClean="0">
                <a:latin typeface="Corbel" charset="0"/>
                <a:ea typeface="Corbel" charset="0"/>
                <a:cs typeface="Corbel" charset="0"/>
              </a:rPr>
              <a:t>Results for Energy Demand</a:t>
            </a:r>
          </a:p>
          <a:p>
            <a:pPr marL="342900" indent="-342900">
              <a:buFont typeface="Arial" charset="0"/>
              <a:buChar char="•"/>
            </a:pPr>
            <a:r>
              <a:rPr lang="en-GB" sz="2400" dirty="0">
                <a:latin typeface="Corbel" charset="0"/>
                <a:ea typeface="Corbel" charset="0"/>
                <a:cs typeface="Corbel" charset="0"/>
              </a:rPr>
              <a:t>Results for </a:t>
            </a:r>
            <a:r>
              <a:rPr lang="en-GB" sz="2400" dirty="0" smtClean="0">
                <a:latin typeface="Corbel" charset="0"/>
                <a:ea typeface="Corbel" charset="0"/>
                <a:cs typeface="Corbel" charset="0"/>
              </a:rPr>
              <a:t>Fuel Demands</a:t>
            </a:r>
          </a:p>
          <a:p>
            <a:pPr marL="0" indent="0">
              <a:spcBef>
                <a:spcPts val="2800"/>
              </a:spcBef>
              <a:buNone/>
            </a:pPr>
            <a:r>
              <a:rPr lang="en-GB" sz="2400" dirty="0" smtClean="0">
                <a:latin typeface="Corbel" charset="0"/>
                <a:ea typeface="Corbel" charset="0"/>
                <a:cs typeface="Corbel" charset="0"/>
              </a:rPr>
              <a:t>Presentation </a:t>
            </a:r>
            <a:r>
              <a:rPr lang="en-GB" sz="2400" dirty="0">
                <a:latin typeface="Corbel" charset="0"/>
                <a:ea typeface="Corbel" charset="0"/>
                <a:cs typeface="Corbel" charset="0"/>
              </a:rPr>
              <a:t>based on </a:t>
            </a:r>
            <a:endParaRPr lang="en-GB" sz="2400" dirty="0" smtClean="0">
              <a:latin typeface="Corbel" charset="0"/>
              <a:ea typeface="Corbel" charset="0"/>
              <a:cs typeface="Corbel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GB" sz="2400" dirty="0">
                <a:latin typeface="Corbel" charset="0"/>
                <a:ea typeface="Corbel" charset="0"/>
                <a:cs typeface="Corbel" charset="0"/>
              </a:rPr>
              <a:t>Agnolucci, De Lipsis and </a:t>
            </a:r>
            <a:r>
              <a:rPr lang="en-GB" sz="2400" dirty="0" err="1" smtClean="0">
                <a:latin typeface="Corbel" charset="0"/>
                <a:ea typeface="Corbel" charset="0"/>
                <a:cs typeface="Corbel" charset="0"/>
              </a:rPr>
              <a:t>Arvanitopoulos</a:t>
            </a:r>
            <a:r>
              <a:rPr lang="en-GB" sz="2400" dirty="0" smtClean="0">
                <a:latin typeface="Corbel" charset="0"/>
                <a:ea typeface="Corbel" charset="0"/>
                <a:cs typeface="Corbel" charset="0"/>
              </a:rPr>
              <a:t> (2017</a:t>
            </a:r>
            <a:r>
              <a:rPr lang="en-GB" sz="2400" dirty="0">
                <a:latin typeface="Corbel" charset="0"/>
                <a:ea typeface="Corbel" charset="0"/>
                <a:cs typeface="Corbel" charset="0"/>
              </a:rPr>
              <a:t>), Energy Econ</a:t>
            </a:r>
          </a:p>
          <a:p>
            <a:pPr marL="342900" indent="-342900">
              <a:buFont typeface="Arial" charset="0"/>
              <a:buChar char="•"/>
            </a:pPr>
            <a:r>
              <a:rPr lang="en-GB" sz="2400" dirty="0" smtClean="0">
                <a:latin typeface="Corbel" charset="0"/>
                <a:ea typeface="Corbel" charset="0"/>
                <a:cs typeface="Corbel" charset="0"/>
              </a:rPr>
              <a:t>Paper </a:t>
            </a:r>
            <a:r>
              <a:rPr lang="en-GB" sz="2400" dirty="0">
                <a:latin typeface="Corbel" charset="0"/>
                <a:ea typeface="Corbel" charset="0"/>
                <a:cs typeface="Corbel" charset="0"/>
              </a:rPr>
              <a:t>submitted </a:t>
            </a:r>
            <a:r>
              <a:rPr lang="en-GB" sz="2400" dirty="0" smtClean="0">
                <a:latin typeface="Corbel" charset="0"/>
                <a:ea typeface="Corbel" charset="0"/>
                <a:cs typeface="Corbel" charset="0"/>
              </a:rPr>
              <a:t>here</a:t>
            </a:r>
            <a:endParaRPr lang="en-GB" sz="2400" dirty="0"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-1"/>
            <a:ext cx="11049000" cy="10193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Outline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2241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"/>
            <a:ext cx="11153931" cy="103432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Contributing to patchy existing empirical evidence for industrial subsectors and to …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9234" y="1558978"/>
            <a:ext cx="9698636" cy="442209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Micro data or data from industrial subsectors sometimes used to estimated elasticities for the industrial subsector </a:t>
            </a:r>
          </a:p>
          <a:p>
            <a:pPr lvl="1">
              <a:lnSpc>
                <a:spcPct val="100000"/>
              </a:lnSpc>
            </a:pPr>
            <a:r>
              <a:rPr lang="en-GB" sz="2000" dirty="0" smtClean="0">
                <a:latin typeface="Corbel" charset="0"/>
                <a:ea typeface="Corbel" charset="0"/>
                <a:cs typeface="Corbel" charset="0"/>
              </a:rPr>
              <a:t>Agnolucci (</a:t>
            </a:r>
            <a:r>
              <a:rPr lang="en-GB" sz="2000" dirty="0">
                <a:latin typeface="Corbel" charset="0"/>
                <a:ea typeface="Corbel" charset="0"/>
                <a:cs typeface="Corbel" charset="0"/>
              </a:rPr>
              <a:t>2009</a:t>
            </a:r>
            <a:r>
              <a:rPr lang="en-GB" sz="2000" dirty="0" smtClean="0">
                <a:latin typeface="Corbel" charset="0"/>
                <a:ea typeface="Corbel" charset="0"/>
                <a:cs typeface="Corbel" charset="0"/>
              </a:rPr>
              <a:t>), </a:t>
            </a:r>
            <a:r>
              <a:rPr lang="en-GB" sz="2000" dirty="0">
                <a:latin typeface="Corbel" charset="0"/>
                <a:ea typeface="Corbel" charset="0"/>
                <a:cs typeface="Corbel" charset="0"/>
              </a:rPr>
              <a:t>Energy Economics</a:t>
            </a:r>
          </a:p>
          <a:p>
            <a:pPr lvl="1">
              <a:lnSpc>
                <a:spcPct val="100000"/>
              </a:lnSpc>
            </a:pPr>
            <a:r>
              <a:rPr lang="en-GB" sz="2000" dirty="0" err="1" smtClean="0">
                <a:latin typeface="Corbel" charset="0"/>
                <a:ea typeface="Corbel" charset="0"/>
                <a:cs typeface="Corbel" charset="0"/>
              </a:rPr>
              <a:t>Caloghirou</a:t>
            </a:r>
            <a:r>
              <a:rPr lang="en-GB" sz="2000" dirty="0" smtClean="0">
                <a:latin typeface="Corbel" charset="0"/>
                <a:ea typeface="Corbel" charset="0"/>
                <a:cs typeface="Corbel" charset="0"/>
              </a:rPr>
              <a:t> et al. (1997), Energy Economics</a:t>
            </a:r>
          </a:p>
          <a:p>
            <a:pPr lvl="1">
              <a:lnSpc>
                <a:spcPct val="100000"/>
              </a:lnSpc>
            </a:pPr>
            <a:r>
              <a:rPr lang="en-GB" sz="2000" dirty="0" err="1" smtClean="0">
                <a:latin typeface="Corbel" charset="0"/>
                <a:ea typeface="Corbel" charset="0"/>
                <a:cs typeface="Corbel" charset="0"/>
              </a:rPr>
              <a:t>Christopoulos</a:t>
            </a:r>
            <a:r>
              <a:rPr lang="en-GB" sz="2000" dirty="0" smtClean="0">
                <a:latin typeface="Corbel" charset="0"/>
                <a:ea typeface="Corbel" charset="0"/>
                <a:cs typeface="Corbel" charset="0"/>
              </a:rPr>
              <a:t> (2000) and </a:t>
            </a:r>
            <a:r>
              <a:rPr lang="en-GB" sz="2000" dirty="0" err="1" smtClean="0">
                <a:latin typeface="Corbel" charset="0"/>
                <a:ea typeface="Corbel" charset="0"/>
                <a:cs typeface="Corbel" charset="0"/>
              </a:rPr>
              <a:t>Christopoulos</a:t>
            </a:r>
            <a:r>
              <a:rPr lang="en-GB" sz="2000" dirty="0" smtClean="0">
                <a:latin typeface="Corbel" charset="0"/>
                <a:ea typeface="Corbel" charset="0"/>
                <a:cs typeface="Corbel" charset="0"/>
              </a:rPr>
              <a:t> and </a:t>
            </a:r>
            <a:r>
              <a:rPr lang="en-GB" sz="2000" dirty="0" err="1" smtClean="0">
                <a:latin typeface="Corbel" charset="0"/>
                <a:ea typeface="Corbel" charset="0"/>
                <a:cs typeface="Corbel" charset="0"/>
              </a:rPr>
              <a:t>Tsionas</a:t>
            </a:r>
            <a:r>
              <a:rPr lang="en-GB" sz="2000" dirty="0" smtClean="0">
                <a:latin typeface="Corbel" charset="0"/>
                <a:ea typeface="Corbel" charset="0"/>
                <a:cs typeface="Corbel" charset="0"/>
              </a:rPr>
              <a:t> (</a:t>
            </a:r>
            <a:r>
              <a:rPr lang="en-GB" sz="2000" dirty="0">
                <a:latin typeface="Corbel" charset="0"/>
                <a:ea typeface="Corbel" charset="0"/>
                <a:cs typeface="Corbel" charset="0"/>
              </a:rPr>
              <a:t>2002), both in , Energy Economics</a:t>
            </a:r>
          </a:p>
          <a:p>
            <a:pPr>
              <a:spcBef>
                <a:spcPts val="2200"/>
              </a:spcBef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Only three examples of analyses of elasticities for industrial subsectors</a:t>
            </a:r>
          </a:p>
          <a:p>
            <a:pPr lvl="1">
              <a:lnSpc>
                <a:spcPct val="100000"/>
              </a:lnSpc>
            </a:pPr>
            <a:r>
              <a:rPr lang="en-GB" sz="2000" dirty="0" err="1" smtClean="0">
                <a:latin typeface="Corbel" charset="0"/>
                <a:ea typeface="Corbel" charset="0"/>
                <a:cs typeface="Corbel" charset="0"/>
              </a:rPr>
              <a:t>Floros</a:t>
            </a:r>
            <a:r>
              <a:rPr lang="en-GB" sz="2000" dirty="0" smtClean="0">
                <a:latin typeface="Corbel" charset="0"/>
                <a:ea typeface="Corbel" charset="0"/>
                <a:cs typeface="Corbel" charset="0"/>
              </a:rPr>
              <a:t> and </a:t>
            </a:r>
            <a:r>
              <a:rPr lang="en-GB" sz="2000" dirty="0" err="1" smtClean="0">
                <a:latin typeface="Corbel" charset="0"/>
                <a:ea typeface="Corbel" charset="0"/>
                <a:cs typeface="Corbel" charset="0"/>
              </a:rPr>
              <a:t>Vlachou</a:t>
            </a:r>
            <a:r>
              <a:rPr lang="en-GB" sz="2000" dirty="0" smtClean="0">
                <a:latin typeface="Corbel" charset="0"/>
                <a:ea typeface="Corbel" charset="0"/>
                <a:cs typeface="Corbel" charset="0"/>
              </a:rPr>
              <a:t> (2005)</a:t>
            </a:r>
            <a:r>
              <a:rPr lang="en-GB" sz="2000" dirty="0">
                <a:latin typeface="Corbel" charset="0"/>
                <a:ea typeface="Corbel" charset="0"/>
                <a:cs typeface="Corbel" charset="0"/>
              </a:rPr>
              <a:t> , Energy </a:t>
            </a:r>
            <a:r>
              <a:rPr lang="en-GB" sz="2000" dirty="0" smtClean="0">
                <a:latin typeface="Corbel" charset="0"/>
                <a:ea typeface="Corbel" charset="0"/>
                <a:cs typeface="Corbel" charset="0"/>
              </a:rPr>
              <a:t>Econ</a:t>
            </a:r>
            <a:endParaRPr lang="en-GB" sz="2000" dirty="0">
              <a:latin typeface="Corbel" charset="0"/>
              <a:ea typeface="Corbel" charset="0"/>
              <a:cs typeface="Corbel" charset="0"/>
            </a:endParaRPr>
          </a:p>
          <a:p>
            <a:pPr lvl="1">
              <a:lnSpc>
                <a:spcPct val="100000"/>
              </a:lnSpc>
            </a:pPr>
            <a:r>
              <a:rPr lang="en-GB" sz="2000" dirty="0" err="1" smtClean="0">
                <a:latin typeface="Corbel" charset="0"/>
                <a:ea typeface="Corbel" charset="0"/>
                <a:cs typeface="Corbel" charset="0"/>
              </a:rPr>
              <a:t>Bjorner</a:t>
            </a:r>
            <a:r>
              <a:rPr lang="en-GB" sz="2000" dirty="0" smtClean="0">
                <a:latin typeface="Corbel" charset="0"/>
                <a:ea typeface="Corbel" charset="0"/>
                <a:cs typeface="Corbel" charset="0"/>
              </a:rPr>
              <a:t> and Jensen (2002), Res </a:t>
            </a:r>
            <a:r>
              <a:rPr lang="en-GB" sz="2000" dirty="0">
                <a:latin typeface="Corbel" charset="0"/>
                <a:ea typeface="Corbel" charset="0"/>
                <a:cs typeface="Corbel" charset="0"/>
              </a:rPr>
              <a:t>Energy </a:t>
            </a:r>
            <a:r>
              <a:rPr lang="en-GB" sz="2000" dirty="0" smtClean="0">
                <a:latin typeface="Corbel" charset="0"/>
                <a:ea typeface="Corbel" charset="0"/>
                <a:cs typeface="Corbel" charset="0"/>
              </a:rPr>
              <a:t>Econ</a:t>
            </a:r>
          </a:p>
          <a:p>
            <a:pPr lvl="1">
              <a:lnSpc>
                <a:spcPct val="100000"/>
              </a:lnSpc>
            </a:pPr>
            <a:r>
              <a:rPr lang="en-GB" sz="2000" dirty="0" smtClean="0">
                <a:latin typeface="Corbel" charset="0"/>
                <a:ea typeface="Corbel" charset="0"/>
                <a:cs typeface="Corbel" charset="0"/>
              </a:rPr>
              <a:t>Steinbuks and </a:t>
            </a:r>
            <a:r>
              <a:rPr lang="en-GB" sz="2000" dirty="0" err="1" smtClean="0">
                <a:latin typeface="Corbel" charset="0"/>
                <a:ea typeface="Corbel" charset="0"/>
                <a:cs typeface="Corbel" charset="0"/>
              </a:rPr>
              <a:t>Neuhoff</a:t>
            </a:r>
            <a:r>
              <a:rPr lang="en-GB" sz="2000" dirty="0" smtClean="0">
                <a:latin typeface="Corbel" charset="0"/>
                <a:ea typeface="Corbel" charset="0"/>
                <a:cs typeface="Corbel" charset="0"/>
              </a:rPr>
              <a:t> (2014), JEEM</a:t>
            </a:r>
          </a:p>
        </p:txBody>
      </p:sp>
    </p:spTree>
    <p:extLst>
      <p:ext uri="{BB962C8B-B14F-4D97-AF65-F5344CB8AC3E}">
        <p14:creationId xmlns:p14="http://schemas.microsoft.com/office/powerpoint/2010/main" val="14454210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"/>
            <a:ext cx="10515600" cy="1049311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 reducing uncertainty with regard to elasticities in the UK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2896803"/>
              </p:ext>
            </p:extLst>
          </p:nvPr>
        </p:nvGraphicFramePr>
        <p:xfrm>
          <a:off x="164891" y="2456126"/>
          <a:ext cx="11932166" cy="2712084"/>
        </p:xfrm>
        <a:graphic>
          <a:graphicData uri="http://schemas.openxmlformats.org/drawingml/2006/table">
            <a:tbl>
              <a:tblPr firstRow="1" firstCol="1" bandRow="1"/>
              <a:tblGrid>
                <a:gridCol w="2938153">
                  <a:extLst>
                    <a:ext uri="{9D8B030D-6E8A-4147-A177-3AD203B41FA5}">
                      <a16:colId xmlns="" xmlns:a16="http://schemas.microsoft.com/office/drawing/2014/main" val="813014313"/>
                    </a:ext>
                  </a:extLst>
                </a:gridCol>
                <a:gridCol w="3640047">
                  <a:extLst>
                    <a:ext uri="{9D8B030D-6E8A-4147-A177-3AD203B41FA5}">
                      <a16:colId xmlns="" xmlns:a16="http://schemas.microsoft.com/office/drawing/2014/main" val="2506578694"/>
                    </a:ext>
                  </a:extLst>
                </a:gridCol>
                <a:gridCol w="1518046">
                  <a:extLst>
                    <a:ext uri="{9D8B030D-6E8A-4147-A177-3AD203B41FA5}">
                      <a16:colId xmlns="" xmlns:a16="http://schemas.microsoft.com/office/drawing/2014/main" val="1753506567"/>
                    </a:ext>
                  </a:extLst>
                </a:gridCol>
                <a:gridCol w="2504207">
                  <a:extLst>
                    <a:ext uri="{9D8B030D-6E8A-4147-A177-3AD203B41FA5}">
                      <a16:colId xmlns="" xmlns:a16="http://schemas.microsoft.com/office/drawing/2014/main" val="4207879818"/>
                    </a:ext>
                  </a:extLst>
                </a:gridCol>
                <a:gridCol w="1331713">
                  <a:extLst>
                    <a:ext uri="{9D8B030D-6E8A-4147-A177-3AD203B41FA5}">
                      <a16:colId xmlns="" xmlns:a16="http://schemas.microsoft.com/office/drawing/2014/main" val="1484455627"/>
                    </a:ext>
                  </a:extLst>
                </a:gridCol>
              </a:tblGrid>
              <a:tr h="3851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Study</a:t>
                      </a:r>
                      <a:endParaRPr lang="en-GB" sz="15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Model</a:t>
                      </a:r>
                      <a:endParaRPr lang="en-GB" sz="15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Estimation Period</a:t>
                      </a:r>
                      <a:endParaRPr lang="en-GB" sz="15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Price</a:t>
                      </a:r>
                      <a:endParaRPr lang="en-GB" sz="15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Economic activity</a:t>
                      </a:r>
                      <a:endParaRPr lang="en-GB" sz="15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31886233"/>
                  </a:ext>
                </a:extLst>
              </a:tr>
              <a:tr h="3808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Hunt et al. (2003)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STSM with symmetric price 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1971 - 1995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-0.2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0.71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76723282"/>
                  </a:ext>
                </a:extLst>
              </a:tr>
              <a:tr h="3808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Dimitropoulos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et al. (2005)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STSM with symmetric price 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1967 - 1999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-0.17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0.70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42889574"/>
                  </a:ext>
                </a:extLst>
              </a:tr>
              <a:tr h="3808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Agnolucci (2009)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Average </a:t>
                      </a:r>
                      <a:r>
                        <a:rPr lang="en-GB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GB" sz="18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several </a:t>
                      </a:r>
                      <a:r>
                        <a:rPr lang="en-GB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panel 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estimators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1978 - 2004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-0.64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0.52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11618067"/>
                  </a:ext>
                </a:extLst>
              </a:tr>
              <a:tr h="3808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Agnolucci (2010)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STSM with symmetric price 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1973 - 2005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-0.59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0.45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94342662"/>
                  </a:ext>
                </a:extLst>
              </a:tr>
              <a:tr h="3808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Agnolucci (2010)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STSM with asymmetric price 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1973 - 2005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-0.65 / -0.47 / -0.37 </a:t>
                      </a:r>
                      <a:r>
                        <a:rPr lang="en-GB" sz="18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0.48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49162330"/>
                  </a:ext>
                </a:extLst>
              </a:tr>
              <a:tr h="3808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Adeyemi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and Hunt (2014)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STSM with asymmetric price 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1962 - 2010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-0.51 </a:t>
                      </a:r>
                      <a:r>
                        <a:rPr lang="en-GB" sz="18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(2)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0.49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86321" marR="863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3958018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109272" y="1339613"/>
            <a:ext cx="93388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Substantial uncertainty as to the magnitude of price and output 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elasticities in the UK (and not many studies either) </a:t>
            </a:r>
            <a:endParaRPr lang="en-GB" sz="2200" dirty="0">
              <a:latin typeface="Corbel" charset="0"/>
              <a:ea typeface="Corbel" charset="0"/>
              <a:cs typeface="Corb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2389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239" y="0"/>
            <a:ext cx="10515600" cy="989351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Results – Existence of cointegration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379096" y="2038666"/>
            <a:ext cx="10163332" cy="313294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Strong evidence for 1 cointegrating vector among energy consumption, economic activity and energy price interpreted as energy demand</a:t>
            </a:r>
          </a:p>
          <a:p>
            <a:pPr>
              <a:lnSpc>
                <a:spcPct val="110000"/>
              </a:lnSpc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Results robust to approach used in the testing (Johansen and </a:t>
            </a: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Bounds Testing 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procedure)</a:t>
            </a:r>
          </a:p>
          <a:p>
            <a:pPr>
              <a:lnSpc>
                <a:spcPct val="110000"/>
              </a:lnSpc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Continued with Johansen approach due to gain in efficiency </a:t>
            </a:r>
          </a:p>
          <a:p>
            <a:pPr>
              <a:lnSpc>
                <a:spcPct val="110000"/>
              </a:lnSpc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Standard diagnostics – all </a:t>
            </a: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good (not shown here – see paper) </a:t>
            </a:r>
            <a:endParaRPr lang="en-GB" sz="2200" dirty="0" smtClean="0">
              <a:latin typeface="Corbel" charset="0"/>
              <a:ea typeface="Corbel" charset="0"/>
              <a:cs typeface="Corb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9181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239" y="194872"/>
            <a:ext cx="10515600" cy="606510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Results – value of elasticities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426805"/>
              </p:ext>
            </p:extLst>
          </p:nvPr>
        </p:nvGraphicFramePr>
        <p:xfrm>
          <a:off x="2533338" y="3532479"/>
          <a:ext cx="7246495" cy="2371338"/>
        </p:xfrm>
        <a:graphic>
          <a:graphicData uri="http://schemas.openxmlformats.org/drawingml/2006/table">
            <a:tbl>
              <a:tblPr firstRow="1" firstCol="1" bandRow="1"/>
              <a:tblGrid>
                <a:gridCol w="940376">
                  <a:extLst>
                    <a:ext uri="{9D8B030D-6E8A-4147-A177-3AD203B41FA5}">
                      <a16:colId xmlns="" xmlns:a16="http://schemas.microsoft.com/office/drawing/2014/main" val="2411387830"/>
                    </a:ext>
                  </a:extLst>
                </a:gridCol>
                <a:gridCol w="1284559">
                  <a:extLst>
                    <a:ext uri="{9D8B030D-6E8A-4147-A177-3AD203B41FA5}">
                      <a16:colId xmlns="" xmlns:a16="http://schemas.microsoft.com/office/drawing/2014/main" val="1173512684"/>
                    </a:ext>
                  </a:extLst>
                </a:gridCol>
                <a:gridCol w="974210">
                  <a:extLst>
                    <a:ext uri="{9D8B030D-6E8A-4147-A177-3AD203B41FA5}">
                      <a16:colId xmlns="" xmlns:a16="http://schemas.microsoft.com/office/drawing/2014/main" val="1391097595"/>
                    </a:ext>
                  </a:extLst>
                </a:gridCol>
                <a:gridCol w="890207">
                  <a:extLst>
                    <a:ext uri="{9D8B030D-6E8A-4147-A177-3AD203B41FA5}">
                      <a16:colId xmlns="" xmlns:a16="http://schemas.microsoft.com/office/drawing/2014/main" val="151651690"/>
                    </a:ext>
                  </a:extLst>
                </a:gridCol>
                <a:gridCol w="1404730">
                  <a:extLst>
                    <a:ext uri="{9D8B030D-6E8A-4147-A177-3AD203B41FA5}">
                      <a16:colId xmlns="" xmlns:a16="http://schemas.microsoft.com/office/drawing/2014/main" val="4205218069"/>
                    </a:ext>
                  </a:extLst>
                </a:gridCol>
                <a:gridCol w="1752413">
                  <a:extLst>
                    <a:ext uri="{9D8B030D-6E8A-4147-A177-3AD203B41FA5}">
                      <a16:colId xmlns="" xmlns:a16="http://schemas.microsoft.com/office/drawing/2014/main" val="3805484849"/>
                    </a:ext>
                  </a:extLst>
                </a:gridCol>
              </a:tblGrid>
              <a:tr h="263482">
                <a:tc>
                  <a:txBody>
                    <a:bodyPr/>
                    <a:lstStyle/>
                    <a:p>
                      <a:endParaRPr lang="en-GB" sz="17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GB" sz="1700" b="1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t</a:t>
                      </a:r>
                      <a:endParaRPr lang="en-GB" sz="17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GB" sz="1700" b="1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t</a:t>
                      </a:r>
                      <a:endParaRPr lang="en-GB" sz="17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trend</a:t>
                      </a:r>
                      <a:endParaRPr lang="en-GB" sz="17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constant</a:t>
                      </a:r>
                      <a:endParaRPr lang="en-GB" sz="17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Exogeneity</a:t>
                      </a:r>
                      <a:endParaRPr lang="en-GB" sz="17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2709551"/>
                  </a:ext>
                </a:extLst>
              </a:tr>
              <a:tr h="263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CHE</a:t>
                      </a:r>
                      <a:endParaRPr lang="en-GB" sz="17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0.48</a:t>
                      </a:r>
                      <a:r>
                        <a:rPr lang="en-GB" sz="17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(*)</a:t>
                      </a:r>
                      <a:endParaRPr lang="en-GB" sz="17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17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0.32</a:t>
                      </a:r>
                      <a:r>
                        <a:rPr lang="en-GB" sz="17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700" baseline="300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-0.02</a:t>
                      </a:r>
                      <a:endParaRPr lang="en-GB" sz="17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3.87</a:t>
                      </a:r>
                      <a:endParaRPr lang="en-GB" sz="17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0.58</a:t>
                      </a:r>
                      <a:endParaRPr lang="en-GB" sz="17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06523536"/>
                  </a:ext>
                </a:extLst>
              </a:tr>
              <a:tr h="263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ENV</a:t>
                      </a:r>
                      <a:endParaRPr lang="en-GB" sz="17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0.32</a:t>
                      </a:r>
                      <a:endParaRPr lang="en-GB" sz="17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17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0.30</a:t>
                      </a:r>
                      <a:r>
                        <a:rPr lang="en-GB" sz="17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7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-0.01</a:t>
                      </a:r>
                      <a:endParaRPr lang="en-GB" sz="17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4.47</a:t>
                      </a:r>
                      <a:endParaRPr lang="en-GB" sz="17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0.11</a:t>
                      </a:r>
                      <a:endParaRPr lang="en-GB" sz="17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36375978"/>
                  </a:ext>
                </a:extLst>
              </a:tr>
              <a:tr h="263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FBT</a:t>
                      </a:r>
                      <a:endParaRPr lang="en-GB" sz="17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0.50</a:t>
                      </a:r>
                      <a:r>
                        <a:rPr lang="en-GB" sz="17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(+)</a:t>
                      </a:r>
                      <a:endParaRPr lang="en-GB" sz="17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17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0.17</a:t>
                      </a:r>
                      <a:r>
                        <a:rPr lang="en-GB" sz="17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7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-0.01</a:t>
                      </a:r>
                      <a:endParaRPr lang="en-GB" sz="17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3.13</a:t>
                      </a:r>
                      <a:endParaRPr lang="en-GB" sz="17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0.22</a:t>
                      </a:r>
                      <a:endParaRPr lang="en-GB" sz="17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17116580"/>
                  </a:ext>
                </a:extLst>
              </a:tr>
              <a:tr h="263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MIN</a:t>
                      </a:r>
                      <a:endParaRPr lang="en-GB" sz="17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0.36</a:t>
                      </a:r>
                      <a:r>
                        <a:rPr lang="en-GB" sz="17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(+)</a:t>
                      </a:r>
                      <a:endParaRPr lang="en-GB" sz="17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7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7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3.04</a:t>
                      </a:r>
                      <a:endParaRPr lang="en-GB" sz="17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0.08</a:t>
                      </a:r>
                      <a:endParaRPr lang="en-GB" sz="17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17046578"/>
                  </a:ext>
                </a:extLst>
              </a:tr>
              <a:tr h="263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NFM</a:t>
                      </a:r>
                      <a:endParaRPr lang="en-GB" sz="17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1.10</a:t>
                      </a:r>
                      <a:r>
                        <a:rPr lang="en-GB" sz="17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(+)</a:t>
                      </a:r>
                      <a:endParaRPr lang="en-GB" sz="17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17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0.52</a:t>
                      </a:r>
                      <a:r>
                        <a:rPr lang="en-GB" sz="17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7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7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1.50</a:t>
                      </a:r>
                      <a:endParaRPr lang="en-GB" sz="17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0.93</a:t>
                      </a:r>
                      <a:endParaRPr lang="en-GB" sz="17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61742747"/>
                  </a:ext>
                </a:extLst>
              </a:tr>
              <a:tr h="263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OTH</a:t>
                      </a:r>
                      <a:endParaRPr lang="en-GB" sz="17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1.42</a:t>
                      </a:r>
                      <a:r>
                        <a:rPr lang="en-GB" sz="17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(*)</a:t>
                      </a:r>
                      <a:endParaRPr lang="en-GB" sz="17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17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0.78</a:t>
                      </a:r>
                      <a:r>
                        <a:rPr lang="en-GB" sz="17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7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7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1.09</a:t>
                      </a:r>
                      <a:endParaRPr lang="en-GB" sz="17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7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**</a:t>
                      </a:r>
                      <a:r>
                        <a:rPr lang="en-GB" sz="17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)</a:t>
                      </a:r>
                      <a:endParaRPr lang="en-GB" sz="1700" baseline="300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9191492"/>
                  </a:ext>
                </a:extLst>
              </a:tr>
              <a:tr h="263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PPP</a:t>
                      </a:r>
                      <a:endParaRPr lang="en-GB" sz="17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0.24</a:t>
                      </a:r>
                      <a:endParaRPr lang="en-GB" sz="17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17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0.34</a:t>
                      </a:r>
                      <a:r>
                        <a:rPr lang="en-GB" sz="17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7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7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4.83</a:t>
                      </a:r>
                      <a:endParaRPr lang="en-GB" sz="17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7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**</a:t>
                      </a:r>
                      <a:r>
                        <a:rPr lang="en-GB" sz="17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)</a:t>
                      </a:r>
                      <a:endParaRPr lang="en-GB" sz="1700" baseline="300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70122702"/>
                  </a:ext>
                </a:extLst>
              </a:tr>
              <a:tr h="263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TEX</a:t>
                      </a:r>
                      <a:endParaRPr lang="en-GB" sz="17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0.12</a:t>
                      </a:r>
                      <a:endParaRPr lang="en-GB" sz="17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17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0.44</a:t>
                      </a:r>
                      <a:r>
                        <a:rPr lang="en-GB" sz="17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7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7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5.80</a:t>
                      </a:r>
                      <a:endParaRPr lang="en-GB" sz="17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0.06</a:t>
                      </a:r>
                      <a:endParaRPr lang="en-GB" sz="17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8806" marR="98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20961005"/>
                  </a:ext>
                </a:extLst>
              </a:tr>
            </a:tbl>
          </a:graphicData>
        </a:graphic>
      </p:graphicFrame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94281" y="1176930"/>
            <a:ext cx="10658007" cy="4351338"/>
          </a:xfrm>
        </p:spPr>
        <p:txBody>
          <a:bodyPr>
            <a:normAutofit/>
          </a:bodyPr>
          <a:lstStyle/>
          <a:p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LR test on significance of parameters pointing at strong significance of price impact</a:t>
            </a:r>
          </a:p>
          <a:p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Considerable heterogeneity with regard to the value of price and income elasticities, adjustment process (alpha) </a:t>
            </a:r>
          </a:p>
          <a:p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LR test on weak exogeneity of energy price and output indicates 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exogeneity at 5% in all sectors but two – implausible results in OTH though</a:t>
            </a:r>
            <a:endParaRPr lang="en-GB" sz="2200" dirty="0">
              <a:latin typeface="Corbel" charset="0"/>
              <a:ea typeface="Corbel" charset="0"/>
              <a:cs typeface="Corbel" charset="0"/>
            </a:endParaRPr>
          </a:p>
          <a:p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Some heterogeneity with regard to linear trend</a:t>
            </a:r>
            <a:endParaRPr lang="en-GB" sz="2200" dirty="0">
              <a:latin typeface="Corbel" charset="0"/>
              <a:ea typeface="Corbel" charset="0"/>
              <a:cs typeface="Corbel" charset="0"/>
            </a:endParaRPr>
          </a:p>
          <a:p>
            <a:endParaRPr lang="en-GB" sz="22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394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94281" y="1176930"/>
            <a:ext cx="10658007" cy="471587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Stability of cointegrating relationship based on test by </a:t>
            </a:r>
            <a:r>
              <a:rPr lang="en-GB" sz="2200" dirty="0" err="1" smtClean="0">
                <a:latin typeface="Corbel" charset="0"/>
                <a:ea typeface="Corbel" charset="0"/>
                <a:cs typeface="Corbel" charset="0"/>
              </a:rPr>
              <a:t>Kejriwal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 and Perron (2010) 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  <a:sym typeface="Wingdings"/>
              </a:rPr>
              <a:t> strong evidence towards stability</a:t>
            </a:r>
            <a:endParaRPr lang="en-GB" sz="2200" dirty="0">
              <a:latin typeface="Corbel" charset="0"/>
              <a:ea typeface="Corbel" charset="0"/>
              <a:cs typeface="Corbel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227326"/>
              </p:ext>
            </p:extLst>
          </p:nvPr>
        </p:nvGraphicFramePr>
        <p:xfrm>
          <a:off x="1693890" y="2263514"/>
          <a:ext cx="8814215" cy="3477714"/>
        </p:xfrm>
        <a:graphic>
          <a:graphicData uri="http://schemas.openxmlformats.org/drawingml/2006/table">
            <a:tbl>
              <a:tblPr firstRow="1" firstCol="1" bandRow="1"/>
              <a:tblGrid>
                <a:gridCol w="728947">
                  <a:extLst>
                    <a:ext uri="{9D8B030D-6E8A-4147-A177-3AD203B41FA5}">
                      <a16:colId xmlns="" xmlns:a16="http://schemas.microsoft.com/office/drawing/2014/main" val="3283292248"/>
                    </a:ext>
                  </a:extLst>
                </a:gridCol>
                <a:gridCol w="1615993">
                  <a:extLst>
                    <a:ext uri="{9D8B030D-6E8A-4147-A177-3AD203B41FA5}">
                      <a16:colId xmlns="" xmlns:a16="http://schemas.microsoft.com/office/drawing/2014/main" val="1193004018"/>
                    </a:ext>
                  </a:extLst>
                </a:gridCol>
                <a:gridCol w="1142761">
                  <a:extLst>
                    <a:ext uri="{9D8B030D-6E8A-4147-A177-3AD203B41FA5}">
                      <a16:colId xmlns="" xmlns:a16="http://schemas.microsoft.com/office/drawing/2014/main" val="914579422"/>
                    </a:ext>
                  </a:extLst>
                </a:gridCol>
                <a:gridCol w="5326514">
                  <a:extLst>
                    <a:ext uri="{9D8B030D-6E8A-4147-A177-3AD203B41FA5}">
                      <a16:colId xmlns="" xmlns:a16="http://schemas.microsoft.com/office/drawing/2014/main" val="1499671969"/>
                    </a:ext>
                  </a:extLst>
                </a:gridCol>
              </a:tblGrid>
              <a:tr h="3536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6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KP statistics</a:t>
                      </a:r>
                      <a:endParaRPr lang="en-GB" sz="16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95% CV</a:t>
                      </a:r>
                      <a:endParaRPr lang="en-GB" sz="16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Notes</a:t>
                      </a:r>
                      <a:endParaRPr lang="en-GB" sz="16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57971057"/>
                  </a:ext>
                </a:extLst>
              </a:tr>
              <a:tr h="3536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CHE</a:t>
                      </a:r>
                      <a:endParaRPr lang="en-GB" sz="16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4.82</a:t>
                      </a:r>
                      <a:endParaRPr lang="en-GB" sz="16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10.88</a:t>
                      </a:r>
                      <a:endParaRPr lang="en-GB" sz="16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qb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= 2, trend, trimming = 0.20</a:t>
                      </a:r>
                      <a:endParaRPr lang="en-GB" sz="16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57223144"/>
                  </a:ext>
                </a:extLst>
              </a:tr>
              <a:tr h="3536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ENV</a:t>
                      </a:r>
                      <a:endParaRPr lang="en-GB" sz="16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8.99</a:t>
                      </a:r>
                      <a:endParaRPr lang="en-GB" sz="16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10.88</a:t>
                      </a:r>
                      <a:endParaRPr lang="en-GB" sz="16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qb = 2, trend,  trimming = 0.20</a:t>
                      </a:r>
                      <a:endParaRPr lang="en-GB" sz="16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11669087"/>
                  </a:ext>
                </a:extLst>
              </a:tr>
              <a:tr h="3536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FBT</a:t>
                      </a:r>
                      <a:endParaRPr lang="en-GB" sz="16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15.35</a:t>
                      </a:r>
                      <a:endParaRPr lang="en-GB" sz="16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10.88</a:t>
                      </a:r>
                      <a:endParaRPr lang="en-GB" sz="16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qb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= 2, trend, trimming = 0.20, break date: 2009</a:t>
                      </a:r>
                      <a:endParaRPr lang="en-GB" sz="16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54425166"/>
                  </a:ext>
                </a:extLst>
              </a:tr>
              <a:tr h="3536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MIN</a:t>
                      </a:r>
                      <a:endParaRPr lang="en-GB" sz="16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6.65</a:t>
                      </a:r>
                      <a:endParaRPr lang="en-GB" sz="16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9.27</a:t>
                      </a:r>
                      <a:endParaRPr lang="en-GB" sz="16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qb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= 1, trimming = 0.15</a:t>
                      </a:r>
                      <a:endParaRPr lang="en-GB" sz="16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25182771"/>
                  </a:ext>
                </a:extLst>
              </a:tr>
              <a:tr h="6481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NFM</a:t>
                      </a:r>
                      <a:endParaRPr lang="en-GB" sz="16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8.34</a:t>
                      </a:r>
                      <a:endParaRPr lang="en-GB" sz="16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12.27</a:t>
                      </a:r>
                      <a:endParaRPr lang="en-GB" sz="16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qb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= 2, trimming =  0.20</a:t>
                      </a:r>
                      <a:endParaRPr lang="en-GB" sz="16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89927886"/>
                  </a:ext>
                </a:extLst>
              </a:tr>
              <a:tr h="3536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</a:t>
                      </a:r>
                      <a:endParaRPr lang="en-GB" sz="16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11.18</a:t>
                      </a:r>
                      <a:endParaRPr lang="en-GB" sz="16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12.27</a:t>
                      </a:r>
                      <a:endParaRPr lang="en-GB" sz="16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qb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= 2, trimming =  0.20</a:t>
                      </a:r>
                      <a:endParaRPr lang="en-GB" sz="16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5727489"/>
                  </a:ext>
                </a:extLst>
              </a:tr>
              <a:tr h="3536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PPP</a:t>
                      </a:r>
                      <a:endParaRPr lang="en-GB" sz="16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9.39</a:t>
                      </a:r>
                      <a:endParaRPr lang="en-GB" sz="16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12.27</a:t>
                      </a:r>
                      <a:endParaRPr lang="en-GB" sz="16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qb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= 2, trimming =  0.20</a:t>
                      </a:r>
                      <a:endParaRPr lang="en-GB" sz="16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51528548"/>
                  </a:ext>
                </a:extLst>
              </a:tr>
              <a:tr h="3536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TLC</a:t>
                      </a:r>
                      <a:endParaRPr lang="en-GB" sz="16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5.16</a:t>
                      </a:r>
                      <a:endParaRPr lang="en-GB" sz="16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12.27</a:t>
                      </a:r>
                      <a:endParaRPr lang="en-GB" sz="16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qb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= 2, trimming =  0.20</a:t>
                      </a:r>
                      <a:endParaRPr lang="en-GB" sz="16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93475" marR="934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9941113"/>
                  </a:ext>
                </a:extLst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778239" y="0"/>
            <a:ext cx="10515600" cy="989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Results – Structural stability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6223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4079" y="2396528"/>
            <a:ext cx="9144000" cy="871329"/>
          </a:xfrm>
        </p:spPr>
        <p:txBody>
          <a:bodyPr>
            <a:normAutofit/>
          </a:bodyPr>
          <a:lstStyle/>
          <a:p>
            <a:r>
              <a:rPr lang="en-GB" sz="4800" b="1" dirty="0" smtClean="0">
                <a:latin typeface="+mn-lt"/>
                <a:cs typeface="Arial" panose="020B0604020202020204" pitchFamily="34" charset="0"/>
              </a:rPr>
              <a:t>FUEL DEMAND</a:t>
            </a:r>
            <a:endParaRPr lang="en-GB" sz="4800" b="1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6750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79292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Existing empirical approaches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7685" y="1271754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Methodological approaches</a:t>
            </a:r>
          </a:p>
          <a:p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surprising popularity of single equation methods</a:t>
            </a:r>
          </a:p>
          <a:p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Implying a number of discretionary </a:t>
            </a: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specification choices (</a:t>
            </a:r>
            <a:r>
              <a:rPr lang="en-GB" sz="2200" dirty="0" err="1">
                <a:latin typeface="Corbel" charset="0"/>
                <a:ea typeface="Corbel" charset="0"/>
                <a:cs typeface="Corbel" charset="0"/>
              </a:rPr>
              <a:t>eg</a:t>
            </a: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 which other fuel price to include)</a:t>
            </a:r>
          </a:p>
          <a:p>
            <a:pPr marL="0" indent="0">
              <a:spcBef>
                <a:spcPts val="2200"/>
              </a:spcBef>
              <a:buNone/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System approach</a:t>
            </a:r>
          </a:p>
          <a:p>
            <a:pPr>
              <a:spcBef>
                <a:spcPts val="600"/>
              </a:spcBef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Implemented through mainly static </a:t>
            </a:r>
            <a:r>
              <a:rPr lang="en-GB" sz="2200" dirty="0" err="1" smtClean="0">
                <a:latin typeface="Corbel" charset="0"/>
                <a:ea typeface="Corbel" charset="0"/>
                <a:cs typeface="Corbel" charset="0"/>
              </a:rPr>
              <a:t>translog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, Normalised Quadratic cost function or Logit model</a:t>
            </a:r>
          </a:p>
          <a:p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Only one example of fuel demand through cointegrating VAR</a:t>
            </a:r>
          </a:p>
          <a:p>
            <a:pPr marL="0" indent="0">
              <a:buNone/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Recent implementations of cointegrating VARs for disaggregated industrial subsectors</a:t>
            </a:r>
          </a:p>
          <a:p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only for electricity demand (Bernstein and Madlener 2015, Energy Econ) and fuel intensity (</a:t>
            </a:r>
            <a:r>
              <a:rPr lang="en-GB" sz="2200" dirty="0" err="1" smtClean="0">
                <a:latin typeface="Corbel" charset="0"/>
                <a:ea typeface="Corbel" charset="0"/>
                <a:cs typeface="Corbel" charset="0"/>
              </a:rPr>
              <a:t>Møller</a:t>
            </a: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2017, </a:t>
            </a: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Energy Econ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)</a:t>
            </a:r>
          </a:p>
          <a:p>
            <a:r>
              <a:rPr lang="en-GB" sz="2200" dirty="0" smtClean="0">
                <a:latin typeface="Corbel" charset="0"/>
                <a:ea typeface="Corbel" charset="0"/>
                <a:cs typeface="Corbel" charset="0"/>
                <a:sym typeface="Wingdings"/>
              </a:rPr>
              <a:t>not delivering reduction in estimated parameters through shares summing to one</a:t>
            </a:r>
            <a:endParaRPr lang="en-GB" sz="2200" dirty="0">
              <a:latin typeface="Corbel" charset="0"/>
              <a:ea typeface="Corbel" charset="0"/>
              <a:cs typeface="Corb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0142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49312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Existing empirical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evidence for gas demand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2770876"/>
              </p:ext>
            </p:extLst>
          </p:nvPr>
        </p:nvGraphicFramePr>
        <p:xfrm>
          <a:off x="2170601" y="1833811"/>
          <a:ext cx="7692555" cy="3368857"/>
        </p:xfrm>
        <a:graphic>
          <a:graphicData uri="http://schemas.openxmlformats.org/drawingml/2006/table">
            <a:tbl>
              <a:tblPr firstRow="1" firstCol="1" bandRow="1"/>
              <a:tblGrid>
                <a:gridCol w="3022144">
                  <a:extLst>
                    <a:ext uri="{9D8B030D-6E8A-4147-A177-3AD203B41FA5}">
                      <a16:colId xmlns="" xmlns:a16="http://schemas.microsoft.com/office/drawing/2014/main" val="2582537933"/>
                    </a:ext>
                  </a:extLst>
                </a:gridCol>
                <a:gridCol w="1369047">
                  <a:extLst>
                    <a:ext uri="{9D8B030D-6E8A-4147-A177-3AD203B41FA5}">
                      <a16:colId xmlns="" xmlns:a16="http://schemas.microsoft.com/office/drawing/2014/main" val="3825438541"/>
                    </a:ext>
                  </a:extLst>
                </a:gridCol>
                <a:gridCol w="3301364">
                  <a:extLst>
                    <a:ext uri="{9D8B030D-6E8A-4147-A177-3AD203B41FA5}">
                      <a16:colId xmlns="" xmlns:a16="http://schemas.microsoft.com/office/drawing/2014/main" val="813886417"/>
                    </a:ext>
                  </a:extLst>
                </a:gridCol>
              </a:tblGrid>
              <a:tr h="2550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b="1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Source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b="1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Estimate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b="1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Notes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56208087"/>
                  </a:ext>
                </a:extLst>
              </a:tr>
              <a:tr h="2550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Andersen et al. (2011)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(-0.62, -0.31)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Long-run, UK, industrial sub-sectors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9250465"/>
                  </a:ext>
                </a:extLst>
              </a:tr>
              <a:tr h="2550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Bardazzi et al. (2016)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-0.82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Italy 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33069409"/>
                  </a:ext>
                </a:extLst>
              </a:tr>
              <a:tr h="2550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Burke and Yang (2016)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(-1.09, -1.00)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International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15509260"/>
                  </a:ext>
                </a:extLst>
              </a:tr>
              <a:tr h="2550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Enevoldsen et al. (2007)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-0.11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Nordic countries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89421908"/>
                  </a:ext>
                </a:extLst>
              </a:tr>
              <a:tr h="2550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Huntington (2007)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(-0.29, -0.15)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US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75099413"/>
                  </a:ext>
                </a:extLst>
              </a:tr>
              <a:tr h="2550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Renou-Maissant (1999)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-0.65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UK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15462452"/>
                  </a:ext>
                </a:extLst>
              </a:tr>
              <a:tr h="2550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Serletis et al. (2010)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-0.13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UK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04326351"/>
                  </a:ext>
                </a:extLst>
              </a:tr>
              <a:tr h="2550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Serletis and Shahmoradi (2008)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(-1.50, -1.01)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US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92674713"/>
                  </a:ext>
                </a:extLst>
              </a:tr>
              <a:tr h="510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Steinbuks (2012) 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(-0.94, -0.28)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Long-run, UK, heating and all processes respectively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83243116"/>
                  </a:ext>
                </a:extLst>
              </a:tr>
              <a:tr h="2598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Suh (2016) 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-0.20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US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4345" marR="104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9818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9463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34322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Existing empirical evidence for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electricity demand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4435140"/>
              </p:ext>
            </p:extLst>
          </p:nvPr>
        </p:nvGraphicFramePr>
        <p:xfrm>
          <a:off x="2389413" y="1746295"/>
          <a:ext cx="7520035" cy="3498686"/>
        </p:xfrm>
        <a:graphic>
          <a:graphicData uri="http://schemas.openxmlformats.org/drawingml/2006/table">
            <a:tbl>
              <a:tblPr firstRow="1" firstCol="1" bandRow="1"/>
              <a:tblGrid>
                <a:gridCol w="2912459">
                  <a:extLst>
                    <a:ext uri="{9D8B030D-6E8A-4147-A177-3AD203B41FA5}">
                      <a16:colId xmlns="" xmlns:a16="http://schemas.microsoft.com/office/drawing/2014/main" val="1399368650"/>
                    </a:ext>
                  </a:extLst>
                </a:gridCol>
                <a:gridCol w="1324865">
                  <a:extLst>
                    <a:ext uri="{9D8B030D-6E8A-4147-A177-3AD203B41FA5}">
                      <a16:colId xmlns="" xmlns:a16="http://schemas.microsoft.com/office/drawing/2014/main" val="3484887803"/>
                    </a:ext>
                  </a:extLst>
                </a:gridCol>
                <a:gridCol w="3282711">
                  <a:extLst>
                    <a:ext uri="{9D8B030D-6E8A-4147-A177-3AD203B41FA5}">
                      <a16:colId xmlns="" xmlns:a16="http://schemas.microsoft.com/office/drawing/2014/main" val="3098832475"/>
                    </a:ext>
                  </a:extLst>
                </a:gridCol>
              </a:tblGrid>
              <a:tr h="2468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Source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Estimate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Notes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23403440"/>
                  </a:ext>
                </a:extLst>
              </a:tr>
              <a:tr h="2468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Bardazzi et al. (2016)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-0.46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Italy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61931822"/>
                  </a:ext>
                </a:extLst>
              </a:tr>
              <a:tr h="2468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Bernstain and Madlener (2015)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(-0.52, -0.30) 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Long-run, industrial sub-sectors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67682745"/>
                  </a:ext>
                </a:extLst>
              </a:tr>
              <a:tr h="2468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Bjørner et al. (2001)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-0.55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Denmark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49886439"/>
                  </a:ext>
                </a:extLst>
              </a:tr>
              <a:tr h="2468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Dilaver and Hunt (2012)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-0.16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Turkey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37691025"/>
                  </a:ext>
                </a:extLst>
              </a:tr>
              <a:tr h="2468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Enevoldsen et al. (2007)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(-0.28, -0.10)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Nordic countries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8927533"/>
                  </a:ext>
                </a:extLst>
              </a:tr>
              <a:tr h="2468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Jamil and Ahmad (2011)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-1.22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Long-run, Pakistan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7577288"/>
                  </a:ext>
                </a:extLst>
              </a:tr>
              <a:tr h="2898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Paul et al. (2009)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-0.40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US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36306871"/>
                  </a:ext>
                </a:extLst>
              </a:tr>
              <a:tr h="2468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Renou-Maissant (1999)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-0.31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UK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06328954"/>
                  </a:ext>
                </a:extLst>
              </a:tr>
              <a:tr h="2468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Ros (2015)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(-0.87, -0.52)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Long-run, US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76705192"/>
                  </a:ext>
                </a:extLst>
              </a:tr>
              <a:tr h="2468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Serletis et al. (2010)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-0.004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UK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48626720"/>
                  </a:ext>
                </a:extLst>
              </a:tr>
              <a:tr h="4936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Steinbuks (2012) 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(-1.11, -0.23)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Long-run, UK, heating and all processes respectively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94684608"/>
                  </a:ext>
                </a:extLst>
              </a:tr>
              <a:tr h="2468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Suh (2016) 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-0.11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US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100978" marR="100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8249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47563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239" y="0"/>
            <a:ext cx="10515600" cy="1004342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Results – Existence of cointegration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34321" y="1648918"/>
            <a:ext cx="10732957" cy="392638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One fuel discarded as essentially constant across 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time (coal or oil)</a:t>
            </a:r>
            <a:endParaRPr lang="en-GB" sz="2200" dirty="0">
              <a:latin typeface="Corbel" charset="0"/>
              <a:ea typeface="Corbel" charset="0"/>
              <a:cs typeface="Corbel" charset="0"/>
            </a:endParaRPr>
          </a:p>
          <a:p>
            <a:pPr>
              <a:lnSpc>
                <a:spcPct val="120000"/>
              </a:lnSpc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Third </a:t>
            </a: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fuel used as 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residual – </a:t>
            </a: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as sum of shares 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need to add to unity</a:t>
            </a:r>
            <a:endParaRPr lang="en-GB" sz="2200" dirty="0">
              <a:latin typeface="Corbel" charset="0"/>
              <a:ea typeface="Corbel" charset="0"/>
              <a:cs typeface="Corbel" charset="0"/>
            </a:endParaRPr>
          </a:p>
          <a:p>
            <a:pPr>
              <a:lnSpc>
                <a:spcPct val="120000"/>
              </a:lnSpc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Strong and unanimous evidence for 2 cointegrating vectors among electricity share, gas share, their prices (related to the numeraire), and energy </a:t>
            </a: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consumption (not shown here – see paper)</a:t>
            </a:r>
            <a:endParaRPr lang="en-GB" sz="2200" dirty="0" smtClean="0">
              <a:latin typeface="Corbel" charset="0"/>
              <a:ea typeface="Corbel" charset="0"/>
              <a:cs typeface="Corbel" charset="0"/>
            </a:endParaRPr>
          </a:p>
          <a:p>
            <a:pPr>
              <a:lnSpc>
                <a:spcPct val="120000"/>
              </a:lnSpc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Continued with Johansen approach as the only approach able to handle multiple cointegrating vectors</a:t>
            </a:r>
          </a:p>
          <a:p>
            <a:pPr>
              <a:lnSpc>
                <a:spcPct val="120000"/>
              </a:lnSpc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Standard diagnostics – all good (not shown here – see paper) </a:t>
            </a:r>
          </a:p>
        </p:txBody>
      </p:sp>
    </p:spTree>
    <p:extLst>
      <p:ext uri="{BB962C8B-B14F-4D97-AF65-F5344CB8AC3E}">
        <p14:creationId xmlns:p14="http://schemas.microsoft.com/office/powerpoint/2010/main" val="1938876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34322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Final Energy Consumption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426" y="1292971"/>
            <a:ext cx="6560357" cy="477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3592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94282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Results – value of elasticities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2184" y="1275685"/>
            <a:ext cx="10515601" cy="31258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Table showing </a:t>
            </a:r>
            <a:endParaRPr lang="en-GB" sz="2200" dirty="0" smtClean="0">
              <a:latin typeface="Corbel" charset="0"/>
              <a:ea typeface="Corbel" charset="0"/>
              <a:cs typeface="Corbel" charset="0"/>
            </a:endParaRPr>
          </a:p>
          <a:p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two cointegrating vectors (electricity and gas demand), </a:t>
            </a: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own- and cross-price elasticity for </a:t>
            </a: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each demand</a:t>
            </a:r>
            <a:endParaRPr lang="en-GB" sz="2200" dirty="0" smtClean="0">
              <a:latin typeface="Corbel" charset="0"/>
              <a:ea typeface="Corbel" charset="0"/>
              <a:cs typeface="Corbel" charset="0"/>
            </a:endParaRPr>
          </a:p>
          <a:p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heterogeneity </a:t>
            </a: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with regard to the value of 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elasticities and linear trend</a:t>
            </a:r>
          </a:p>
          <a:p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heterogeneity 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 with regard to substitutability and complementarity </a:t>
            </a: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between 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fuels</a:t>
            </a:r>
          </a:p>
          <a:p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gas more price-elastic </a:t>
            </a:r>
          </a:p>
          <a:p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gas </a:t>
            </a: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increases with total energy, electricity falls (in 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almost all </a:t>
            </a: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subsectors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).</a:t>
            </a:r>
            <a:endParaRPr lang="en-GB" sz="2200" dirty="0">
              <a:latin typeface="Corbel" charset="0"/>
              <a:ea typeface="Corbel" charset="0"/>
              <a:cs typeface="Corbel" charset="0"/>
            </a:endParaRP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393094"/>
              </p:ext>
            </p:extLst>
          </p:nvPr>
        </p:nvGraphicFramePr>
        <p:xfrm>
          <a:off x="838200" y="4463399"/>
          <a:ext cx="10785373" cy="1483427"/>
        </p:xfrm>
        <a:graphic>
          <a:graphicData uri="http://schemas.openxmlformats.org/drawingml/2006/table">
            <a:tbl>
              <a:tblPr firstRow="1" firstCol="1" bandRow="1"/>
              <a:tblGrid>
                <a:gridCol w="1274080">
                  <a:extLst>
                    <a:ext uri="{9D8B030D-6E8A-4147-A177-3AD203B41FA5}">
                      <a16:colId xmlns="" xmlns:a16="http://schemas.microsoft.com/office/drawing/2014/main" val="1671701521"/>
                    </a:ext>
                  </a:extLst>
                </a:gridCol>
                <a:gridCol w="594223">
                  <a:extLst>
                    <a:ext uri="{9D8B030D-6E8A-4147-A177-3AD203B41FA5}">
                      <a16:colId xmlns="" xmlns:a16="http://schemas.microsoft.com/office/drawing/2014/main" val="1687975129"/>
                    </a:ext>
                  </a:extLst>
                </a:gridCol>
                <a:gridCol w="594223">
                  <a:extLst>
                    <a:ext uri="{9D8B030D-6E8A-4147-A177-3AD203B41FA5}">
                      <a16:colId xmlns="" xmlns:a16="http://schemas.microsoft.com/office/drawing/2014/main" val="2425219088"/>
                    </a:ext>
                  </a:extLst>
                </a:gridCol>
                <a:gridCol w="594223">
                  <a:extLst>
                    <a:ext uri="{9D8B030D-6E8A-4147-A177-3AD203B41FA5}">
                      <a16:colId xmlns="" xmlns:a16="http://schemas.microsoft.com/office/drawing/2014/main" val="656984036"/>
                    </a:ext>
                  </a:extLst>
                </a:gridCol>
                <a:gridCol w="594968">
                  <a:extLst>
                    <a:ext uri="{9D8B030D-6E8A-4147-A177-3AD203B41FA5}">
                      <a16:colId xmlns="" xmlns:a16="http://schemas.microsoft.com/office/drawing/2014/main" val="814199679"/>
                    </a:ext>
                  </a:extLst>
                </a:gridCol>
                <a:gridCol w="594223">
                  <a:extLst>
                    <a:ext uri="{9D8B030D-6E8A-4147-A177-3AD203B41FA5}">
                      <a16:colId xmlns="" xmlns:a16="http://schemas.microsoft.com/office/drawing/2014/main" val="2977385149"/>
                    </a:ext>
                  </a:extLst>
                </a:gridCol>
                <a:gridCol w="594223">
                  <a:extLst>
                    <a:ext uri="{9D8B030D-6E8A-4147-A177-3AD203B41FA5}">
                      <a16:colId xmlns="" xmlns:a16="http://schemas.microsoft.com/office/drawing/2014/main" val="3610777375"/>
                    </a:ext>
                  </a:extLst>
                </a:gridCol>
                <a:gridCol w="594968">
                  <a:extLst>
                    <a:ext uri="{9D8B030D-6E8A-4147-A177-3AD203B41FA5}">
                      <a16:colId xmlns="" xmlns:a16="http://schemas.microsoft.com/office/drawing/2014/main" val="2767145756"/>
                    </a:ext>
                  </a:extLst>
                </a:gridCol>
                <a:gridCol w="594223">
                  <a:extLst>
                    <a:ext uri="{9D8B030D-6E8A-4147-A177-3AD203B41FA5}">
                      <a16:colId xmlns="" xmlns:a16="http://schemas.microsoft.com/office/drawing/2014/main" val="485236361"/>
                    </a:ext>
                  </a:extLst>
                </a:gridCol>
                <a:gridCol w="594223">
                  <a:extLst>
                    <a:ext uri="{9D8B030D-6E8A-4147-A177-3AD203B41FA5}">
                      <a16:colId xmlns="" xmlns:a16="http://schemas.microsoft.com/office/drawing/2014/main" val="2593788922"/>
                    </a:ext>
                  </a:extLst>
                </a:gridCol>
                <a:gridCol w="594968">
                  <a:extLst>
                    <a:ext uri="{9D8B030D-6E8A-4147-A177-3AD203B41FA5}">
                      <a16:colId xmlns="" xmlns:a16="http://schemas.microsoft.com/office/drawing/2014/main" val="831773746"/>
                    </a:ext>
                  </a:extLst>
                </a:gridCol>
                <a:gridCol w="594223">
                  <a:extLst>
                    <a:ext uri="{9D8B030D-6E8A-4147-A177-3AD203B41FA5}">
                      <a16:colId xmlns="" xmlns:a16="http://schemas.microsoft.com/office/drawing/2014/main" val="2780741982"/>
                    </a:ext>
                  </a:extLst>
                </a:gridCol>
                <a:gridCol w="594223">
                  <a:extLst>
                    <a:ext uri="{9D8B030D-6E8A-4147-A177-3AD203B41FA5}">
                      <a16:colId xmlns="" xmlns:a16="http://schemas.microsoft.com/office/drawing/2014/main" val="1353454303"/>
                    </a:ext>
                  </a:extLst>
                </a:gridCol>
                <a:gridCol w="594968">
                  <a:extLst>
                    <a:ext uri="{9D8B030D-6E8A-4147-A177-3AD203B41FA5}">
                      <a16:colId xmlns="" xmlns:a16="http://schemas.microsoft.com/office/drawing/2014/main" val="1926744937"/>
                    </a:ext>
                  </a:extLst>
                </a:gridCol>
                <a:gridCol w="594223">
                  <a:extLst>
                    <a:ext uri="{9D8B030D-6E8A-4147-A177-3AD203B41FA5}">
                      <a16:colId xmlns="" xmlns:a16="http://schemas.microsoft.com/office/drawing/2014/main" val="2705882608"/>
                    </a:ext>
                  </a:extLst>
                </a:gridCol>
                <a:gridCol w="594223">
                  <a:extLst>
                    <a:ext uri="{9D8B030D-6E8A-4147-A177-3AD203B41FA5}">
                      <a16:colId xmlns="" xmlns:a16="http://schemas.microsoft.com/office/drawing/2014/main" val="3955448139"/>
                    </a:ext>
                  </a:extLst>
                </a:gridCol>
                <a:gridCol w="594968">
                  <a:extLst>
                    <a:ext uri="{9D8B030D-6E8A-4147-A177-3AD203B41FA5}">
                      <a16:colId xmlns="" xmlns:a16="http://schemas.microsoft.com/office/drawing/2014/main" val="305229503"/>
                    </a:ext>
                  </a:extLst>
                </a:gridCol>
              </a:tblGrid>
              <a:tr h="219767">
                <a:tc>
                  <a:txBody>
                    <a:bodyPr/>
                    <a:lstStyle/>
                    <a:p>
                      <a:endParaRPr lang="en-GB" sz="14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CHE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ENV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FBT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MIN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NFM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PPP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TEX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85271269"/>
                  </a:ext>
                </a:extLst>
              </a:tr>
              <a:tr h="219767"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Ele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Gas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Gas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Gas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Gas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Gas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Gas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Gas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 Gas 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43905234"/>
                  </a:ext>
                </a:extLst>
              </a:tr>
              <a:tr h="2197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Electricity Price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-0.22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-0.47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-0.74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-0.08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-0.49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-0.44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0.48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-1.39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-1.90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-0.61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-0.22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-1.17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07719600"/>
                  </a:ext>
                </a:extLst>
              </a:tr>
              <a:tr h="2197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Gas Price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-0.47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-1.37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-0.08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-0.71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-0.67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-0.52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-1.68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-0.62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-0.13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-1.31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-1.61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-1.17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-2.40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59248994"/>
                  </a:ext>
                </a:extLst>
              </a:tr>
              <a:tr h="2014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Energy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-0.69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2.12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0.45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1.16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-0.84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1.87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-1.56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0.38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-1.50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-0.62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46085705"/>
                  </a:ext>
                </a:extLst>
              </a:tr>
              <a:tr h="2014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Trend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-0.01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0.04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-0.03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-0.06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79030541"/>
                  </a:ext>
                </a:extLst>
              </a:tr>
              <a:tr h="2014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Constant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-16.62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-2.95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-9.22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-0.55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-0.08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5.94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-14.10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1.94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-2.68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15.75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-3.13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11.29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-13.82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2.63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-8.76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2413" marR="824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62907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17027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94282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Results – value of elasticities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170" y="1450875"/>
            <a:ext cx="10515600" cy="1472204"/>
          </a:xfrm>
        </p:spPr>
        <p:txBody>
          <a:bodyPr>
            <a:normAutofit/>
          </a:bodyPr>
          <a:lstStyle/>
          <a:p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Very strong statistical significance of the long-run parameters</a:t>
            </a:r>
          </a:p>
          <a:p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Strong evidence against exogeneity of prices and 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level 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of energy consumption</a:t>
            </a:r>
            <a:endParaRPr lang="en-GB" sz="2200" dirty="0">
              <a:latin typeface="Corbel" charset="0"/>
              <a:ea typeface="Corbel" charset="0"/>
              <a:cs typeface="Corbel" charset="0"/>
            </a:endParaRPr>
          </a:p>
          <a:p>
            <a:endParaRPr lang="en-GB" sz="2200" dirty="0">
              <a:latin typeface="Corbel" charset="0"/>
              <a:ea typeface="Corbel" charset="0"/>
              <a:cs typeface="Corbel" charset="0"/>
            </a:endParaRPr>
          </a:p>
          <a:p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30569"/>
              </p:ext>
            </p:extLst>
          </p:nvPr>
        </p:nvGraphicFramePr>
        <p:xfrm>
          <a:off x="913150" y="2863130"/>
          <a:ext cx="10719216" cy="3039488"/>
        </p:xfrm>
        <a:graphic>
          <a:graphicData uri="http://schemas.openxmlformats.org/drawingml/2006/table">
            <a:tbl>
              <a:tblPr firstRow="1" firstCol="1" bandRow="1"/>
              <a:tblGrid>
                <a:gridCol w="2637632">
                  <a:extLst>
                    <a:ext uri="{9D8B030D-6E8A-4147-A177-3AD203B41FA5}">
                      <a16:colId xmlns="" xmlns:a16="http://schemas.microsoft.com/office/drawing/2014/main" val="2188494265"/>
                    </a:ext>
                  </a:extLst>
                </a:gridCol>
                <a:gridCol w="1010198">
                  <a:extLst>
                    <a:ext uri="{9D8B030D-6E8A-4147-A177-3AD203B41FA5}">
                      <a16:colId xmlns="" xmlns:a16="http://schemas.microsoft.com/office/drawing/2014/main" val="559452640"/>
                    </a:ext>
                  </a:extLst>
                </a:gridCol>
                <a:gridCol w="1010198">
                  <a:extLst>
                    <a:ext uri="{9D8B030D-6E8A-4147-A177-3AD203B41FA5}">
                      <a16:colId xmlns="" xmlns:a16="http://schemas.microsoft.com/office/drawing/2014/main" val="2720696585"/>
                    </a:ext>
                  </a:extLst>
                </a:gridCol>
                <a:gridCol w="1010198">
                  <a:extLst>
                    <a:ext uri="{9D8B030D-6E8A-4147-A177-3AD203B41FA5}">
                      <a16:colId xmlns="" xmlns:a16="http://schemas.microsoft.com/office/drawing/2014/main" val="3994806548"/>
                    </a:ext>
                  </a:extLst>
                </a:gridCol>
                <a:gridCol w="1010198">
                  <a:extLst>
                    <a:ext uri="{9D8B030D-6E8A-4147-A177-3AD203B41FA5}">
                      <a16:colId xmlns="" xmlns:a16="http://schemas.microsoft.com/office/drawing/2014/main" val="2881731541"/>
                    </a:ext>
                  </a:extLst>
                </a:gridCol>
                <a:gridCol w="1010198">
                  <a:extLst>
                    <a:ext uri="{9D8B030D-6E8A-4147-A177-3AD203B41FA5}">
                      <a16:colId xmlns="" xmlns:a16="http://schemas.microsoft.com/office/drawing/2014/main" val="4203929878"/>
                    </a:ext>
                  </a:extLst>
                </a:gridCol>
                <a:gridCol w="1010198">
                  <a:extLst>
                    <a:ext uri="{9D8B030D-6E8A-4147-A177-3AD203B41FA5}">
                      <a16:colId xmlns="" xmlns:a16="http://schemas.microsoft.com/office/drawing/2014/main" val="1770561531"/>
                    </a:ext>
                  </a:extLst>
                </a:gridCol>
                <a:gridCol w="1010198">
                  <a:extLst>
                    <a:ext uri="{9D8B030D-6E8A-4147-A177-3AD203B41FA5}">
                      <a16:colId xmlns="" xmlns:a16="http://schemas.microsoft.com/office/drawing/2014/main" val="935021928"/>
                    </a:ext>
                  </a:extLst>
                </a:gridCol>
                <a:gridCol w="1010198">
                  <a:extLst>
                    <a:ext uri="{9D8B030D-6E8A-4147-A177-3AD203B41FA5}">
                      <a16:colId xmlns="" xmlns:a16="http://schemas.microsoft.com/office/drawing/2014/main" val="3906196611"/>
                    </a:ext>
                  </a:extLst>
                </a:gridCol>
              </a:tblGrid>
              <a:tr h="222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CHE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ENV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FBT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MIN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NFM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PPP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TEX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68241032"/>
                  </a:ext>
                </a:extLst>
              </a:tr>
              <a:tr h="349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Own price - electricity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4.80</a:t>
                      </a:r>
                      <a:r>
                        <a:rPr lang="en-US" sz="16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7.86</a:t>
                      </a:r>
                      <a:r>
                        <a:rPr lang="en-US" sz="16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7.88</a:t>
                      </a:r>
                      <a:r>
                        <a:rPr lang="en-US" sz="16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(*)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8.41</a:t>
                      </a:r>
                      <a:r>
                        <a:rPr lang="en-US" sz="16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7.05</a:t>
                      </a:r>
                      <a:r>
                        <a:rPr lang="en-US" sz="16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21.85</a:t>
                      </a:r>
                      <a:r>
                        <a:rPr lang="en-US" sz="16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9.31</a:t>
                      </a:r>
                      <a:r>
                        <a:rPr lang="en-US" sz="16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0.52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30402740"/>
                  </a:ext>
                </a:extLst>
              </a:tr>
              <a:tr h="349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Own price - gas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32.32</a:t>
                      </a:r>
                      <a:r>
                        <a:rPr lang="en-US" sz="16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12.25</a:t>
                      </a:r>
                      <a:r>
                        <a:rPr lang="en-US" sz="16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5.58</a:t>
                      </a:r>
                      <a:r>
                        <a:rPr lang="en-US" sz="16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(*)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5.26</a:t>
                      </a:r>
                      <a:r>
                        <a:rPr lang="en-US" sz="16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(*)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22.69</a:t>
                      </a:r>
                      <a:r>
                        <a:rPr lang="en-US" sz="16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16.84</a:t>
                      </a:r>
                      <a:r>
                        <a:rPr lang="en-US" sz="16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13.37</a:t>
                      </a:r>
                      <a:r>
                        <a:rPr lang="en-US" sz="16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10.64</a:t>
                      </a:r>
                      <a:r>
                        <a:rPr lang="en-US" sz="16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65457466"/>
                  </a:ext>
                </a:extLst>
              </a:tr>
              <a:tr h="349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Cross price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9.05</a:t>
                      </a:r>
                      <a:r>
                        <a:rPr lang="en-US" sz="16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0.08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13.30</a:t>
                      </a:r>
                      <a:r>
                        <a:rPr lang="en-US" sz="16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5.30</a:t>
                      </a:r>
                      <a:r>
                        <a:rPr lang="en-US" sz="16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1.63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16.65</a:t>
                      </a:r>
                      <a:r>
                        <a:rPr lang="en-US" sz="16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17.03</a:t>
                      </a:r>
                      <a:r>
                        <a:rPr lang="en-US" sz="16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26519268"/>
                  </a:ext>
                </a:extLst>
              </a:tr>
              <a:tr h="349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Energy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52.57</a:t>
                      </a:r>
                      <a:r>
                        <a:rPr lang="en-US" sz="16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13.03</a:t>
                      </a:r>
                      <a:r>
                        <a:rPr lang="en-US" sz="16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16.60</a:t>
                      </a:r>
                      <a:r>
                        <a:rPr lang="en-US" sz="16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44.76</a:t>
                      </a:r>
                      <a:r>
                        <a:rPr lang="en-US" sz="16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13.23</a:t>
                      </a:r>
                      <a:r>
                        <a:rPr lang="en-US" sz="16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9.00</a:t>
                      </a:r>
                      <a:r>
                        <a:rPr lang="en-US" sz="16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35933646"/>
                  </a:ext>
                </a:extLst>
              </a:tr>
              <a:tr h="349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Trend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9.80</a:t>
                      </a:r>
                      <a:r>
                        <a:rPr lang="en-US" sz="16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22.39</a:t>
                      </a:r>
                      <a:r>
                        <a:rPr lang="en-US" sz="16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8.14</a:t>
                      </a:r>
                      <a:r>
                        <a:rPr lang="en-US" sz="16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25556294"/>
                  </a:ext>
                </a:extLst>
              </a:tr>
              <a:tr h="349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57.97</a:t>
                      </a:r>
                      <a:r>
                        <a:rPr lang="en-US" sz="16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34.28</a:t>
                      </a:r>
                      <a:r>
                        <a:rPr lang="en-US" sz="16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9.55</a:t>
                      </a:r>
                      <a:r>
                        <a:rPr lang="en-US" sz="16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56.42</a:t>
                      </a:r>
                      <a:r>
                        <a:rPr lang="en-US" sz="16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38.58</a:t>
                      </a:r>
                      <a:r>
                        <a:rPr lang="en-US" sz="16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82.00</a:t>
                      </a:r>
                      <a:r>
                        <a:rPr lang="en-US" sz="16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40.47</a:t>
                      </a:r>
                      <a:r>
                        <a:rPr lang="en-US" sz="16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50.91</a:t>
                      </a:r>
                      <a:r>
                        <a:rPr lang="en-US" sz="16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8392541"/>
                  </a:ext>
                </a:extLst>
              </a:tr>
              <a:tr h="349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49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Exogeneity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37.23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26.62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17.72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32.51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4.84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38.92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21.53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34.73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80402" marR="804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48197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7865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4079" y="2396528"/>
            <a:ext cx="9144000" cy="871329"/>
          </a:xfrm>
        </p:spPr>
        <p:txBody>
          <a:bodyPr>
            <a:normAutofit/>
          </a:bodyPr>
          <a:lstStyle/>
          <a:p>
            <a:r>
              <a:rPr lang="en-GB" sz="4800" b="1" dirty="0" smtClean="0">
                <a:latin typeface="+mn-lt"/>
                <a:cs typeface="Arial" panose="020B0604020202020204" pitchFamily="34" charset="0"/>
              </a:rPr>
              <a:t>SUMMING UP</a:t>
            </a:r>
            <a:endParaRPr lang="en-GB" sz="4800" b="1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5117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8902" y="1995872"/>
            <a:ext cx="10244379" cy="280472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Proving the validity of cointegration methods for estimation of both energy and fuel demand in </a:t>
            </a:r>
            <a:r>
              <a:rPr lang="en-GB" sz="2200" u="sng" dirty="0" smtClean="0">
                <a:latin typeface="Corbel" charset="0"/>
                <a:ea typeface="Corbel" charset="0"/>
                <a:cs typeface="Corbel" charset="0"/>
              </a:rPr>
              <a:t>disaggregated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 industrial subsectors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Providing an innovative, coherent and parsimonious approach to estimation of fuel demands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Using standard methodologies with standard datasets for standard taxonomy   </a:t>
            </a:r>
            <a:r>
              <a:rPr lang="en-GB" sz="2200" dirty="0">
                <a:latin typeface="Corbel" charset="0"/>
                <a:ea typeface="Corbel" charset="0"/>
                <a:cs typeface="Corbel" charset="0"/>
                <a:sym typeface="Wingdings"/>
              </a:rPr>
              <a:t> 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  <a:sym typeface="Wingdings"/>
              </a:rPr>
              <a:t> can </a:t>
            </a:r>
            <a:r>
              <a:rPr lang="en-GB" sz="2200" dirty="0">
                <a:latin typeface="Corbel" charset="0"/>
                <a:ea typeface="Corbel" charset="0"/>
                <a:cs typeface="Corbel" charset="0"/>
                <a:sym typeface="Wingdings"/>
              </a:rPr>
              <a:t>be replicated across (at least) OECD 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  <a:sym typeface="Wingdings"/>
              </a:rPr>
              <a:t>countries</a:t>
            </a:r>
            <a:endParaRPr lang="en-GB" sz="2200" dirty="0"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78239" y="0"/>
            <a:ext cx="10515600" cy="989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smtClean="0">
                <a:latin typeface="Arial" panose="020B0604020202020204" pitchFamily="34" charset="0"/>
                <a:cs typeface="Arial" panose="020B0604020202020204" pitchFamily="34" charset="0"/>
              </a:rPr>
              <a:t>Summing Up (1)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8919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694" y="1410341"/>
            <a:ext cx="10881360" cy="450291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Elasticities for the aggregated industrial subsectors in line with those in the literature therefore confirming validity of those we estimated for individual subsectors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Greater than previously thought </a:t>
            </a: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heterogeneity 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with regard to 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GB" sz="2000" dirty="0" smtClean="0">
                <a:latin typeface="Corbel" charset="0"/>
                <a:ea typeface="Corbel" charset="0"/>
                <a:cs typeface="Corbel" charset="0"/>
              </a:rPr>
              <a:t>values of elasticities </a:t>
            </a:r>
            <a:r>
              <a:rPr lang="en-GB" sz="2000" dirty="0">
                <a:latin typeface="Corbel" charset="0"/>
                <a:ea typeface="Corbel" charset="0"/>
                <a:cs typeface="Corbel" charset="0"/>
              </a:rPr>
              <a:t>and linear trends</a:t>
            </a:r>
            <a:r>
              <a:rPr lang="en-GB" sz="2000" dirty="0" smtClean="0">
                <a:latin typeface="Corbel" charset="0"/>
                <a:ea typeface="Corbel" charset="0"/>
                <a:cs typeface="Corbel" charset="0"/>
              </a:rPr>
              <a:t>, 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GB" sz="2000" dirty="0" smtClean="0">
                <a:latin typeface="Corbel" charset="0"/>
                <a:ea typeface="Corbel" charset="0"/>
                <a:cs typeface="Corbel" charset="0"/>
              </a:rPr>
              <a:t>speed </a:t>
            </a:r>
            <a:r>
              <a:rPr lang="en-GB" sz="2000" dirty="0">
                <a:latin typeface="Corbel" charset="0"/>
                <a:ea typeface="Corbel" charset="0"/>
                <a:cs typeface="Corbel" charset="0"/>
              </a:rPr>
              <a:t>of </a:t>
            </a:r>
            <a:r>
              <a:rPr lang="en-GB" sz="2000" dirty="0" smtClean="0">
                <a:latin typeface="Corbel" charset="0"/>
                <a:ea typeface="Corbel" charset="0"/>
                <a:cs typeface="Corbel" charset="0"/>
              </a:rPr>
              <a:t>adjustment, 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GB" sz="2000" dirty="0" smtClean="0">
                <a:latin typeface="Corbel" charset="0"/>
                <a:ea typeface="Corbel" charset="0"/>
                <a:cs typeface="Corbel" charset="0"/>
              </a:rPr>
              <a:t>pattern of substitution and complementarity</a:t>
            </a:r>
            <a:endParaRPr lang="en-GB" sz="2000" dirty="0">
              <a:latin typeface="Corbel" charset="0"/>
              <a:ea typeface="Corbel" charset="0"/>
              <a:cs typeface="Corbel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Confirming increasing magnitude of elasticities in case of fuel demand when estimated on disaggregated data and gas being more price-responsive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Delivering key </a:t>
            </a: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information for 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development of BEIS EDM and Energy and Emission projections, and therefore policy making</a:t>
            </a:r>
            <a:endParaRPr lang="en-GB" sz="2200" dirty="0">
              <a:latin typeface="Corbel" charset="0"/>
              <a:ea typeface="Corbel" charset="0"/>
              <a:cs typeface="Corbel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en-GB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78239" y="0"/>
            <a:ext cx="10515600" cy="989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Summing Up (2)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943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"/>
            <a:ext cx="11049000" cy="1019331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Time Pattern of Energy Consumption in Industrial Subsectors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236270"/>
            <a:ext cx="6858000" cy="475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25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-1"/>
            <a:ext cx="11049000" cy="1019331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Time Pattern of Energy Intensity in Industrial Subsectors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3700" y="1252304"/>
            <a:ext cx="6858000" cy="493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34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921" y="1300420"/>
            <a:ext cx="6453264" cy="4692675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838200" y="0"/>
            <a:ext cx="10515600" cy="10343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Fuel consumption in the industrial sector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944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-1"/>
            <a:ext cx="11049000" cy="1019331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Time Pattern of Fuel Shares in Industrial Subsectors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120134" y="1074613"/>
            <a:ext cx="8026179" cy="5117930"/>
            <a:chOff x="1235716" y="1074613"/>
            <a:chExt cx="8026179" cy="511793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35716" y="1102057"/>
              <a:ext cx="2227789" cy="1620000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4911" y="1102057"/>
              <a:ext cx="2227789" cy="1620000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34106" y="1074613"/>
              <a:ext cx="2227789" cy="162000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75088" y="2825492"/>
              <a:ext cx="2227789" cy="162000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7623" y="2837300"/>
              <a:ext cx="2227789" cy="1620000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35716" y="4548928"/>
              <a:ext cx="2227789" cy="162000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4910" y="4572543"/>
              <a:ext cx="2227789" cy="162000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34106" y="4548928"/>
              <a:ext cx="2227789" cy="162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0467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-1"/>
            <a:ext cx="11049000" cy="1019331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Implications for our study</a:t>
            </a:r>
          </a:p>
        </p:txBody>
      </p:sp>
      <p:sp>
        <p:nvSpPr>
          <p:cNvPr id="2" name="Rectangle 1"/>
          <p:cNvSpPr/>
          <p:nvPr/>
        </p:nvSpPr>
        <p:spPr>
          <a:xfrm>
            <a:off x="838201" y="1859692"/>
            <a:ext cx="6072266" cy="337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As granular as possible: 8  </a:t>
            </a: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industrial subsectors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Limited timespan as drawback:	1990-2014 </a:t>
            </a:r>
            <a:endParaRPr lang="en-GB" sz="2200" dirty="0">
              <a:latin typeface="Corbel" charset="0"/>
              <a:ea typeface="Corbel" charset="0"/>
              <a:cs typeface="Corbel" charset="0"/>
            </a:endParaRP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Allowing both ways interaction between energy </a:t>
            </a: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and fuel 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consumption</a:t>
            </a:r>
            <a:endParaRPr lang="en-GB" sz="2200" dirty="0">
              <a:latin typeface="Corbel" charset="0"/>
              <a:ea typeface="Corbel" charset="0"/>
              <a:cs typeface="Corbel" charset="0"/>
            </a:endParaRP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Fuel demand influence energy price through fuel 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consumption used as weights</a:t>
            </a:r>
            <a:endParaRPr lang="en-GB" sz="2200" dirty="0">
              <a:latin typeface="Corbel" charset="0"/>
              <a:ea typeface="Corbel" charset="0"/>
              <a:cs typeface="Corbel" charset="0"/>
            </a:endParaRP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Level  of energy consumption </a:t>
            </a:r>
            <a:r>
              <a:rPr lang="en-GB" sz="2200" dirty="0" err="1" smtClean="0">
                <a:latin typeface="Corbel" charset="0"/>
                <a:ea typeface="Corbel" charset="0"/>
                <a:cs typeface="Corbel" charset="0"/>
              </a:rPr>
              <a:t>proxing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GB" sz="2200" dirty="0">
                <a:latin typeface="Corbel" charset="0"/>
                <a:ea typeface="Corbel" charset="0"/>
                <a:cs typeface="Corbel" charset="0"/>
              </a:rPr>
              <a:t>for scale </a:t>
            </a:r>
            <a:r>
              <a:rPr lang="en-GB" sz="2200" dirty="0" smtClean="0">
                <a:latin typeface="Corbel" charset="0"/>
                <a:ea typeface="Corbel" charset="0"/>
                <a:cs typeface="Corbel" charset="0"/>
              </a:rPr>
              <a:t>effect in fuel demand </a:t>
            </a:r>
            <a:endParaRPr lang="en-GB" sz="2200" dirty="0">
              <a:latin typeface="Corbel" charset="0"/>
              <a:ea typeface="Corbel" charset="0"/>
              <a:cs typeface="Corbel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192191"/>
              </p:ext>
            </p:extLst>
          </p:nvPr>
        </p:nvGraphicFramePr>
        <p:xfrm>
          <a:off x="7600013" y="1649832"/>
          <a:ext cx="4287189" cy="37750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919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6799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47183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orbel" charset="0"/>
                          <a:ea typeface="Corbel" charset="0"/>
                          <a:cs typeface="Corbel" charset="0"/>
                        </a:rPr>
                        <a:t>Sector</a:t>
                      </a:r>
                      <a:endParaRPr lang="en-US" sz="2000" dirty="0">
                        <a:effectLst/>
                        <a:latin typeface="Corbel" charset="0"/>
                        <a:ea typeface="Corbel" charset="0"/>
                        <a:cs typeface="Corbe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orbel" charset="0"/>
                          <a:ea typeface="Corbel" charset="0"/>
                          <a:cs typeface="Corbel" charset="0"/>
                        </a:rPr>
                        <a:t>Description</a:t>
                      </a:r>
                      <a:endParaRPr lang="en-US" sz="2000" dirty="0">
                        <a:effectLst/>
                        <a:latin typeface="Corbel" charset="0"/>
                        <a:ea typeface="Corbel" charset="0"/>
                        <a:cs typeface="Corbel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38426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orbel" charset="0"/>
                          <a:ea typeface="Corbel" charset="0"/>
                          <a:cs typeface="Corbel" charset="0"/>
                        </a:rPr>
                        <a:t>CHE</a:t>
                      </a:r>
                      <a:endParaRPr lang="en-US" sz="2000" dirty="0">
                        <a:effectLst/>
                        <a:latin typeface="Corbel" charset="0"/>
                        <a:ea typeface="Corbel" charset="0"/>
                        <a:cs typeface="Corbe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orbel" charset="0"/>
                          <a:ea typeface="Corbel" charset="0"/>
                          <a:cs typeface="Corbel" charset="0"/>
                        </a:rPr>
                        <a:t>Chemicals </a:t>
                      </a:r>
                      <a:endParaRPr lang="en-US" sz="1800" dirty="0">
                        <a:effectLst/>
                        <a:latin typeface="Corbel" charset="0"/>
                        <a:ea typeface="Corbel" charset="0"/>
                        <a:cs typeface="Corbel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8426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orbel" charset="0"/>
                          <a:ea typeface="Corbel" charset="0"/>
                          <a:cs typeface="Corbel" charset="0"/>
                        </a:rPr>
                        <a:t>ENV </a:t>
                      </a:r>
                      <a:endParaRPr lang="en-US" sz="2000" dirty="0">
                        <a:effectLst/>
                        <a:latin typeface="Corbel" charset="0"/>
                        <a:ea typeface="Corbel" charset="0"/>
                        <a:cs typeface="Corbe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orbel" charset="0"/>
                          <a:ea typeface="Corbel" charset="0"/>
                          <a:cs typeface="Corbel" charset="0"/>
                        </a:rPr>
                        <a:t>Engineering and Vehicles</a:t>
                      </a:r>
                      <a:endParaRPr lang="en-US" sz="1800" dirty="0">
                        <a:effectLst/>
                        <a:latin typeface="Corbel" charset="0"/>
                        <a:ea typeface="Corbel" charset="0"/>
                        <a:cs typeface="Corbel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38426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orbel" charset="0"/>
                          <a:ea typeface="Corbel" charset="0"/>
                          <a:cs typeface="Corbel" charset="0"/>
                        </a:rPr>
                        <a:t>FBT</a:t>
                      </a:r>
                      <a:endParaRPr lang="en-US" sz="2000" dirty="0">
                        <a:effectLst/>
                        <a:latin typeface="Corbel" charset="0"/>
                        <a:ea typeface="Corbel" charset="0"/>
                        <a:cs typeface="Corbe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orbel" charset="0"/>
                          <a:ea typeface="Corbel" charset="0"/>
                          <a:cs typeface="Corbel" charset="0"/>
                        </a:rPr>
                        <a:t>Food, Beverages and Tobacco</a:t>
                      </a:r>
                      <a:endParaRPr lang="en-US" sz="1800" dirty="0">
                        <a:effectLst/>
                        <a:latin typeface="Corbel" charset="0"/>
                        <a:ea typeface="Corbel" charset="0"/>
                        <a:cs typeface="Corbel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38426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orbel" charset="0"/>
                          <a:ea typeface="Corbel" charset="0"/>
                          <a:cs typeface="Corbel" charset="0"/>
                        </a:rPr>
                        <a:t>MIN</a:t>
                      </a:r>
                      <a:endParaRPr lang="en-US" sz="2000" dirty="0">
                        <a:effectLst/>
                        <a:latin typeface="Corbel" charset="0"/>
                        <a:ea typeface="Corbel" charset="0"/>
                        <a:cs typeface="Corbe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orbel" charset="0"/>
                          <a:ea typeface="Corbel" charset="0"/>
                          <a:cs typeface="Corbel" charset="0"/>
                        </a:rPr>
                        <a:t>Non-Metallic Mineral products</a:t>
                      </a:r>
                      <a:endParaRPr lang="en-US" sz="1800" dirty="0">
                        <a:effectLst/>
                        <a:latin typeface="Corbel" charset="0"/>
                        <a:ea typeface="Corbel" charset="0"/>
                        <a:cs typeface="Corbel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8426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orbel" charset="0"/>
                          <a:ea typeface="Corbel" charset="0"/>
                          <a:cs typeface="Corbel" charset="0"/>
                        </a:rPr>
                        <a:t>NFM</a:t>
                      </a:r>
                      <a:endParaRPr lang="en-US" sz="2000" dirty="0">
                        <a:effectLst/>
                        <a:latin typeface="Corbel" charset="0"/>
                        <a:ea typeface="Corbel" charset="0"/>
                        <a:cs typeface="Corbe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orbel" charset="0"/>
                          <a:ea typeface="Corbel" charset="0"/>
                          <a:cs typeface="Corbel" charset="0"/>
                        </a:rPr>
                        <a:t>Non-Ferrous Metals</a:t>
                      </a:r>
                      <a:endParaRPr lang="en-US" sz="1800" dirty="0">
                        <a:effectLst/>
                        <a:latin typeface="Corbel" charset="0"/>
                        <a:ea typeface="Corbel" charset="0"/>
                        <a:cs typeface="Corbel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38426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orbel" charset="0"/>
                          <a:ea typeface="Corbel" charset="0"/>
                          <a:cs typeface="Corbel" charset="0"/>
                        </a:rPr>
                        <a:t>OTH</a:t>
                      </a:r>
                      <a:endParaRPr lang="en-US" sz="2000" dirty="0">
                        <a:effectLst/>
                        <a:latin typeface="Corbel" charset="0"/>
                        <a:ea typeface="Corbel" charset="0"/>
                        <a:cs typeface="Corbe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orbel" charset="0"/>
                          <a:ea typeface="Corbel" charset="0"/>
                          <a:cs typeface="Corbel" charset="0"/>
                        </a:rPr>
                        <a:t>Other industries</a:t>
                      </a:r>
                      <a:endParaRPr lang="en-US" sz="1800" dirty="0">
                        <a:effectLst/>
                        <a:latin typeface="Corbel" charset="0"/>
                        <a:ea typeface="Corbel" charset="0"/>
                        <a:cs typeface="Corbel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38426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orbel" charset="0"/>
                          <a:ea typeface="Corbel" charset="0"/>
                          <a:cs typeface="Corbel" charset="0"/>
                        </a:rPr>
                        <a:t>PPP</a:t>
                      </a:r>
                      <a:endParaRPr lang="en-US" sz="2000" dirty="0">
                        <a:effectLst/>
                        <a:latin typeface="Corbel" charset="0"/>
                        <a:ea typeface="Corbel" charset="0"/>
                        <a:cs typeface="Corbe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orbel" charset="0"/>
                          <a:ea typeface="Corbel" charset="0"/>
                          <a:cs typeface="Corbel" charset="0"/>
                        </a:rPr>
                        <a:t>Pulp, Paper, Printing and Publishing</a:t>
                      </a:r>
                      <a:endParaRPr lang="en-US" sz="1800" dirty="0">
                        <a:effectLst/>
                        <a:latin typeface="Corbel" charset="0"/>
                        <a:ea typeface="Corbel" charset="0"/>
                        <a:cs typeface="Corbel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38426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orbel" charset="0"/>
                          <a:ea typeface="Corbel" charset="0"/>
                          <a:cs typeface="Corbel" charset="0"/>
                        </a:rPr>
                        <a:t>TEX</a:t>
                      </a:r>
                      <a:endParaRPr lang="en-US" sz="2000" dirty="0">
                        <a:effectLst/>
                        <a:latin typeface="Corbel" charset="0"/>
                        <a:ea typeface="Corbel" charset="0"/>
                        <a:cs typeface="Corbe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orbel" charset="0"/>
                          <a:ea typeface="Corbel" charset="0"/>
                          <a:cs typeface="Corbel" charset="0"/>
                        </a:rPr>
                        <a:t>Textiles, Clothing, Leather and Footwear</a:t>
                      </a:r>
                      <a:endParaRPr lang="en-US" sz="1800" dirty="0">
                        <a:effectLst/>
                        <a:latin typeface="Corbel" charset="0"/>
                        <a:ea typeface="Corbel" charset="0"/>
                        <a:cs typeface="Corbel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012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4079" y="2396528"/>
            <a:ext cx="9144000" cy="871329"/>
          </a:xfrm>
        </p:spPr>
        <p:txBody>
          <a:bodyPr>
            <a:normAutofit/>
          </a:bodyPr>
          <a:lstStyle/>
          <a:p>
            <a:r>
              <a:rPr lang="en-GB" sz="4800" b="1" dirty="0" smtClean="0">
                <a:latin typeface="+mn-lt"/>
                <a:cs typeface="Arial" panose="020B0604020202020204" pitchFamily="34" charset="0"/>
              </a:rPr>
              <a:t>MOTIVATION</a:t>
            </a:r>
            <a:endParaRPr lang="en-GB" sz="4800" b="1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165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2044</TotalTime>
  <Words>2302</Words>
  <Application>Microsoft Macintosh PowerPoint</Application>
  <PresentationFormat>Widescreen</PresentationFormat>
  <Paragraphs>544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45" baseType="lpstr">
      <vt:lpstr>Calibri</vt:lpstr>
      <vt:lpstr>Calibri Light</vt:lpstr>
      <vt:lpstr>Cambria</vt:lpstr>
      <vt:lpstr>Cambria Math</vt:lpstr>
      <vt:lpstr>Corbel</vt:lpstr>
      <vt:lpstr>MS Mincho</vt:lpstr>
      <vt:lpstr>Times New Roman</vt:lpstr>
      <vt:lpstr>Wingdings</vt:lpstr>
      <vt:lpstr>Arial</vt:lpstr>
      <vt:lpstr>Office Theme</vt:lpstr>
      <vt:lpstr>1_Office Theme</vt:lpstr>
      <vt:lpstr>MODELLING FUEL (and ENERGY) DEMAND OF HETEROGENOUS INDUSTRIAL CONSUMERS</vt:lpstr>
      <vt:lpstr>PowerPoint Presentation</vt:lpstr>
      <vt:lpstr>Final Energy Consumption</vt:lpstr>
      <vt:lpstr>Time Pattern of Energy Consumption in Industrial Subsectors</vt:lpstr>
      <vt:lpstr>Time Pattern of Energy Intensity in Industrial Subsectors</vt:lpstr>
      <vt:lpstr>PowerPoint Presentation</vt:lpstr>
      <vt:lpstr>Time Pattern of Fuel Shares in Industrial Subsectors</vt:lpstr>
      <vt:lpstr>Implications for our study</vt:lpstr>
      <vt:lpstr>MOTIVATION</vt:lpstr>
      <vt:lpstr>PowerPoint Presentation</vt:lpstr>
      <vt:lpstr>… empirical point of view  …</vt:lpstr>
      <vt:lpstr>… with clear policy-making impact leading to …</vt:lpstr>
      <vt:lpstr>… a number of research questions</vt:lpstr>
      <vt:lpstr>METHODOLOGY</vt:lpstr>
      <vt:lpstr>Estimation based on cointegration approach…</vt:lpstr>
      <vt:lpstr>… incorporating energy demand in the first part, and the multiple fuel demand equations in the second part</vt:lpstr>
      <vt:lpstr>DATA</vt:lpstr>
      <vt:lpstr>PowerPoint Presentation</vt:lpstr>
      <vt:lpstr>ENERGY DEMAND</vt:lpstr>
      <vt:lpstr>Contributing to patchy existing empirical evidence for industrial subsectors and to …</vt:lpstr>
      <vt:lpstr>… reducing uncertainty with regard to elasticities in the UK</vt:lpstr>
      <vt:lpstr>Results – Existence of cointegration</vt:lpstr>
      <vt:lpstr>Results – value of elasticities</vt:lpstr>
      <vt:lpstr>PowerPoint Presentation</vt:lpstr>
      <vt:lpstr>FUEL DEMAND</vt:lpstr>
      <vt:lpstr>Existing empirical approaches</vt:lpstr>
      <vt:lpstr>Existing empirical evidence for gas demand</vt:lpstr>
      <vt:lpstr>Existing empirical evidence for electricity demand</vt:lpstr>
      <vt:lpstr>Results – Existence of cointegration</vt:lpstr>
      <vt:lpstr>Results – value of elasticities</vt:lpstr>
      <vt:lpstr>Results – value of elasticities</vt:lpstr>
      <vt:lpstr>SUMMING UP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different is energy demand across UK industrial subsectors?</dc:title>
  <dc:creator>Vincenzo De Lipsis</dc:creator>
  <cp:lastModifiedBy>Agnolucci, Paolo</cp:lastModifiedBy>
  <cp:revision>118</cp:revision>
  <dcterms:created xsi:type="dcterms:W3CDTF">2018-09-11T12:56:06Z</dcterms:created>
  <dcterms:modified xsi:type="dcterms:W3CDTF">2018-09-16T20:33:13Z</dcterms:modified>
</cp:coreProperties>
</file>