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 id="2147483745" r:id="rId5"/>
  </p:sldMasterIdLst>
  <p:notesMasterIdLst>
    <p:notesMasterId r:id="rId28"/>
  </p:notesMasterIdLst>
  <p:handoutMasterIdLst>
    <p:handoutMasterId r:id="rId29"/>
  </p:handoutMasterIdLst>
  <p:sldIdLst>
    <p:sldId id="256" r:id="rId6"/>
    <p:sldId id="257" r:id="rId7"/>
    <p:sldId id="260" r:id="rId8"/>
    <p:sldId id="274" r:id="rId9"/>
    <p:sldId id="296" r:id="rId10"/>
    <p:sldId id="261" r:id="rId11"/>
    <p:sldId id="273" r:id="rId12"/>
    <p:sldId id="289" r:id="rId13"/>
    <p:sldId id="285" r:id="rId14"/>
    <p:sldId id="297" r:id="rId15"/>
    <p:sldId id="279" r:id="rId16"/>
    <p:sldId id="280" r:id="rId17"/>
    <p:sldId id="286" r:id="rId18"/>
    <p:sldId id="290" r:id="rId19"/>
    <p:sldId id="288" r:id="rId20"/>
    <p:sldId id="283" r:id="rId21"/>
    <p:sldId id="291" r:id="rId22"/>
    <p:sldId id="287" r:id="rId23"/>
    <p:sldId id="293" r:id="rId24"/>
    <p:sldId id="298" r:id="rId25"/>
    <p:sldId id="294" r:id="rId26"/>
    <p:sldId id="295" r:id="rId2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7529" userDrawn="1">
          <p15:clr>
            <a:srgbClr val="A4A3A4"/>
          </p15:clr>
        </p15:guide>
        <p15:guide id="3" orient="horz" pos="391" userDrawn="1">
          <p15:clr>
            <a:srgbClr val="A4A3A4"/>
          </p15:clr>
        </p15:guide>
        <p15:guide id="4" orient="horz" pos="73" userDrawn="1">
          <p15:clr>
            <a:srgbClr val="A4A3A4"/>
          </p15:clr>
        </p15:guide>
        <p15:guide id="5" pos="57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derete peralta, Ali" initials="ApA" lastIdx="0" clrIdx="0">
    <p:extLst>
      <p:ext uri="{19B8F6BF-5375-455C-9EA6-DF929625EA0E}">
        <p15:presenceInfo xmlns:p15="http://schemas.microsoft.com/office/powerpoint/2012/main" userId="Alderete peralta, A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4"/>
    <a:srgbClr val="0C406D"/>
    <a:srgbClr val="2F444E"/>
    <a:srgbClr val="354248"/>
    <a:srgbClr val="091932"/>
    <a:srgbClr val="344248"/>
    <a:srgbClr val="384A50"/>
    <a:srgbClr val="633E88"/>
    <a:srgbClr val="27376F"/>
    <a:srgbClr val="E40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6439"/>
  </p:normalViewPr>
  <p:slideViewPr>
    <p:cSldViewPr>
      <p:cViewPr>
        <p:scale>
          <a:sx n="70" d="100"/>
          <a:sy n="70" d="100"/>
        </p:scale>
        <p:origin x="48" y="48"/>
      </p:cViewPr>
      <p:guideLst>
        <p:guide orient="horz" pos="1117"/>
        <p:guide pos="7529"/>
        <p:guide orient="horz" pos="391"/>
        <p:guide orient="horz" pos="73"/>
        <p:guide pos="577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566" y="-50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ns.cranfield.ac.uk\filestore\users\SWEE\s210749\PhD\4th%20review\KWD%20map\Errors%20only%20-%2010001010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ns.cranfield.ac.uk\filestore\users\SWEE\s210749\PhD\4th%20review\KWD%20map\Errors%20only%20-%2010001000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ns.cranfield.ac.uk\filestore\Users\SWEE\s210749\PhD\4th%20review\KWD%20map\Errors%20only%20-%2010001010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Sheet4!$A$2</c:f>
              <c:strCache>
                <c:ptCount val="1"/>
                <c:pt idx="0">
                  <c:v>Population MAPE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Sheet4!$BV$1:$EC$1</c:f>
              <c:strCache>
                <c:ptCount val="60"/>
                <c:pt idx="0">
                  <c:v>2011 Jan</c:v>
                </c:pt>
                <c:pt idx="1">
                  <c:v>2011 Feb</c:v>
                </c:pt>
                <c:pt idx="2">
                  <c:v>2011 Mar</c:v>
                </c:pt>
                <c:pt idx="3">
                  <c:v>2011 Apr</c:v>
                </c:pt>
                <c:pt idx="4">
                  <c:v>2011 May</c:v>
                </c:pt>
                <c:pt idx="5">
                  <c:v>2011 Jun</c:v>
                </c:pt>
                <c:pt idx="6">
                  <c:v>2011 Jul</c:v>
                </c:pt>
                <c:pt idx="7">
                  <c:v>2011 Aug</c:v>
                </c:pt>
                <c:pt idx="8">
                  <c:v>2011 Sep</c:v>
                </c:pt>
                <c:pt idx="9">
                  <c:v>2011 Oct</c:v>
                </c:pt>
                <c:pt idx="10">
                  <c:v>2011 Nov</c:v>
                </c:pt>
                <c:pt idx="11">
                  <c:v>2011 Dec</c:v>
                </c:pt>
                <c:pt idx="12">
                  <c:v>2012 Jan</c:v>
                </c:pt>
                <c:pt idx="13">
                  <c:v>2012 Feb</c:v>
                </c:pt>
                <c:pt idx="14">
                  <c:v>2012 Mar</c:v>
                </c:pt>
                <c:pt idx="15">
                  <c:v>2012 Apr</c:v>
                </c:pt>
                <c:pt idx="16">
                  <c:v>2012 May</c:v>
                </c:pt>
                <c:pt idx="17">
                  <c:v>2012 Jun</c:v>
                </c:pt>
                <c:pt idx="18">
                  <c:v>2012 Jul</c:v>
                </c:pt>
                <c:pt idx="19">
                  <c:v>2012 Aug</c:v>
                </c:pt>
                <c:pt idx="20">
                  <c:v>2012 Sep</c:v>
                </c:pt>
                <c:pt idx="21">
                  <c:v>2012 Oct</c:v>
                </c:pt>
                <c:pt idx="22">
                  <c:v>2012 Nov</c:v>
                </c:pt>
                <c:pt idx="23">
                  <c:v>2012 Dec</c:v>
                </c:pt>
                <c:pt idx="24">
                  <c:v>2013 Jan</c:v>
                </c:pt>
                <c:pt idx="25">
                  <c:v>2013 Feb</c:v>
                </c:pt>
                <c:pt idx="26">
                  <c:v>2013 Mar</c:v>
                </c:pt>
                <c:pt idx="27">
                  <c:v>2013 Apr</c:v>
                </c:pt>
                <c:pt idx="28">
                  <c:v>2013 May</c:v>
                </c:pt>
                <c:pt idx="29">
                  <c:v>2013 Jun</c:v>
                </c:pt>
                <c:pt idx="30">
                  <c:v>2013 Jul</c:v>
                </c:pt>
                <c:pt idx="31">
                  <c:v>2013 Aug</c:v>
                </c:pt>
                <c:pt idx="32">
                  <c:v>2013 Sep</c:v>
                </c:pt>
                <c:pt idx="33">
                  <c:v>2013 Oct</c:v>
                </c:pt>
                <c:pt idx="34">
                  <c:v>2013 Nov</c:v>
                </c:pt>
                <c:pt idx="35">
                  <c:v>2013 Dec</c:v>
                </c:pt>
                <c:pt idx="36">
                  <c:v>2014 Jan</c:v>
                </c:pt>
                <c:pt idx="37">
                  <c:v>2014 Feb</c:v>
                </c:pt>
                <c:pt idx="38">
                  <c:v>2014 Mar</c:v>
                </c:pt>
                <c:pt idx="39">
                  <c:v>2014 Apr</c:v>
                </c:pt>
                <c:pt idx="40">
                  <c:v>2014 May</c:v>
                </c:pt>
                <c:pt idx="41">
                  <c:v>2014 Jun</c:v>
                </c:pt>
                <c:pt idx="42">
                  <c:v>2014 Jul</c:v>
                </c:pt>
                <c:pt idx="43">
                  <c:v>2014 Aug</c:v>
                </c:pt>
                <c:pt idx="44">
                  <c:v>2014 Sep</c:v>
                </c:pt>
                <c:pt idx="45">
                  <c:v>2014 Oct</c:v>
                </c:pt>
                <c:pt idx="46">
                  <c:v>2014 Nov</c:v>
                </c:pt>
                <c:pt idx="47">
                  <c:v>2014 Dec</c:v>
                </c:pt>
                <c:pt idx="48">
                  <c:v>2015 Jan</c:v>
                </c:pt>
                <c:pt idx="49">
                  <c:v>2015 Feb</c:v>
                </c:pt>
                <c:pt idx="50">
                  <c:v>2015 Mar</c:v>
                </c:pt>
                <c:pt idx="51">
                  <c:v>2015 Apr</c:v>
                </c:pt>
                <c:pt idx="52">
                  <c:v>2015 May</c:v>
                </c:pt>
                <c:pt idx="53">
                  <c:v>2015 Jun</c:v>
                </c:pt>
                <c:pt idx="54">
                  <c:v>2015 Jul</c:v>
                </c:pt>
                <c:pt idx="55">
                  <c:v>2015 Aug</c:v>
                </c:pt>
                <c:pt idx="56">
                  <c:v>2015 Sep</c:v>
                </c:pt>
                <c:pt idx="57">
                  <c:v>2015 Oct</c:v>
                </c:pt>
                <c:pt idx="58">
                  <c:v>2015 Nov</c:v>
                </c:pt>
                <c:pt idx="59">
                  <c:v>2015 Dec</c:v>
                </c:pt>
              </c:strCache>
            </c:strRef>
          </c:cat>
          <c:val>
            <c:numRef>
              <c:f>Sheet4!$BV$2:$DX$2</c:f>
              <c:numCache>
                <c:formatCode>0%</c:formatCode>
                <c:ptCount val="55"/>
                <c:pt idx="0">
                  <c:v>0.79241291768212396</c:v>
                </c:pt>
                <c:pt idx="1">
                  <c:v>0.78312768417185896</c:v>
                </c:pt>
                <c:pt idx="2">
                  <c:v>0.58582552907492147</c:v>
                </c:pt>
                <c:pt idx="3">
                  <c:v>0.51379165493526191</c:v>
                </c:pt>
                <c:pt idx="4">
                  <c:v>0.42787826307201399</c:v>
                </c:pt>
                <c:pt idx="5">
                  <c:v>0.29224245507926799</c:v>
                </c:pt>
                <c:pt idx="6">
                  <c:v>0.21568397786800572</c:v>
                </c:pt>
                <c:pt idx="7">
                  <c:v>0.18697291458739093</c:v>
                </c:pt>
                <c:pt idx="8">
                  <c:v>0.16699207426554152</c:v>
                </c:pt>
                <c:pt idx="9">
                  <c:v>0.21961345210332781</c:v>
                </c:pt>
                <c:pt idx="10">
                  <c:v>0.3730342668407462</c:v>
                </c:pt>
                <c:pt idx="11">
                  <c:v>0.37324796246099956</c:v>
                </c:pt>
                <c:pt idx="12">
                  <c:v>0.17548582594497811</c:v>
                </c:pt>
                <c:pt idx="13">
                  <c:v>0.14656673409006607</c:v>
                </c:pt>
                <c:pt idx="14">
                  <c:v>0.16167662180643566</c:v>
                </c:pt>
                <c:pt idx="15">
                  <c:v>0.10760628581606461</c:v>
                </c:pt>
                <c:pt idx="16">
                  <c:v>8.4304388149426285E-2</c:v>
                </c:pt>
                <c:pt idx="17">
                  <c:v>4.7193155121774584E-2</c:v>
                </c:pt>
                <c:pt idx="18">
                  <c:v>0.10786530390362713</c:v>
                </c:pt>
                <c:pt idx="19">
                  <c:v>7.1152145341694298E-2</c:v>
                </c:pt>
                <c:pt idx="20">
                  <c:v>5.6233405078600043E-2</c:v>
                </c:pt>
                <c:pt idx="21">
                  <c:v>5.7424362718205987E-2</c:v>
                </c:pt>
                <c:pt idx="22">
                  <c:v>3.5362539963215166E-2</c:v>
                </c:pt>
                <c:pt idx="23">
                  <c:v>2.4658337238717454E-2</c:v>
                </c:pt>
                <c:pt idx="24">
                  <c:v>3.3633601060094602E-2</c:v>
                </c:pt>
                <c:pt idx="25">
                  <c:v>3.019182824412316E-2</c:v>
                </c:pt>
                <c:pt idx="26">
                  <c:v>2.8559708131788094E-2</c:v>
                </c:pt>
                <c:pt idx="27">
                  <c:v>3.248631873894732E-2</c:v>
                </c:pt>
                <c:pt idx="28">
                  <c:v>3.204039168423127E-2</c:v>
                </c:pt>
                <c:pt idx="29">
                  <c:v>4.2165034502090915E-2</c:v>
                </c:pt>
                <c:pt idx="30">
                  <c:v>3.230916448947576E-2</c:v>
                </c:pt>
                <c:pt idx="31">
                  <c:v>2.3966120113668644E-2</c:v>
                </c:pt>
                <c:pt idx="32">
                  <c:v>3.2937441037019545E-2</c:v>
                </c:pt>
                <c:pt idx="33">
                  <c:v>4.0613099411076284E-2</c:v>
                </c:pt>
                <c:pt idx="34">
                  <c:v>3.7095659488772741E-2</c:v>
                </c:pt>
                <c:pt idx="35">
                  <c:v>3.1557986962974759E-2</c:v>
                </c:pt>
                <c:pt idx="36">
                  <c:v>2.6334858429290911E-2</c:v>
                </c:pt>
                <c:pt idx="37">
                  <c:v>2.19687986564511E-2</c:v>
                </c:pt>
                <c:pt idx="38">
                  <c:v>2.3585861069811666E-2</c:v>
                </c:pt>
                <c:pt idx="39">
                  <c:v>1.8413909007996859E-2</c:v>
                </c:pt>
                <c:pt idx="40">
                  <c:v>2.8015060818597899E-2</c:v>
                </c:pt>
                <c:pt idx="41">
                  <c:v>1.5592374207414321E-2</c:v>
                </c:pt>
                <c:pt idx="42">
                  <c:v>1.3440773538935481E-2</c:v>
                </c:pt>
                <c:pt idx="43">
                  <c:v>1.4584935378558437E-2</c:v>
                </c:pt>
                <c:pt idx="44">
                  <c:v>2.8344462037691885E-2</c:v>
                </c:pt>
                <c:pt idx="45">
                  <c:v>2.2972046189481045E-2</c:v>
                </c:pt>
                <c:pt idx="46">
                  <c:v>2.8767027115064642E-2</c:v>
                </c:pt>
                <c:pt idx="47">
                  <c:v>3.9284133758092532E-2</c:v>
                </c:pt>
                <c:pt idx="48">
                  <c:v>2.3245780730588386E-2</c:v>
                </c:pt>
                <c:pt idx="49">
                  <c:v>1.8207601605795733E-2</c:v>
                </c:pt>
                <c:pt idx="50">
                  <c:v>3.2659244241338634E-2</c:v>
                </c:pt>
                <c:pt idx="51">
                  <c:v>2.7735499208083908E-2</c:v>
                </c:pt>
                <c:pt idx="52">
                  <c:v>3.1086710855087685E-2</c:v>
                </c:pt>
                <c:pt idx="53">
                  <c:v>2.7416093519020697E-2</c:v>
                </c:pt>
                <c:pt idx="54">
                  <c:v>2.4429558725946852E-2</c:v>
                </c:pt>
              </c:numCache>
            </c:numRef>
          </c:val>
          <c:extLst>
            <c:ext xmlns:c16="http://schemas.microsoft.com/office/drawing/2014/chart" uri="{C3380CC4-5D6E-409C-BE32-E72D297353CC}">
              <c16:uniqueId val="{00000000-072F-46C3-802E-6B9EF8987092}"/>
            </c:ext>
          </c:extLst>
        </c:ser>
        <c:dLbls>
          <c:showLegendKey val="0"/>
          <c:showVal val="0"/>
          <c:showCatName val="0"/>
          <c:showSerName val="0"/>
          <c:showPercent val="0"/>
          <c:showBubbleSize val="0"/>
        </c:dLbls>
        <c:gapWidth val="100"/>
        <c:overlap val="-24"/>
        <c:axId val="588790544"/>
        <c:axId val="588791328"/>
      </c:barChart>
      <c:catAx>
        <c:axId val="5887905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2"/>
                </a:solidFill>
                <a:latin typeface="+mn-lt"/>
                <a:ea typeface="+mn-ea"/>
                <a:cs typeface="+mn-cs"/>
              </a:defRPr>
            </a:pPr>
            <a:endParaRPr lang="es-MX"/>
          </a:p>
        </c:txPr>
        <c:crossAx val="588791328"/>
        <c:crosses val="autoZero"/>
        <c:auto val="1"/>
        <c:lblAlgn val="ctr"/>
        <c:lblOffset val="100"/>
        <c:tickLblSkip val="3"/>
        <c:noMultiLvlLbl val="0"/>
      </c:catAx>
      <c:valAx>
        <c:axId val="588791328"/>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s-MX"/>
          </a:p>
        </c:txPr>
        <c:crossAx val="588790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'fitness (2)'!$A$215</c:f>
              <c:strCache>
                <c:ptCount val="1"/>
                <c:pt idx="0">
                  <c:v>Total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'fitness (2)'!$B$214:$X$214</c:f>
              <c:strCache>
                <c:ptCount val="23"/>
                <c:pt idx="0">
                  <c:v>2011 Feb</c:v>
                </c:pt>
                <c:pt idx="1">
                  <c:v>2011 Mar</c:v>
                </c:pt>
                <c:pt idx="2">
                  <c:v>2011 Apr</c:v>
                </c:pt>
                <c:pt idx="3">
                  <c:v>2011 May</c:v>
                </c:pt>
                <c:pt idx="4">
                  <c:v>2011 Jun</c:v>
                </c:pt>
                <c:pt idx="5">
                  <c:v>2011 Jul</c:v>
                </c:pt>
                <c:pt idx="6">
                  <c:v>2011 Aug</c:v>
                </c:pt>
                <c:pt idx="7">
                  <c:v>2011 Sep</c:v>
                </c:pt>
                <c:pt idx="8">
                  <c:v>2011 Oct</c:v>
                </c:pt>
                <c:pt idx="9">
                  <c:v>2011 Nov</c:v>
                </c:pt>
                <c:pt idx="10">
                  <c:v>2011 Dec</c:v>
                </c:pt>
                <c:pt idx="11">
                  <c:v>2012 Jan</c:v>
                </c:pt>
                <c:pt idx="12">
                  <c:v>2012 Feb</c:v>
                </c:pt>
                <c:pt idx="13">
                  <c:v>2012 Mar</c:v>
                </c:pt>
                <c:pt idx="14">
                  <c:v>2012 Apr</c:v>
                </c:pt>
                <c:pt idx="15">
                  <c:v>2012 May</c:v>
                </c:pt>
                <c:pt idx="16">
                  <c:v>2012 Jun</c:v>
                </c:pt>
                <c:pt idx="17">
                  <c:v>2012 Jul</c:v>
                </c:pt>
                <c:pt idx="18">
                  <c:v>2012 Aug</c:v>
                </c:pt>
                <c:pt idx="19">
                  <c:v>2012 Sep</c:v>
                </c:pt>
                <c:pt idx="20">
                  <c:v>2012 Oct</c:v>
                </c:pt>
                <c:pt idx="21">
                  <c:v>2012 Nov</c:v>
                </c:pt>
                <c:pt idx="22">
                  <c:v>2012 Dec</c:v>
                </c:pt>
              </c:strCache>
            </c:strRef>
          </c:cat>
          <c:val>
            <c:numRef>
              <c:f>'fitness (2)'!$B$215:$X$215</c:f>
              <c:numCache>
                <c:formatCode>0%</c:formatCode>
                <c:ptCount val="23"/>
                <c:pt idx="0">
                  <c:v>0</c:v>
                </c:pt>
                <c:pt idx="1">
                  <c:v>8.1632653061224483E-2</c:v>
                </c:pt>
                <c:pt idx="2">
                  <c:v>4.0816326530612242E-2</c:v>
                </c:pt>
                <c:pt idx="3">
                  <c:v>0</c:v>
                </c:pt>
                <c:pt idx="4">
                  <c:v>2.0408163265306121E-2</c:v>
                </c:pt>
                <c:pt idx="5">
                  <c:v>2.0408163265306121E-2</c:v>
                </c:pt>
                <c:pt idx="6">
                  <c:v>4.0816326530612242E-2</c:v>
                </c:pt>
                <c:pt idx="7">
                  <c:v>0</c:v>
                </c:pt>
                <c:pt idx="8">
                  <c:v>2.0408163265306121E-2</c:v>
                </c:pt>
                <c:pt idx="9">
                  <c:v>0.38775510204081631</c:v>
                </c:pt>
                <c:pt idx="10">
                  <c:v>8.1632653061224483E-2</c:v>
                </c:pt>
                <c:pt idx="11">
                  <c:v>2.0408163265306121E-2</c:v>
                </c:pt>
                <c:pt idx="12">
                  <c:v>4.0816326530612242E-2</c:v>
                </c:pt>
                <c:pt idx="13">
                  <c:v>8.1632653061224483E-2</c:v>
                </c:pt>
                <c:pt idx="14">
                  <c:v>2.0408163265306121E-2</c:v>
                </c:pt>
                <c:pt idx="15">
                  <c:v>2.0408163265306121E-2</c:v>
                </c:pt>
                <c:pt idx="16">
                  <c:v>2.0408163265306121E-2</c:v>
                </c:pt>
                <c:pt idx="17">
                  <c:v>2.0408163265306121E-2</c:v>
                </c:pt>
                <c:pt idx="18">
                  <c:v>2.0408163265306121E-2</c:v>
                </c:pt>
                <c:pt idx="19">
                  <c:v>0</c:v>
                </c:pt>
                <c:pt idx="20">
                  <c:v>0</c:v>
                </c:pt>
                <c:pt idx="21">
                  <c:v>0</c:v>
                </c:pt>
                <c:pt idx="22">
                  <c:v>0</c:v>
                </c:pt>
              </c:numCache>
            </c:numRef>
          </c:val>
          <c:extLst>
            <c:ext xmlns:c16="http://schemas.microsoft.com/office/drawing/2014/chart" uri="{C3380CC4-5D6E-409C-BE32-E72D297353CC}">
              <c16:uniqueId val="{00000000-5B45-4D7B-A662-B47226A642A4}"/>
            </c:ext>
          </c:extLst>
        </c:ser>
        <c:dLbls>
          <c:showLegendKey val="0"/>
          <c:showVal val="0"/>
          <c:showCatName val="0"/>
          <c:showSerName val="0"/>
          <c:showPercent val="0"/>
          <c:showBubbleSize val="0"/>
        </c:dLbls>
        <c:gapWidth val="100"/>
        <c:overlap val="-24"/>
        <c:axId val="585040736"/>
        <c:axId val="585041128"/>
      </c:barChart>
      <c:catAx>
        <c:axId val="5850407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2"/>
                </a:solidFill>
                <a:latin typeface="+mn-lt"/>
                <a:ea typeface="+mn-ea"/>
                <a:cs typeface="+mn-cs"/>
              </a:defRPr>
            </a:pPr>
            <a:endParaRPr lang="es-MX"/>
          </a:p>
        </c:txPr>
        <c:crossAx val="585041128"/>
        <c:crosses val="autoZero"/>
        <c:auto val="1"/>
        <c:lblAlgn val="ctr"/>
        <c:lblOffset val="100"/>
        <c:tickLblSkip val="3"/>
        <c:noMultiLvlLbl val="0"/>
      </c:catAx>
      <c:valAx>
        <c:axId val="58504112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GB" dirty="0"/>
                  <a:t>% Total population</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MX"/>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crossAx val="585040736"/>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 (2)'!$A$2</c:f>
              <c:strCache>
                <c:ptCount val="1"/>
                <c:pt idx="0">
                  <c:v>Population MAPE</c:v>
                </c:pt>
              </c:strCache>
            </c:strRef>
          </c:tx>
          <c:spPr>
            <a:solidFill>
              <a:schemeClr val="accent1"/>
            </a:solidFill>
            <a:ln w="19050">
              <a:noFill/>
            </a:ln>
            <a:effectLst/>
          </c:spPr>
          <c:invertIfNegative val="0"/>
          <c:cat>
            <c:strRef>
              <c:f>'Sheet4 (2)'!$DY$1:$EC$1</c:f>
              <c:strCache>
                <c:ptCount val="5"/>
                <c:pt idx="0">
                  <c:v>2015 Aug</c:v>
                </c:pt>
                <c:pt idx="1">
                  <c:v>2015 Sep</c:v>
                </c:pt>
                <c:pt idx="2">
                  <c:v>2015 Oct</c:v>
                </c:pt>
                <c:pt idx="3">
                  <c:v>2015 Nov</c:v>
                </c:pt>
                <c:pt idx="4">
                  <c:v>2015 Dec</c:v>
                </c:pt>
              </c:strCache>
            </c:strRef>
          </c:cat>
          <c:val>
            <c:numRef>
              <c:f>'Sheet4 (2)'!$DY$2:$EC$2</c:f>
              <c:numCache>
                <c:formatCode>0%</c:formatCode>
                <c:ptCount val="5"/>
                <c:pt idx="0">
                  <c:v>1.8805611013020144E-2</c:v>
                </c:pt>
                <c:pt idx="1">
                  <c:v>3.925817755796341E-2</c:v>
                </c:pt>
                <c:pt idx="2">
                  <c:v>5.2621024576966983E-2</c:v>
                </c:pt>
                <c:pt idx="3">
                  <c:v>6.3847186856881205E-2</c:v>
                </c:pt>
                <c:pt idx="4">
                  <c:v>8.7031495417036808E-2</c:v>
                </c:pt>
              </c:numCache>
            </c:numRef>
          </c:val>
          <c:extLst>
            <c:ext xmlns:c16="http://schemas.microsoft.com/office/drawing/2014/chart" uri="{C3380CC4-5D6E-409C-BE32-E72D297353CC}">
              <c16:uniqueId val="{00000000-4654-4C4A-9397-DE236639CED5}"/>
            </c:ext>
          </c:extLst>
        </c:ser>
        <c:dLbls>
          <c:showLegendKey val="0"/>
          <c:showVal val="0"/>
          <c:showCatName val="0"/>
          <c:showSerName val="0"/>
          <c:showPercent val="0"/>
          <c:showBubbleSize val="0"/>
        </c:dLbls>
        <c:gapWidth val="150"/>
        <c:axId val="585041912"/>
        <c:axId val="582199352"/>
      </c:barChart>
      <c:catAx>
        <c:axId val="58504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199352"/>
        <c:crosses val="autoZero"/>
        <c:auto val="1"/>
        <c:lblAlgn val="ctr"/>
        <c:lblOffset val="100"/>
        <c:noMultiLvlLbl val="0"/>
      </c:catAx>
      <c:valAx>
        <c:axId val="582199352"/>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5041912"/>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27792B-0976-407F-B3E2-0A625A6E6EDF}" type="doc">
      <dgm:prSet loTypeId="urn:microsoft.com/office/officeart/2005/8/layout/cycle1" loCatId="cycle" qsTypeId="urn:microsoft.com/office/officeart/2005/8/quickstyle/simple5" qsCatId="simple" csTypeId="urn:microsoft.com/office/officeart/2005/8/colors/accent1_2" csCatId="accent1" phldr="1"/>
      <dgm:spPr/>
      <dgm:t>
        <a:bodyPr/>
        <a:lstStyle/>
        <a:p>
          <a:endParaRPr lang="en-GB"/>
        </a:p>
      </dgm:t>
    </dgm:pt>
    <dgm:pt modelId="{41BC5310-E9EB-4E33-8ABE-02D751A02829}">
      <dgm:prSet phldrT="[Text]" custT="1"/>
      <dgm:spPr/>
      <dgm:t>
        <a:bodyPr/>
        <a:lstStyle/>
        <a:p>
          <a:r>
            <a:rPr lang="en-GB" sz="2700" dirty="0"/>
            <a:t>Iterate</a:t>
          </a:r>
        </a:p>
      </dgm:t>
    </dgm:pt>
    <dgm:pt modelId="{3B94A553-4071-4E63-BA36-1E53F848C171}" type="parTrans" cxnId="{C0AE3F47-AA17-401A-891A-92434F0AD029}">
      <dgm:prSet/>
      <dgm:spPr/>
      <dgm:t>
        <a:bodyPr/>
        <a:lstStyle/>
        <a:p>
          <a:endParaRPr lang="en-GB" sz="2700"/>
        </a:p>
      </dgm:t>
    </dgm:pt>
    <dgm:pt modelId="{7289D413-CF73-4A3A-B467-6837C95BD5C1}" type="sibTrans" cxnId="{C0AE3F47-AA17-401A-891A-92434F0AD029}">
      <dgm:prSet/>
      <dgm:spPr/>
      <dgm:t>
        <a:bodyPr/>
        <a:lstStyle/>
        <a:p>
          <a:endParaRPr lang="en-GB" sz="2700"/>
        </a:p>
      </dgm:t>
    </dgm:pt>
    <dgm:pt modelId="{075A8F46-BA26-4413-B6F9-DEE2C09A0F0C}">
      <dgm:prSet phldrT="[Text]" custT="1"/>
      <dgm:spPr/>
      <dgm:t>
        <a:bodyPr/>
        <a:lstStyle/>
        <a:p>
          <a:r>
            <a:rPr lang="en-GB" sz="2700" dirty="0"/>
            <a:t>Validation</a:t>
          </a:r>
        </a:p>
      </dgm:t>
    </dgm:pt>
    <dgm:pt modelId="{9F6E102F-4536-4A80-B41D-1DF64426774E}" type="parTrans" cxnId="{2596EE02-5881-4BB5-8C92-1541D0B3C2A4}">
      <dgm:prSet/>
      <dgm:spPr/>
      <dgm:t>
        <a:bodyPr/>
        <a:lstStyle/>
        <a:p>
          <a:endParaRPr lang="en-GB" sz="2700"/>
        </a:p>
      </dgm:t>
    </dgm:pt>
    <dgm:pt modelId="{93DC2C5B-5CFA-46DE-89CA-3553E06E6E23}" type="sibTrans" cxnId="{2596EE02-5881-4BB5-8C92-1541D0B3C2A4}">
      <dgm:prSet/>
      <dgm:spPr/>
      <dgm:t>
        <a:bodyPr/>
        <a:lstStyle/>
        <a:p>
          <a:endParaRPr lang="en-GB" sz="2700"/>
        </a:p>
      </dgm:t>
    </dgm:pt>
    <dgm:pt modelId="{3EDA7065-D5D9-4063-B540-4BC6B81E9B2F}" type="pres">
      <dgm:prSet presAssocID="{C327792B-0976-407F-B3E2-0A625A6E6EDF}" presName="cycle" presStyleCnt="0">
        <dgm:presLayoutVars>
          <dgm:dir/>
          <dgm:resizeHandles val="exact"/>
        </dgm:presLayoutVars>
      </dgm:prSet>
      <dgm:spPr/>
    </dgm:pt>
    <dgm:pt modelId="{53815652-39DA-42EF-A705-208F61E998E5}" type="pres">
      <dgm:prSet presAssocID="{41BC5310-E9EB-4E33-8ABE-02D751A02829}" presName="dummy" presStyleCnt="0"/>
      <dgm:spPr/>
    </dgm:pt>
    <dgm:pt modelId="{985C448E-08CE-4BB9-81DB-A49C9B75172D}" type="pres">
      <dgm:prSet presAssocID="{41BC5310-E9EB-4E33-8ABE-02D751A02829}" presName="node" presStyleLbl="revTx" presStyleIdx="0" presStyleCnt="2">
        <dgm:presLayoutVars>
          <dgm:bulletEnabled val="1"/>
        </dgm:presLayoutVars>
      </dgm:prSet>
      <dgm:spPr/>
    </dgm:pt>
    <dgm:pt modelId="{13BD6EC8-8DD0-45FD-B5F7-1F89C95EAE82}" type="pres">
      <dgm:prSet presAssocID="{7289D413-CF73-4A3A-B467-6837C95BD5C1}" presName="sibTrans" presStyleLbl="node1" presStyleIdx="0" presStyleCnt="2"/>
      <dgm:spPr/>
    </dgm:pt>
    <dgm:pt modelId="{72CE6D29-B567-452B-AA98-24EE13BD904D}" type="pres">
      <dgm:prSet presAssocID="{075A8F46-BA26-4413-B6F9-DEE2C09A0F0C}" presName="dummy" presStyleCnt="0"/>
      <dgm:spPr/>
    </dgm:pt>
    <dgm:pt modelId="{153BDB3F-D9BE-4B11-A87A-46854ECF4B59}" type="pres">
      <dgm:prSet presAssocID="{075A8F46-BA26-4413-B6F9-DEE2C09A0F0C}" presName="node" presStyleLbl="revTx" presStyleIdx="1" presStyleCnt="2">
        <dgm:presLayoutVars>
          <dgm:bulletEnabled val="1"/>
        </dgm:presLayoutVars>
      </dgm:prSet>
      <dgm:spPr/>
    </dgm:pt>
    <dgm:pt modelId="{4489A368-BB57-4321-BB72-781A0979C22E}" type="pres">
      <dgm:prSet presAssocID="{93DC2C5B-5CFA-46DE-89CA-3553E06E6E23}" presName="sibTrans" presStyleLbl="node1" presStyleIdx="1" presStyleCnt="2"/>
      <dgm:spPr/>
    </dgm:pt>
  </dgm:ptLst>
  <dgm:cxnLst>
    <dgm:cxn modelId="{2596EE02-5881-4BB5-8C92-1541D0B3C2A4}" srcId="{C327792B-0976-407F-B3E2-0A625A6E6EDF}" destId="{075A8F46-BA26-4413-B6F9-DEE2C09A0F0C}" srcOrd="1" destOrd="0" parTransId="{9F6E102F-4536-4A80-B41D-1DF64426774E}" sibTransId="{93DC2C5B-5CFA-46DE-89CA-3553E06E6E23}"/>
    <dgm:cxn modelId="{C0AE3F47-AA17-401A-891A-92434F0AD029}" srcId="{C327792B-0976-407F-B3E2-0A625A6E6EDF}" destId="{41BC5310-E9EB-4E33-8ABE-02D751A02829}" srcOrd="0" destOrd="0" parTransId="{3B94A553-4071-4E63-BA36-1E53F848C171}" sibTransId="{7289D413-CF73-4A3A-B467-6837C95BD5C1}"/>
    <dgm:cxn modelId="{017D8E96-15B7-4088-8BA7-ECAD21478524}" type="presOf" srcId="{41BC5310-E9EB-4E33-8ABE-02D751A02829}" destId="{985C448E-08CE-4BB9-81DB-A49C9B75172D}" srcOrd="0" destOrd="0" presId="urn:microsoft.com/office/officeart/2005/8/layout/cycle1"/>
    <dgm:cxn modelId="{8895E4AF-2AE9-45C9-86C1-CCA12ECFFEB6}" type="presOf" srcId="{C327792B-0976-407F-B3E2-0A625A6E6EDF}" destId="{3EDA7065-D5D9-4063-B540-4BC6B81E9B2F}" srcOrd="0" destOrd="0" presId="urn:microsoft.com/office/officeart/2005/8/layout/cycle1"/>
    <dgm:cxn modelId="{F9E097B1-A28B-41B4-97C4-4A6990DD805D}" type="presOf" srcId="{7289D413-CF73-4A3A-B467-6837C95BD5C1}" destId="{13BD6EC8-8DD0-45FD-B5F7-1F89C95EAE82}" srcOrd="0" destOrd="0" presId="urn:microsoft.com/office/officeart/2005/8/layout/cycle1"/>
    <dgm:cxn modelId="{2F2B76B7-F28E-428D-B674-6005F57BAB1B}" type="presOf" srcId="{075A8F46-BA26-4413-B6F9-DEE2C09A0F0C}" destId="{153BDB3F-D9BE-4B11-A87A-46854ECF4B59}" srcOrd="0" destOrd="0" presId="urn:microsoft.com/office/officeart/2005/8/layout/cycle1"/>
    <dgm:cxn modelId="{B840A2BC-AEEA-42E3-8265-9D03B31D387B}" type="presOf" srcId="{93DC2C5B-5CFA-46DE-89CA-3553E06E6E23}" destId="{4489A368-BB57-4321-BB72-781A0979C22E}" srcOrd="0" destOrd="0" presId="urn:microsoft.com/office/officeart/2005/8/layout/cycle1"/>
    <dgm:cxn modelId="{E2631C8C-56DC-4B9D-A0FF-C1197A97EFD9}" type="presParOf" srcId="{3EDA7065-D5D9-4063-B540-4BC6B81E9B2F}" destId="{53815652-39DA-42EF-A705-208F61E998E5}" srcOrd="0" destOrd="0" presId="urn:microsoft.com/office/officeart/2005/8/layout/cycle1"/>
    <dgm:cxn modelId="{F2892936-BE70-458C-B365-89CE6CFD6FF5}" type="presParOf" srcId="{3EDA7065-D5D9-4063-B540-4BC6B81E9B2F}" destId="{985C448E-08CE-4BB9-81DB-A49C9B75172D}" srcOrd="1" destOrd="0" presId="urn:microsoft.com/office/officeart/2005/8/layout/cycle1"/>
    <dgm:cxn modelId="{8EB92C72-BC74-4E0C-BBAE-AED52CB6AC66}" type="presParOf" srcId="{3EDA7065-D5D9-4063-B540-4BC6B81E9B2F}" destId="{13BD6EC8-8DD0-45FD-B5F7-1F89C95EAE82}" srcOrd="2" destOrd="0" presId="urn:microsoft.com/office/officeart/2005/8/layout/cycle1"/>
    <dgm:cxn modelId="{CC42E709-7F74-4B14-99F3-7FB3F76EE35B}" type="presParOf" srcId="{3EDA7065-D5D9-4063-B540-4BC6B81E9B2F}" destId="{72CE6D29-B567-452B-AA98-24EE13BD904D}" srcOrd="3" destOrd="0" presId="urn:microsoft.com/office/officeart/2005/8/layout/cycle1"/>
    <dgm:cxn modelId="{91823E81-DEDD-4A77-A417-53327B9BF5FF}" type="presParOf" srcId="{3EDA7065-D5D9-4063-B540-4BC6B81E9B2F}" destId="{153BDB3F-D9BE-4B11-A87A-46854ECF4B59}" srcOrd="4" destOrd="0" presId="urn:microsoft.com/office/officeart/2005/8/layout/cycle1"/>
    <dgm:cxn modelId="{116AA554-89D1-46EF-85DB-547D69A4FAF0}" type="presParOf" srcId="{3EDA7065-D5D9-4063-B540-4BC6B81E9B2F}" destId="{4489A368-BB57-4321-BB72-781A0979C22E}"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C448E-08CE-4BB9-81DB-A49C9B75172D}">
      <dsp:nvSpPr>
        <dsp:cNvPr id="0" name=""/>
        <dsp:cNvSpPr/>
      </dsp:nvSpPr>
      <dsp:spPr>
        <a:xfrm>
          <a:off x="2542815" y="901580"/>
          <a:ext cx="1554943" cy="1554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a:t>Iterate</a:t>
          </a:r>
        </a:p>
      </dsp:txBody>
      <dsp:txXfrm>
        <a:off x="2542815" y="901580"/>
        <a:ext cx="1554943" cy="1554943"/>
      </dsp:txXfrm>
    </dsp:sp>
    <dsp:sp modelId="{13BD6EC8-8DD0-45FD-B5F7-1F89C95EAE82}">
      <dsp:nvSpPr>
        <dsp:cNvPr id="0" name=""/>
        <dsp:cNvSpPr/>
      </dsp:nvSpPr>
      <dsp:spPr>
        <a:xfrm>
          <a:off x="449717" y="79526"/>
          <a:ext cx="3199051" cy="3199051"/>
        </a:xfrm>
        <a:prstGeom prst="circularArrow">
          <a:avLst>
            <a:gd name="adj1" fmla="val 9478"/>
            <a:gd name="adj2" fmla="val 684540"/>
            <a:gd name="adj3" fmla="val 7852797"/>
            <a:gd name="adj4" fmla="val 2262663"/>
            <a:gd name="adj5" fmla="val 11058"/>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53BDB3F-D9BE-4B11-A87A-46854ECF4B59}">
      <dsp:nvSpPr>
        <dsp:cNvPr id="0" name=""/>
        <dsp:cNvSpPr/>
      </dsp:nvSpPr>
      <dsp:spPr>
        <a:xfrm>
          <a:off x="727" y="901580"/>
          <a:ext cx="1554943" cy="1554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a:t>Validation</a:t>
          </a:r>
        </a:p>
      </dsp:txBody>
      <dsp:txXfrm>
        <a:off x="727" y="901580"/>
        <a:ext cx="1554943" cy="1554943"/>
      </dsp:txXfrm>
    </dsp:sp>
    <dsp:sp modelId="{4489A368-BB57-4321-BB72-781A0979C22E}">
      <dsp:nvSpPr>
        <dsp:cNvPr id="0" name=""/>
        <dsp:cNvSpPr/>
      </dsp:nvSpPr>
      <dsp:spPr>
        <a:xfrm>
          <a:off x="449717" y="79526"/>
          <a:ext cx="3199051" cy="3199051"/>
        </a:xfrm>
        <a:prstGeom prst="circularArrow">
          <a:avLst>
            <a:gd name="adj1" fmla="val 9478"/>
            <a:gd name="adj2" fmla="val 684540"/>
            <a:gd name="adj3" fmla="val 18652797"/>
            <a:gd name="adj4" fmla="val 13062663"/>
            <a:gd name="adj5" fmla="val 11058"/>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charset="0"/>
              <a:ea typeface="Arial" charset="0"/>
              <a:cs typeface="Arial"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6F8EA1D-728A-4E5F-9A4B-D1A7FD31BCED}" type="datetimeFigureOut">
              <a:rPr lang="en-GB" smtClean="0">
                <a:latin typeface="Arial" charset="0"/>
                <a:ea typeface="Arial" charset="0"/>
                <a:cs typeface="Arial" charset="0"/>
              </a:rPr>
              <a:t>13/09/2018</a:t>
            </a:fld>
            <a:endParaRPr lang="en-GB" dirty="0">
              <a:latin typeface="Arial" charset="0"/>
              <a:ea typeface="Arial" charset="0"/>
              <a:cs typeface="Arial"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latin typeface="Arial" charset="0"/>
              <a:ea typeface="Arial" charset="0"/>
              <a:cs typeface="Arial"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39A8912-DC56-4920-85F1-EA9817C1761F}" type="slidenum">
              <a:rPr lang="en-GB" smtClean="0">
                <a:latin typeface="Arial" charset="0"/>
                <a:ea typeface="Arial" charset="0"/>
                <a:cs typeface="Arial" charset="0"/>
              </a:rPr>
              <a:t>‹#›</a:t>
            </a:fld>
            <a:endParaRPr lang="en-GB" dirty="0">
              <a:latin typeface="Arial" charset="0"/>
              <a:ea typeface="Arial" charset="0"/>
              <a:cs typeface="Arial" charset="0"/>
            </a:endParaRPr>
          </a:p>
        </p:txBody>
      </p:sp>
    </p:spTree>
    <p:extLst>
      <p:ext uri="{BB962C8B-B14F-4D97-AF65-F5344CB8AC3E}">
        <p14:creationId xmlns:p14="http://schemas.microsoft.com/office/powerpoint/2010/main" val="660024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463CE1C2-7DC9-FC47-9848-69281FD2BD18}" type="datetimeFigureOut">
              <a:rPr lang="en-US" smtClean="0"/>
              <a:t>9/13/2018</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3B11FC8D-FEAC-3A4D-B17B-284E661AD230}" type="slidenum">
              <a:rPr lang="en-US" smtClean="0"/>
              <a:t>‹#›</a:t>
            </a:fld>
            <a:endParaRPr lang="en-US" dirty="0"/>
          </a:p>
        </p:txBody>
      </p:sp>
    </p:spTree>
    <p:extLst>
      <p:ext uri="{BB962C8B-B14F-4D97-AF65-F5344CB8AC3E}">
        <p14:creationId xmlns:p14="http://schemas.microsoft.com/office/powerpoint/2010/main" val="81808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thanks you very much for coming.</a:t>
            </a:r>
          </a:p>
          <a:p>
            <a:r>
              <a:rPr lang="en-US" dirty="0"/>
              <a:t>My name is Ali , I´m a third year PhD student at Cranfield University. And I feel honored to present some of the emerging results of my research project.</a:t>
            </a:r>
          </a:p>
          <a:p>
            <a:r>
              <a:rPr lang="en-US" dirty="0"/>
              <a:t>Which focuses on the </a:t>
            </a:r>
            <a:r>
              <a:rPr lang="en-US" dirty="0" err="1"/>
              <a:t>spatio</a:t>
            </a:r>
            <a:r>
              <a:rPr lang="en-US" dirty="0"/>
              <a:t>-temporal analysis of the solar photovoltaic diffusion.</a:t>
            </a:r>
          </a:p>
          <a:p>
            <a:r>
              <a:rPr lang="en-US" dirty="0"/>
              <a:t>Our approach integrates the agent-based model and the artificial neural networks model.</a:t>
            </a:r>
          </a:p>
        </p:txBody>
      </p:sp>
      <p:sp>
        <p:nvSpPr>
          <p:cNvPr id="4" name="Slide Number Placeholder 3"/>
          <p:cNvSpPr>
            <a:spLocks noGrp="1"/>
          </p:cNvSpPr>
          <p:nvPr>
            <p:ph type="sldNum" sz="quarter" idx="5"/>
          </p:nvPr>
        </p:nvSpPr>
        <p:spPr/>
        <p:txBody>
          <a:bodyPr/>
          <a:lstStyle/>
          <a:p>
            <a:fld id="{3B11FC8D-FEAC-3A4D-B17B-284E661AD230}" type="slidenum">
              <a:rPr lang="en-US" smtClean="0"/>
              <a:t>1</a:t>
            </a:fld>
            <a:endParaRPr lang="en-US" dirty="0"/>
          </a:p>
        </p:txBody>
      </p:sp>
    </p:spTree>
    <p:extLst>
      <p:ext uri="{BB962C8B-B14F-4D97-AF65-F5344CB8AC3E}">
        <p14:creationId xmlns:p14="http://schemas.microsoft.com/office/powerpoint/2010/main" val="3951976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focused on capturing the actual agents’ spatial layout. So, we characterise the 49 postcodes districts from the city of Birmingham; socioeconomic and PV data set are specific at each location.</a:t>
            </a:r>
          </a:p>
          <a:p>
            <a:r>
              <a:rPr lang="en-GB" dirty="0"/>
              <a:t>We characterise both social effects, the spill over effect and the peer-effect. The spill over effect as the exogenous influence between adjacent locations. And the peer-effect as the endogenous influence within each area.</a:t>
            </a: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10</a:t>
            </a:fld>
            <a:endParaRPr lang="en-US" dirty="0"/>
          </a:p>
        </p:txBody>
      </p:sp>
    </p:spTree>
    <p:extLst>
      <p:ext uri="{BB962C8B-B14F-4D97-AF65-F5344CB8AC3E}">
        <p14:creationId xmlns:p14="http://schemas.microsoft.com/office/powerpoint/2010/main" val="4116377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really brief introduction to the ANN model, where we have processing units known as neurons, connected by synaptic weights, and organised in layers. </a:t>
            </a:r>
          </a:p>
          <a:p>
            <a:endParaRPr lang="en-GB" dirty="0"/>
          </a:p>
          <a:p>
            <a:r>
              <a:rPr lang="en-GB" dirty="0"/>
              <a:t>Each  agents owns its individual ANN, generating specific knowledge for its decision-making.</a:t>
            </a:r>
          </a:p>
          <a:p>
            <a:r>
              <a:rPr lang="en-GB" dirty="0"/>
              <a:t>Which is defined following the spatial regression model:</a:t>
            </a:r>
          </a:p>
          <a:p>
            <a:r>
              <a:rPr lang="en-GB" dirty="0"/>
              <a:t>*Describe,</a:t>
            </a:r>
          </a:p>
          <a:p>
            <a:r>
              <a:rPr lang="en-GB" dirty="0"/>
              <a:t>Then, this definition translate into our definition, where the decisions define the total number of PV at a given point in time.</a:t>
            </a:r>
          </a:p>
          <a:p>
            <a:r>
              <a:rPr lang="en-GB" dirty="0"/>
              <a:t>Then, the ANNs are fed with this definition of inputs and outputs., where the inputs are the socio-economic variables and social effects, then the output is the total number of PVs.</a:t>
            </a: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11</a:t>
            </a:fld>
            <a:endParaRPr lang="en-US" dirty="0"/>
          </a:p>
        </p:txBody>
      </p:sp>
    </p:spTree>
    <p:extLst>
      <p:ext uri="{BB962C8B-B14F-4D97-AF65-F5344CB8AC3E}">
        <p14:creationId xmlns:p14="http://schemas.microsoft.com/office/powerpoint/2010/main" val="4199813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lets talk about the agents socioeconomic characterisation</a:t>
            </a:r>
          </a:p>
          <a:p>
            <a:r>
              <a:rPr lang="en-GB" dirty="0"/>
              <a:t>The use of spatially explicit data set allows to characterise the temporal dimension of the adoption process, by having explicit changes over the time.</a:t>
            </a:r>
          </a:p>
          <a:p>
            <a:endParaRPr lang="en-GB" dirty="0"/>
          </a:p>
          <a:p>
            <a:r>
              <a:rPr lang="en-GB" dirty="0"/>
              <a:t>Yet, available data may not be in the required spatial and temporal resolution, then the data was aggregated or disaggregated, to meet the model requirements.</a:t>
            </a:r>
          </a:p>
        </p:txBody>
      </p:sp>
      <p:sp>
        <p:nvSpPr>
          <p:cNvPr id="4" name="Slide Number Placeholder 3"/>
          <p:cNvSpPr>
            <a:spLocks noGrp="1"/>
          </p:cNvSpPr>
          <p:nvPr>
            <p:ph type="sldNum" sz="quarter" idx="10"/>
          </p:nvPr>
        </p:nvSpPr>
        <p:spPr/>
        <p:txBody>
          <a:bodyPr/>
          <a:lstStyle/>
          <a:p>
            <a:fld id="{3B11FC8D-FEAC-3A4D-B17B-284E661AD230}" type="slidenum">
              <a:rPr lang="en-US" smtClean="0"/>
              <a:t>12</a:t>
            </a:fld>
            <a:endParaRPr lang="en-US" dirty="0"/>
          </a:p>
        </p:txBody>
      </p:sp>
    </p:spTree>
    <p:extLst>
      <p:ext uri="{BB962C8B-B14F-4D97-AF65-F5344CB8AC3E}">
        <p14:creationId xmlns:p14="http://schemas.microsoft.com/office/powerpoint/2010/main" val="3021179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Training process</a:t>
            </a: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13</a:t>
            </a:fld>
            <a:endParaRPr lang="en-US" dirty="0"/>
          </a:p>
        </p:txBody>
      </p:sp>
    </p:spTree>
    <p:extLst>
      <p:ext uri="{BB962C8B-B14F-4D97-AF65-F5344CB8AC3E}">
        <p14:creationId xmlns:p14="http://schemas.microsoft.com/office/powerpoint/2010/main" val="1196744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result to show is the temporal validation, which summarises the overall fitness of the model:</a:t>
            </a:r>
          </a:p>
          <a:p>
            <a:r>
              <a:rPr lang="en-GB" dirty="0"/>
              <a:t>From the original list of independent variables the best results were yield from the combinations of income, electricity consumption and average household size.</a:t>
            </a:r>
          </a:p>
          <a:p>
            <a:endParaRPr lang="en-GB" dirty="0"/>
          </a:p>
          <a:p>
            <a:r>
              <a:rPr lang="en-GB" dirty="0"/>
              <a:t>**Describe graph</a:t>
            </a:r>
          </a:p>
          <a:p>
            <a:endParaRPr lang="en-GB" dirty="0"/>
          </a:p>
          <a:p>
            <a:r>
              <a:rPr lang="en-GB" dirty="0"/>
              <a:t>As we can see, errors exhibit a negative trend, and errors converge at the end of the data set</a:t>
            </a:r>
          </a:p>
        </p:txBody>
      </p:sp>
      <p:sp>
        <p:nvSpPr>
          <p:cNvPr id="4" name="Slide Number Placeholder 3"/>
          <p:cNvSpPr>
            <a:spLocks noGrp="1"/>
          </p:cNvSpPr>
          <p:nvPr>
            <p:ph type="sldNum" sz="quarter" idx="10"/>
          </p:nvPr>
        </p:nvSpPr>
        <p:spPr/>
        <p:txBody>
          <a:bodyPr/>
          <a:lstStyle/>
          <a:p>
            <a:fld id="{3B11FC8D-FEAC-3A4D-B17B-284E661AD230}" type="slidenum">
              <a:rPr lang="en-US" smtClean="0"/>
              <a:t>14</a:t>
            </a:fld>
            <a:endParaRPr lang="en-US" dirty="0"/>
          </a:p>
        </p:txBody>
      </p:sp>
    </p:spTree>
    <p:extLst>
      <p:ext uri="{BB962C8B-B14F-4D97-AF65-F5344CB8AC3E}">
        <p14:creationId xmlns:p14="http://schemas.microsoft.com/office/powerpoint/2010/main" val="2873511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in detail at the residuals, we found a interesting highlight</a:t>
            </a:r>
          </a:p>
          <a:p>
            <a:r>
              <a:rPr lang="en-GB" dirty="0"/>
              <a:t>The graph shows, for each agent, the largest of the estimation errors</a:t>
            </a:r>
          </a:p>
          <a:p>
            <a:r>
              <a:rPr lang="en-GB" dirty="0"/>
              <a:t>About 40% of the population present a shift in its behaviour in the same point in time. </a:t>
            </a:r>
          </a:p>
          <a:p>
            <a:r>
              <a:rPr lang="en-GB" dirty="0"/>
              <a:t>This suggest that not all the agents react to the </a:t>
            </a:r>
            <a:r>
              <a:rPr lang="en-GB" dirty="0" err="1"/>
              <a:t>FiT</a:t>
            </a:r>
            <a:r>
              <a:rPr lang="en-GB" dirty="0"/>
              <a:t> increase or decrease at the same rate and pace.</a:t>
            </a:r>
          </a:p>
          <a:p>
            <a:r>
              <a:rPr lang="en-GB" dirty="0"/>
              <a:t>Supporting the idea of localised financial incentives.</a:t>
            </a: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15</a:t>
            </a:fld>
            <a:endParaRPr lang="en-US" dirty="0"/>
          </a:p>
        </p:txBody>
      </p:sp>
    </p:spTree>
    <p:extLst>
      <p:ext uri="{BB962C8B-B14F-4D97-AF65-F5344CB8AC3E}">
        <p14:creationId xmlns:p14="http://schemas.microsoft.com/office/powerpoint/2010/main" val="2588125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result validate spatially our model, and allows the examination of the agents individual errors.</a:t>
            </a:r>
          </a:p>
          <a:p>
            <a:endParaRPr lang="en-GB" dirty="0"/>
          </a:p>
          <a:p>
            <a:r>
              <a:rPr lang="en-GB" dirty="0"/>
              <a:t>On top we have the actual spatial PV distribution 30 September 2015</a:t>
            </a:r>
          </a:p>
          <a:p>
            <a:endParaRPr lang="en-GB" dirty="0"/>
          </a:p>
          <a:p>
            <a:r>
              <a:rPr lang="en-GB" dirty="0"/>
              <a:t>Disregarding the areas with a minimum number of PVs, as we see in the central postcodes districts, the errors does not show a strong spatial patterns. </a:t>
            </a:r>
          </a:p>
          <a:p>
            <a:endParaRPr lang="en-GB" dirty="0"/>
          </a:p>
          <a:p>
            <a:r>
              <a:rPr lang="en-GB" dirty="0"/>
              <a:t>As we can see, most of the areas have a fitness greater than 90%, and lets bear in mind that the MAPE calculation is sensitive for the small numbers.</a:t>
            </a: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16</a:t>
            </a:fld>
            <a:endParaRPr lang="en-US" dirty="0"/>
          </a:p>
        </p:txBody>
      </p:sp>
    </p:spTree>
    <p:extLst>
      <p:ext uri="{BB962C8B-B14F-4D97-AF65-F5344CB8AC3E}">
        <p14:creationId xmlns:p14="http://schemas.microsoft.com/office/powerpoint/2010/main" val="1002737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the empirical validation, we moved to the prediction of future values of PVs.</a:t>
            </a:r>
          </a:p>
          <a:p>
            <a:r>
              <a:rPr lang="en-GB" dirty="0"/>
              <a:t>Contrary to the fitting error, the forecasting error diverge and by the fifth forecast it doubles, yet, the average error still under 10%</a:t>
            </a:r>
          </a:p>
          <a:p>
            <a:endParaRPr lang="en-GB" dirty="0"/>
          </a:p>
          <a:p>
            <a:r>
              <a:rPr lang="en-GB" dirty="0"/>
              <a:t>It is important to note that as the agents decision-making considers other agents decision then the error accumulation occurs not only in time but in space.</a:t>
            </a: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17</a:t>
            </a:fld>
            <a:endParaRPr lang="en-US" dirty="0"/>
          </a:p>
        </p:txBody>
      </p:sp>
    </p:spTree>
    <p:extLst>
      <p:ext uri="{BB962C8B-B14F-4D97-AF65-F5344CB8AC3E}">
        <p14:creationId xmlns:p14="http://schemas.microsoft.com/office/powerpoint/2010/main" val="352074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Stills, as we can see there is no a strong spatial pattern for the error distribution.</a:t>
            </a:r>
          </a:p>
          <a:p>
            <a:endParaRPr lang="en-GB" dirty="0"/>
          </a:p>
          <a:p>
            <a:r>
              <a:rPr lang="en-GB" dirty="0"/>
              <a:t>However, as we reach the fifth forecast more than 30% of the areas present error of more than 10%</a:t>
            </a: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18</a:t>
            </a:fld>
            <a:endParaRPr lang="en-US" dirty="0"/>
          </a:p>
        </p:txBody>
      </p:sp>
    </p:spTree>
    <p:extLst>
      <p:ext uri="{BB962C8B-B14F-4D97-AF65-F5344CB8AC3E}">
        <p14:creationId xmlns:p14="http://schemas.microsoft.com/office/powerpoint/2010/main" val="3727434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B11FC8D-FEAC-3A4D-B17B-284E661AD230}" type="slidenum">
              <a:rPr lang="en-US" smtClean="0"/>
              <a:t>19</a:t>
            </a:fld>
            <a:endParaRPr lang="en-US" dirty="0"/>
          </a:p>
        </p:txBody>
      </p:sp>
    </p:spTree>
    <p:extLst>
      <p:ext uri="{BB962C8B-B14F-4D97-AF65-F5344CB8AC3E}">
        <p14:creationId xmlns:p14="http://schemas.microsoft.com/office/powerpoint/2010/main" val="389751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talking about the PVs crucial role towards achieving the UK energy policy goals of the energy sector </a:t>
            </a:r>
            <a:r>
              <a:rPr lang="en-US" dirty="0" err="1"/>
              <a:t>decarbonisation</a:t>
            </a:r>
            <a:r>
              <a:rPr lang="en-US" dirty="0"/>
              <a:t>, security of supply and energy affordability.</a:t>
            </a:r>
          </a:p>
          <a:p>
            <a:r>
              <a:rPr lang="en-US" dirty="0"/>
              <a:t>In the last couple of year there´s been an rapid increase in the number of domestic PVs, as the result of the decrease in the PV cost and the introduction of financial incentives.</a:t>
            </a:r>
          </a:p>
          <a:p>
            <a:r>
              <a:rPr lang="en-US" dirty="0"/>
              <a:t>However, the PV spatial and temporal uptake is uneven across the UK.</a:t>
            </a:r>
          </a:p>
        </p:txBody>
      </p:sp>
      <p:sp>
        <p:nvSpPr>
          <p:cNvPr id="4" name="Slide Number Placeholder 3"/>
          <p:cNvSpPr>
            <a:spLocks noGrp="1"/>
          </p:cNvSpPr>
          <p:nvPr>
            <p:ph type="sldNum" sz="quarter" idx="5"/>
          </p:nvPr>
        </p:nvSpPr>
        <p:spPr/>
        <p:txBody>
          <a:bodyPr/>
          <a:lstStyle/>
          <a:p>
            <a:fld id="{3B11FC8D-FEAC-3A4D-B17B-284E661AD230}" type="slidenum">
              <a:rPr lang="en-US" smtClean="0"/>
              <a:t>2</a:t>
            </a:fld>
            <a:endParaRPr lang="en-US" dirty="0"/>
          </a:p>
        </p:txBody>
      </p:sp>
    </p:spTree>
    <p:extLst>
      <p:ext uri="{BB962C8B-B14F-4D97-AF65-F5344CB8AC3E}">
        <p14:creationId xmlns:p14="http://schemas.microsoft.com/office/powerpoint/2010/main" val="3716913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B11FC8D-FEAC-3A4D-B17B-284E661AD230}" type="slidenum">
              <a:rPr lang="en-US" smtClean="0"/>
              <a:t>20</a:t>
            </a:fld>
            <a:endParaRPr lang="en-US" dirty="0"/>
          </a:p>
        </p:txBody>
      </p:sp>
    </p:spTree>
    <p:extLst>
      <p:ext uri="{BB962C8B-B14F-4D97-AF65-F5344CB8AC3E}">
        <p14:creationId xmlns:p14="http://schemas.microsoft.com/office/powerpoint/2010/main" val="529056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B11FC8D-FEAC-3A4D-B17B-284E661AD230}" type="slidenum">
              <a:rPr lang="en-US" smtClean="0"/>
              <a:t>21</a:t>
            </a:fld>
            <a:endParaRPr lang="en-US" dirty="0"/>
          </a:p>
        </p:txBody>
      </p:sp>
    </p:spTree>
    <p:extLst>
      <p:ext uri="{BB962C8B-B14F-4D97-AF65-F5344CB8AC3E}">
        <p14:creationId xmlns:p14="http://schemas.microsoft.com/office/powerpoint/2010/main" val="1843242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B11FC8D-FEAC-3A4D-B17B-284E661AD230}" type="slidenum">
              <a:rPr lang="en-US" smtClean="0"/>
              <a:t>22</a:t>
            </a:fld>
            <a:endParaRPr lang="en-US" dirty="0"/>
          </a:p>
        </p:txBody>
      </p:sp>
    </p:spTree>
    <p:extLst>
      <p:ext uri="{BB962C8B-B14F-4D97-AF65-F5344CB8AC3E}">
        <p14:creationId xmlns:p14="http://schemas.microsoft.com/office/powerpoint/2010/main" val="2832309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everything comes with a price. The literature has highlighted that high concentration of domestic PVs can create reverse flows, specially at the low voltage network, representing a key challenge for the distribution network operators. As they need useful insights on how to manage and secure enough headroom for these extra flows.</a:t>
            </a:r>
          </a:p>
          <a:p>
            <a:r>
              <a:rPr lang="en-US" dirty="0"/>
              <a:t>Also, these </a:t>
            </a:r>
            <a:r>
              <a:rPr lang="en-US" dirty="0" err="1"/>
              <a:t>insighs</a:t>
            </a:r>
            <a:r>
              <a:rPr lang="en-US" dirty="0"/>
              <a:t> may help policy makers to shape policies that consider the </a:t>
            </a:r>
            <a:r>
              <a:rPr lang="en-US" dirty="0" err="1"/>
              <a:t>spatio</a:t>
            </a:r>
            <a:r>
              <a:rPr lang="en-US" dirty="0"/>
              <a:t>-temporal nature of the adoption process.</a:t>
            </a:r>
          </a:p>
        </p:txBody>
      </p:sp>
      <p:sp>
        <p:nvSpPr>
          <p:cNvPr id="4" name="Slide Number Placeholder 3"/>
          <p:cNvSpPr>
            <a:spLocks noGrp="1"/>
          </p:cNvSpPr>
          <p:nvPr>
            <p:ph type="sldNum" sz="quarter" idx="5"/>
          </p:nvPr>
        </p:nvSpPr>
        <p:spPr/>
        <p:txBody>
          <a:bodyPr/>
          <a:lstStyle/>
          <a:p>
            <a:fld id="{3B11FC8D-FEAC-3A4D-B17B-284E661AD230}" type="slidenum">
              <a:rPr lang="en-US" smtClean="0"/>
              <a:t>3</a:t>
            </a:fld>
            <a:endParaRPr lang="en-US" dirty="0"/>
          </a:p>
        </p:txBody>
      </p:sp>
    </p:spTree>
    <p:extLst>
      <p:ext uri="{BB962C8B-B14F-4D97-AF65-F5344CB8AC3E}">
        <p14:creationId xmlns:p14="http://schemas.microsoft.com/office/powerpoint/2010/main" val="138049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 move to what we already know. We found three recurrent approaches which study the PV adoption process:</a:t>
            </a:r>
          </a:p>
          <a:p>
            <a:pPr marL="171450" indent="-171450">
              <a:buFont typeface="Arial" panose="020B0604020202020204" pitchFamily="34" charset="0"/>
              <a:buChar char="•"/>
            </a:pPr>
            <a:r>
              <a:rPr lang="en-GB" dirty="0"/>
              <a:t>The spatial regression, the epidemic model and the Agent-based model</a:t>
            </a:r>
          </a:p>
          <a:p>
            <a:pPr marL="171450" indent="-171450">
              <a:buFont typeface="Arial" panose="020B0604020202020204" pitchFamily="34" charset="0"/>
              <a:buChar char="•"/>
            </a:pPr>
            <a:r>
              <a:rPr lang="en-GB" dirty="0"/>
              <a:t>These three approaches exhibit strengths and weakness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4</a:t>
            </a:fld>
            <a:endParaRPr lang="en-US" dirty="0"/>
          </a:p>
        </p:txBody>
      </p:sp>
    </p:spTree>
    <p:extLst>
      <p:ext uri="{BB962C8B-B14F-4D97-AF65-F5344CB8AC3E}">
        <p14:creationId xmlns:p14="http://schemas.microsoft.com/office/powerpoint/2010/main" val="1633382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dirty="0">
                <a:solidFill>
                  <a:prstClr val="black"/>
                </a:solidFill>
              </a:rPr>
              <a:t>Spatial regression and the epidemic model work at aggregated level, while the ABM characterise the adoption process at individual level</a:t>
            </a:r>
          </a:p>
          <a:p>
            <a:pPr marL="171450" lvl="0" indent="-171450">
              <a:buFont typeface="Arial" panose="020B0604020202020204" pitchFamily="34" charset="0"/>
              <a:buChar char="•"/>
            </a:pPr>
            <a:r>
              <a:rPr lang="en-GB" dirty="0">
                <a:solidFill>
                  <a:prstClr val="black"/>
                </a:solidFill>
              </a:rPr>
              <a:t>ABM -&gt; uncertainty</a:t>
            </a: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5</a:t>
            </a:fld>
            <a:endParaRPr lang="en-US" dirty="0"/>
          </a:p>
        </p:txBody>
      </p:sp>
    </p:spTree>
    <p:extLst>
      <p:ext uri="{BB962C8B-B14F-4D97-AF65-F5344CB8AC3E}">
        <p14:creationId xmlns:p14="http://schemas.microsoft.com/office/powerpoint/2010/main" val="3307042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Our approach draws from computer and complexity sciences, geographical information systems and energy economics, and using spatially explicit socioeconomic dataset.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aim of this work is to advance the modelling of the PV adoption process, by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developing a agent-agent based model that characterise agents as geographical areas capturing the spatial dimension of the adoption process and the social influence. Hence, to address some of the limitations found in the literature.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Then, to produce insights into the future patterns of PV adoption.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not enough to know the total installed capacity , but its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6</a:t>
            </a:fld>
            <a:endParaRPr lang="en-US" dirty="0"/>
          </a:p>
        </p:txBody>
      </p:sp>
    </p:spTree>
    <p:extLst>
      <p:ext uri="{BB962C8B-B14F-4D97-AF65-F5344CB8AC3E}">
        <p14:creationId xmlns:p14="http://schemas.microsoft.com/office/powerpoint/2010/main" val="3415370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aggregated approaches we adopted the capability to empirically characterise large populations and reduce the exhaustive data requirements of the individual approaches.</a:t>
            </a:r>
          </a:p>
          <a:p>
            <a:endParaRPr lang="en-GB" dirty="0"/>
          </a:p>
          <a:p>
            <a:r>
              <a:rPr lang="en-GB" dirty="0"/>
              <a:t>From the aggregated models the model adapts the spill over characterisations, whilst the peer-effect is adopted from the ABM. </a:t>
            </a:r>
          </a:p>
          <a:p>
            <a:endParaRPr lang="en-GB" dirty="0"/>
          </a:p>
          <a:p>
            <a:r>
              <a:rPr lang="en-GB" dirty="0"/>
              <a:t>Also, the agents characteristics follow the socio-economic variables proven to be significant for the adoption process.</a:t>
            </a:r>
          </a:p>
          <a:p>
            <a:endParaRPr lang="en-GB" dirty="0"/>
          </a:p>
          <a:p>
            <a:r>
              <a:rPr lang="en-GB" dirty="0"/>
              <a:t>Both, the social effects and the agents characteristics evolve over the time for each specific location.</a:t>
            </a:r>
          </a:p>
          <a:p>
            <a:endParaRPr lang="en-GB" dirty="0"/>
          </a:p>
          <a:p>
            <a:r>
              <a:rPr lang="en-GB" dirty="0"/>
              <a:t>Finally, in order to reduce the decision-making process uncertainty, we integrate the ANN neural networks to generate knowledge based on the data series.</a:t>
            </a: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7</a:t>
            </a:fld>
            <a:endParaRPr lang="en-US" dirty="0"/>
          </a:p>
        </p:txBody>
      </p:sp>
    </p:spTree>
    <p:extLst>
      <p:ext uri="{BB962C8B-B14F-4D97-AF65-F5344CB8AC3E}">
        <p14:creationId xmlns:p14="http://schemas.microsoft.com/office/powerpoint/2010/main" val="413075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model is structured in two modules, the ABM module and the ANN module.</a:t>
            </a:r>
          </a:p>
          <a:p>
            <a:endParaRPr lang="en-GB" dirty="0"/>
          </a:p>
          <a:p>
            <a:r>
              <a:rPr lang="en-GB" dirty="0"/>
              <a:t>The ABM module defines the models spatial layout where the agents location, characteristics and social network are defined.</a:t>
            </a:r>
          </a:p>
          <a:p>
            <a:endParaRPr lang="en-GB" dirty="0"/>
          </a:p>
          <a:p>
            <a:r>
              <a:rPr lang="en-GB" dirty="0"/>
              <a:t>Then, the ANN module defines the agents decision-making process. This module is embedded into the AMB module, and there are as many neural networks as agents in the population.</a:t>
            </a: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8</a:t>
            </a:fld>
            <a:endParaRPr lang="en-US" dirty="0"/>
          </a:p>
        </p:txBody>
      </p:sp>
    </p:spTree>
    <p:extLst>
      <p:ext uri="{BB962C8B-B14F-4D97-AF65-F5344CB8AC3E}">
        <p14:creationId xmlns:p14="http://schemas.microsoft.com/office/powerpoint/2010/main" val="2976534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Agents characterisation follows the aggregate definition</a:t>
            </a:r>
          </a:p>
          <a:p>
            <a:pPr marL="171450" indent="-171450">
              <a:buFont typeface="Arial" panose="020B0604020202020204" pitchFamily="34" charset="0"/>
              <a:buChar char="•"/>
            </a:pPr>
            <a:r>
              <a:rPr lang="en-GB" dirty="0"/>
              <a:t>Agents are geographical areas</a:t>
            </a:r>
          </a:p>
          <a:p>
            <a:pPr marL="171450" indent="-171450">
              <a:buFont typeface="Arial" panose="020B0604020202020204" pitchFamily="34" charset="0"/>
              <a:buChar char="•"/>
            </a:pPr>
            <a:r>
              <a:rPr lang="en-GB" dirty="0"/>
              <a:t>Agents characteristics are the average socioeconomic statistics and the total number of PV at each location</a:t>
            </a:r>
          </a:p>
          <a:p>
            <a:r>
              <a:rPr lang="en-GB" dirty="0"/>
              <a:t>The social effects are calculated based on the total number of PVs in each area at each point in time.</a:t>
            </a:r>
          </a:p>
          <a:p>
            <a:endParaRPr lang="en-GB" dirty="0"/>
          </a:p>
          <a:p>
            <a:r>
              <a:rPr lang="en-GB" dirty="0"/>
              <a:t>Socioeconomic data was retrieve from the Office of National Statistics, and the PV data from The Office of Gas and Electricity Markets.</a:t>
            </a: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9</a:t>
            </a:fld>
            <a:endParaRPr lang="en-US" dirty="0"/>
          </a:p>
        </p:txBody>
      </p:sp>
    </p:spTree>
    <p:extLst>
      <p:ext uri="{BB962C8B-B14F-4D97-AF65-F5344CB8AC3E}">
        <p14:creationId xmlns:p14="http://schemas.microsoft.com/office/powerpoint/2010/main" val="4291895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or Chapter Titl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71864" y="1700460"/>
            <a:ext cx="6264696" cy="2160588"/>
          </a:xfrm>
          <a:prstGeom prst="rect">
            <a:avLst/>
          </a:prstGeom>
        </p:spPr>
        <p:txBody>
          <a:bodyPr anchor="ctr"/>
          <a:lstStyle>
            <a:lvl1pPr marL="0" indent="0">
              <a:buNone/>
              <a:defRPr sz="3200" b="1" i="0">
                <a:solidFill>
                  <a:srgbClr val="0C406D"/>
                </a:solidFill>
                <a:latin typeface="Arial" charset="0"/>
                <a:ea typeface="Arial" charset="0"/>
                <a:cs typeface="Arial" charset="0"/>
              </a:defRPr>
            </a:lvl1pPr>
          </a:lstStyle>
          <a:p>
            <a:pPr lvl="0"/>
            <a:r>
              <a:rPr lang="en-GB" dirty="0"/>
              <a:t>Presentation or Chapter Title, Arial Bold 32pt</a:t>
            </a:r>
            <a:endParaRPr lang="en-US" dirty="0"/>
          </a:p>
        </p:txBody>
      </p:sp>
      <p:sp>
        <p:nvSpPr>
          <p:cNvPr id="11" name="Text Placeholder 8"/>
          <p:cNvSpPr>
            <a:spLocks noGrp="1"/>
          </p:cNvSpPr>
          <p:nvPr>
            <p:ph type="body" sz="quarter" idx="11" hasCustomPrompt="1"/>
          </p:nvPr>
        </p:nvSpPr>
        <p:spPr>
          <a:xfrm>
            <a:off x="4871864" y="4149080"/>
            <a:ext cx="6264696" cy="792088"/>
          </a:xfrm>
          <a:prstGeom prst="rect">
            <a:avLst/>
          </a:prstGeom>
        </p:spPr>
        <p:txBody>
          <a:bodyPr anchor="ctr"/>
          <a:lstStyle>
            <a:lvl1pPr marL="0" indent="0">
              <a:buNone/>
              <a:defRPr sz="2200" b="1" i="0">
                <a:solidFill>
                  <a:srgbClr val="0099C4"/>
                </a:solidFill>
                <a:latin typeface="Arial" charset="0"/>
                <a:ea typeface="Arial" charset="0"/>
                <a:cs typeface="Arial" charset="0"/>
              </a:defRPr>
            </a:lvl1pPr>
          </a:lstStyle>
          <a:p>
            <a:pPr lvl="0"/>
            <a:r>
              <a:rPr lang="en-GB" dirty="0"/>
              <a:t>Presenter’s Name and Title, Arial Bold 22pt</a:t>
            </a:r>
            <a:endParaRPr lang="en-US" dirty="0"/>
          </a:p>
        </p:txBody>
      </p:sp>
      <p:sp>
        <p:nvSpPr>
          <p:cNvPr id="13" name="Text Placeholder 8"/>
          <p:cNvSpPr>
            <a:spLocks noGrp="1"/>
          </p:cNvSpPr>
          <p:nvPr>
            <p:ph type="body" sz="quarter" idx="12" hasCustomPrompt="1"/>
          </p:nvPr>
        </p:nvSpPr>
        <p:spPr>
          <a:xfrm>
            <a:off x="4873469" y="5229200"/>
            <a:ext cx="6264696" cy="504056"/>
          </a:xfrm>
          <a:prstGeom prst="rect">
            <a:avLst/>
          </a:prstGeom>
        </p:spPr>
        <p:txBody>
          <a:bodyPr anchor="ctr"/>
          <a:lstStyle>
            <a:lvl1pPr marL="0" indent="0">
              <a:buNone/>
              <a:defRPr sz="2000" b="1" i="0">
                <a:solidFill>
                  <a:schemeClr val="tx1"/>
                </a:solidFill>
                <a:latin typeface="Arial" charset="0"/>
                <a:ea typeface="Arial" charset="0"/>
                <a:cs typeface="Arial" charset="0"/>
              </a:defRPr>
            </a:lvl1pPr>
          </a:lstStyle>
          <a:p>
            <a:pPr lvl="0"/>
            <a:r>
              <a:rPr lang="en-GB" dirty="0"/>
              <a:t>Date, Arial 20pt</a:t>
            </a:r>
            <a:endParaRPr lang="en-US" dirty="0"/>
          </a:p>
        </p:txBody>
      </p:sp>
      <p:sp>
        <p:nvSpPr>
          <p:cNvPr id="5" name="Text Placeholder 17"/>
          <p:cNvSpPr txBox="1">
            <a:spLocks/>
          </p:cNvSpPr>
          <p:nvPr userDrawn="1"/>
        </p:nvSpPr>
        <p:spPr>
          <a:xfrm>
            <a:off x="4871864" y="6021288"/>
            <a:ext cx="6264696"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b="0" dirty="0"/>
              <a:t>www.cranfield.ac.uk</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spTree>
    <p:extLst>
      <p:ext uri="{BB962C8B-B14F-4D97-AF65-F5344CB8AC3E}">
        <p14:creationId xmlns:p14="http://schemas.microsoft.com/office/powerpoint/2010/main" val="414603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Body copy">
    <p:spTree>
      <p:nvGrpSpPr>
        <p:cNvPr id="1" name=""/>
        <p:cNvGrpSpPr/>
        <p:nvPr/>
      </p:nvGrpSpPr>
      <p:grpSpPr>
        <a:xfrm>
          <a:off x="0" y="0"/>
          <a:ext cx="0" cy="0"/>
          <a:chOff x="0" y="0"/>
          <a:chExt cx="0" cy="0"/>
        </a:xfrm>
      </p:grpSpPr>
      <p:sp>
        <p:nvSpPr>
          <p:cNvPr id="14"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6" name="Text Placeholder 2"/>
          <p:cNvSpPr>
            <a:spLocks noGrp="1"/>
          </p:cNvSpPr>
          <p:nvPr>
            <p:ph type="body" sz="quarter" idx="15" hasCustomPrompt="1"/>
          </p:nvPr>
        </p:nvSpPr>
        <p:spPr>
          <a:xfrm>
            <a:off x="407988" y="1412875"/>
            <a:ext cx="11376644" cy="792163"/>
          </a:xfrm>
          <a:prstGeom prst="rect">
            <a:avLst/>
          </a:prstGeom>
          <a:noFill/>
          <a:ln>
            <a:noFill/>
          </a:ln>
        </p:spPr>
        <p:txBody>
          <a:bodyPr anchor="ctr"/>
          <a:lstStyle>
            <a:lvl1pPr marL="0" indent="0">
              <a:lnSpc>
                <a:spcPct val="100000"/>
              </a:lnSpc>
              <a:buNone/>
              <a:defRPr sz="2200" b="1">
                <a:solidFill>
                  <a:srgbClr val="0099C4"/>
                </a:solidFill>
              </a:defRPr>
            </a:lvl1pPr>
            <a:lvl3pPr marL="914400" indent="0">
              <a:lnSpc>
                <a:spcPct val="100000"/>
              </a:lnSpc>
              <a:buFont typeface="Arial" panose="020B0604020202020204" pitchFamily="34" charset="0"/>
              <a:buNone/>
              <a:defRPr sz="2200" b="1" baseline="0">
                <a:solidFill>
                  <a:srgbClr val="0099C4"/>
                </a:solidFill>
              </a:defRPr>
            </a:lvl3pPr>
          </a:lstStyle>
          <a:p>
            <a:pPr lvl="0"/>
            <a:r>
              <a:rPr lang="en-GB" dirty="0"/>
              <a:t>Sub-header, Arial Bold 22pt</a:t>
            </a:r>
          </a:p>
        </p:txBody>
      </p:sp>
      <p:sp>
        <p:nvSpPr>
          <p:cNvPr id="7" name="Content Placeholder 7"/>
          <p:cNvSpPr>
            <a:spLocks noGrp="1"/>
          </p:cNvSpPr>
          <p:nvPr>
            <p:ph sz="quarter" idx="16"/>
          </p:nvPr>
        </p:nvSpPr>
        <p:spPr>
          <a:xfrm>
            <a:off x="407988" y="2349501"/>
            <a:ext cx="11376025" cy="381580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909435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 Body copy, Image">
    <p:spTree>
      <p:nvGrpSpPr>
        <p:cNvPr id="1" name=""/>
        <p:cNvGrpSpPr/>
        <p:nvPr/>
      </p:nvGrpSpPr>
      <p:grpSpPr>
        <a:xfrm>
          <a:off x="0" y="0"/>
          <a:ext cx="0" cy="0"/>
          <a:chOff x="0" y="0"/>
          <a:chExt cx="0" cy="0"/>
        </a:xfrm>
      </p:grpSpPr>
      <p:sp>
        <p:nvSpPr>
          <p:cNvPr id="14"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10" name="Content Placeholder 2"/>
          <p:cNvSpPr>
            <a:spLocks noGrp="1"/>
          </p:cNvSpPr>
          <p:nvPr>
            <p:ph sz="quarter" idx="17" hasCustomPrompt="1"/>
          </p:nvPr>
        </p:nvSpPr>
        <p:spPr>
          <a:xfrm>
            <a:off x="7248525" y="1412776"/>
            <a:ext cx="4535488" cy="4752105"/>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8" name="Text Placeholder 2"/>
          <p:cNvSpPr>
            <a:spLocks noGrp="1"/>
          </p:cNvSpPr>
          <p:nvPr>
            <p:ph type="body" sz="quarter" idx="15" hasCustomPrompt="1"/>
          </p:nvPr>
        </p:nvSpPr>
        <p:spPr>
          <a:xfrm>
            <a:off x="407988" y="1412875"/>
            <a:ext cx="6696488" cy="792163"/>
          </a:xfrm>
          <a:prstGeom prst="rect">
            <a:avLst/>
          </a:prstGeom>
          <a:noFill/>
          <a:ln>
            <a:noFill/>
          </a:ln>
        </p:spPr>
        <p:txBody>
          <a:bodyPr anchor="ctr"/>
          <a:lstStyle>
            <a:lvl1pPr marL="0" indent="0">
              <a:lnSpc>
                <a:spcPct val="100000"/>
              </a:lnSpc>
              <a:buNone/>
              <a:defRPr sz="2200" b="1">
                <a:solidFill>
                  <a:srgbClr val="0099C4"/>
                </a:solidFill>
              </a:defRPr>
            </a:lvl1pPr>
            <a:lvl3pPr marL="914400" indent="0">
              <a:lnSpc>
                <a:spcPct val="100000"/>
              </a:lnSpc>
              <a:buFont typeface="Arial" panose="020B0604020202020204" pitchFamily="34" charset="0"/>
              <a:buNone/>
              <a:defRPr sz="2200" b="1" baseline="0">
                <a:solidFill>
                  <a:srgbClr val="0099C4"/>
                </a:solidFill>
              </a:defRPr>
            </a:lvl3pPr>
          </a:lstStyle>
          <a:p>
            <a:pPr lvl="0"/>
            <a:r>
              <a:rPr lang="en-GB" dirty="0"/>
              <a:t>Sub-header, Arial Bold 22pt</a:t>
            </a:r>
          </a:p>
        </p:txBody>
      </p:sp>
      <p:sp>
        <p:nvSpPr>
          <p:cNvPr id="11" name="Content Placeholder 7"/>
          <p:cNvSpPr>
            <a:spLocks noGrp="1"/>
          </p:cNvSpPr>
          <p:nvPr>
            <p:ph sz="quarter" idx="16"/>
          </p:nvPr>
        </p:nvSpPr>
        <p:spPr>
          <a:xfrm>
            <a:off x="407989" y="2349501"/>
            <a:ext cx="6696124" cy="381580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66670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Body copy, Image">
    <p:spTree>
      <p:nvGrpSpPr>
        <p:cNvPr id="1" name=""/>
        <p:cNvGrpSpPr/>
        <p:nvPr/>
      </p:nvGrpSpPr>
      <p:grpSpPr>
        <a:xfrm>
          <a:off x="0" y="0"/>
          <a:ext cx="0" cy="0"/>
          <a:chOff x="0" y="0"/>
          <a:chExt cx="0" cy="0"/>
        </a:xfrm>
      </p:grpSpPr>
      <p:sp>
        <p:nvSpPr>
          <p:cNvPr id="13"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8" name="Content Placeholder 2"/>
          <p:cNvSpPr>
            <a:spLocks noGrp="1"/>
          </p:cNvSpPr>
          <p:nvPr>
            <p:ph sz="quarter" idx="17" hasCustomPrompt="1"/>
          </p:nvPr>
        </p:nvSpPr>
        <p:spPr>
          <a:xfrm>
            <a:off x="7248525" y="1412776"/>
            <a:ext cx="4535488" cy="4752105"/>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5" name="Content Placeholder 7"/>
          <p:cNvSpPr>
            <a:spLocks noGrp="1"/>
          </p:cNvSpPr>
          <p:nvPr>
            <p:ph sz="quarter" idx="16"/>
          </p:nvPr>
        </p:nvSpPr>
        <p:spPr>
          <a:xfrm>
            <a:off x="407989" y="1412776"/>
            <a:ext cx="6696124" cy="4752529"/>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422986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Large image area">
    <p:spTree>
      <p:nvGrpSpPr>
        <p:cNvPr id="1" name=""/>
        <p:cNvGrpSpPr/>
        <p:nvPr/>
      </p:nvGrpSpPr>
      <p:grpSpPr>
        <a:xfrm>
          <a:off x="0" y="0"/>
          <a:ext cx="0" cy="0"/>
          <a:chOff x="0" y="0"/>
          <a:chExt cx="0" cy="0"/>
        </a:xfrm>
      </p:grpSpPr>
      <p:sp>
        <p:nvSpPr>
          <p:cNvPr id="11"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5" name="Content Placeholder 7"/>
          <p:cNvSpPr>
            <a:spLocks noGrp="1"/>
          </p:cNvSpPr>
          <p:nvPr>
            <p:ph sz="quarter" idx="16" hasCustomPrompt="1"/>
          </p:nvPr>
        </p:nvSpPr>
        <p:spPr>
          <a:xfrm>
            <a:off x="407988" y="1412776"/>
            <a:ext cx="11376643" cy="4752529"/>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Tree>
    <p:extLst>
      <p:ext uri="{BB962C8B-B14F-4D97-AF65-F5344CB8AC3E}">
        <p14:creationId xmlns:p14="http://schemas.microsoft.com/office/powerpoint/2010/main" val="814580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copy, Image">
    <p:spTree>
      <p:nvGrpSpPr>
        <p:cNvPr id="1" name=""/>
        <p:cNvGrpSpPr/>
        <p:nvPr/>
      </p:nvGrpSpPr>
      <p:grpSpPr>
        <a:xfrm>
          <a:off x="0" y="0"/>
          <a:ext cx="0" cy="0"/>
          <a:chOff x="0" y="0"/>
          <a:chExt cx="0" cy="0"/>
        </a:xfrm>
      </p:grpSpPr>
      <p:sp>
        <p:nvSpPr>
          <p:cNvPr id="12" name="Content Placeholder 2"/>
          <p:cNvSpPr>
            <a:spLocks noGrp="1"/>
          </p:cNvSpPr>
          <p:nvPr>
            <p:ph sz="quarter" idx="17" hasCustomPrompt="1"/>
          </p:nvPr>
        </p:nvSpPr>
        <p:spPr>
          <a:xfrm>
            <a:off x="7248525" y="404664"/>
            <a:ext cx="4535488" cy="5760640"/>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5" name="Content Placeholder 7"/>
          <p:cNvSpPr>
            <a:spLocks noGrp="1"/>
          </p:cNvSpPr>
          <p:nvPr>
            <p:ph sz="quarter" idx="16"/>
          </p:nvPr>
        </p:nvSpPr>
        <p:spPr>
          <a:xfrm>
            <a:off x="407989" y="404664"/>
            <a:ext cx="6552108" cy="5760641"/>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5322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area">
    <p:spTree>
      <p:nvGrpSpPr>
        <p:cNvPr id="1" name=""/>
        <p:cNvGrpSpPr/>
        <p:nvPr/>
      </p:nvGrpSpPr>
      <p:grpSpPr>
        <a:xfrm>
          <a:off x="0" y="0"/>
          <a:ext cx="0" cy="0"/>
          <a:chOff x="0" y="0"/>
          <a:chExt cx="0" cy="0"/>
        </a:xfrm>
      </p:grpSpPr>
      <p:sp>
        <p:nvSpPr>
          <p:cNvPr id="3" name="Content Placeholder 7"/>
          <p:cNvSpPr>
            <a:spLocks noGrp="1"/>
          </p:cNvSpPr>
          <p:nvPr>
            <p:ph sz="quarter" idx="17" hasCustomPrompt="1"/>
          </p:nvPr>
        </p:nvSpPr>
        <p:spPr>
          <a:xfrm>
            <a:off x="407988" y="404664"/>
            <a:ext cx="11376644" cy="5760641"/>
          </a:xfrm>
          <a:prstGeom prst="rect">
            <a:avLst/>
          </a:prstGeom>
        </p:spPr>
        <p:txBody>
          <a:bodyPr numCol="1"/>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Tree>
    <p:extLst>
      <p:ext uri="{BB962C8B-B14F-4D97-AF65-F5344CB8AC3E}">
        <p14:creationId xmlns:p14="http://schemas.microsoft.com/office/powerpoint/2010/main" val="1738299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images">
    <p:spTree>
      <p:nvGrpSpPr>
        <p:cNvPr id="1" name=""/>
        <p:cNvGrpSpPr/>
        <p:nvPr/>
      </p:nvGrpSpPr>
      <p:grpSpPr>
        <a:xfrm>
          <a:off x="0" y="0"/>
          <a:ext cx="0" cy="0"/>
          <a:chOff x="0" y="0"/>
          <a:chExt cx="0" cy="0"/>
        </a:xfrm>
      </p:grpSpPr>
      <p:sp>
        <p:nvSpPr>
          <p:cNvPr id="6" name="Content Placeholder 7"/>
          <p:cNvSpPr>
            <a:spLocks noGrp="1"/>
          </p:cNvSpPr>
          <p:nvPr>
            <p:ph sz="quarter" idx="17" hasCustomPrompt="1"/>
          </p:nvPr>
        </p:nvSpPr>
        <p:spPr>
          <a:xfrm>
            <a:off x="407988" y="404664"/>
            <a:ext cx="5616004" cy="5760641"/>
          </a:xfrm>
          <a:prstGeom prst="rect">
            <a:avLst/>
          </a:prstGeom>
        </p:spPr>
        <p:txBody>
          <a:bodyPr numCol="1"/>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
        <p:nvSpPr>
          <p:cNvPr id="9" name="Content Placeholder 7"/>
          <p:cNvSpPr>
            <a:spLocks noGrp="1"/>
          </p:cNvSpPr>
          <p:nvPr>
            <p:ph sz="quarter" idx="20" hasCustomPrompt="1"/>
          </p:nvPr>
        </p:nvSpPr>
        <p:spPr>
          <a:xfrm>
            <a:off x="6168008" y="404664"/>
            <a:ext cx="5616004" cy="5760641"/>
          </a:xfrm>
          <a:prstGeom prst="rect">
            <a:avLst/>
          </a:prstGeom>
        </p:spPr>
        <p:txBody>
          <a:bodyPr numCol="1"/>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Tree>
    <p:extLst>
      <p:ext uri="{BB962C8B-B14F-4D97-AF65-F5344CB8AC3E}">
        <p14:creationId xmlns:p14="http://schemas.microsoft.com/office/powerpoint/2010/main" val="1806034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058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7848" y="4487818"/>
            <a:ext cx="3309496" cy="1836446"/>
          </a:xfrm>
          <a:prstGeom prst="rect">
            <a:avLst/>
          </a:prstGeom>
        </p:spPr>
      </p:pic>
      <p:sp>
        <p:nvSpPr>
          <p:cNvPr id="13" name="TextBox 12"/>
          <p:cNvSpPr txBox="1"/>
          <p:nvPr userDrawn="1"/>
        </p:nvSpPr>
        <p:spPr>
          <a:xfrm>
            <a:off x="4871864" y="2367553"/>
            <a:ext cx="658087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dirty="0">
                <a:solidFill>
                  <a:srgbClr val="0C406D"/>
                </a:solidFill>
                <a:latin typeface="Arial" charset="0"/>
                <a:ea typeface="Arial" charset="0"/>
                <a:cs typeface="Arial" charset="0"/>
              </a:rPr>
              <a:t>www.cranfield.ac.uk</a:t>
            </a:r>
          </a:p>
        </p:txBody>
      </p:sp>
      <p:sp>
        <p:nvSpPr>
          <p:cNvPr id="15" name="TextBox 14"/>
          <p:cNvSpPr txBox="1"/>
          <p:nvPr userDrawn="1"/>
        </p:nvSpPr>
        <p:spPr>
          <a:xfrm>
            <a:off x="4871864" y="3585210"/>
            <a:ext cx="63367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rgbClr val="0099C4"/>
                </a:solidFill>
                <a:latin typeface="Arial" charset="0"/>
                <a:ea typeface="Arial" charset="0"/>
                <a:cs typeface="Arial" charset="0"/>
              </a:rPr>
              <a:t>T: +44 (0)1234 750111</a:t>
            </a:r>
            <a:endParaRPr lang="en-US" sz="4000" b="1" dirty="0">
              <a:solidFill>
                <a:srgbClr val="0099C4"/>
              </a:solidFill>
              <a:latin typeface="Arial" charset="0"/>
              <a:ea typeface="Arial" charset="0"/>
              <a:cs typeface="Arial" charset="0"/>
            </a:endParaRPr>
          </a:p>
        </p:txBody>
      </p:sp>
      <p:sp>
        <p:nvSpPr>
          <p:cNvPr id="11" name="Rectangle 10"/>
          <p:cNvSpPr/>
          <p:nvPr userDrawn="1"/>
        </p:nvSpPr>
        <p:spPr>
          <a:xfrm>
            <a:off x="3719736" y="6309320"/>
            <a:ext cx="3960440" cy="548680"/>
          </a:xfrm>
          <a:prstGeom prst="rect">
            <a:avLst/>
          </a:prstGeom>
          <a:solidFill>
            <a:srgbClr val="0C406D"/>
          </a:solidFill>
          <a:ln w="12700" cap="flat" cmpd="sng" algn="ctr">
            <a:noFill/>
            <a:prstDash val="solid"/>
            <a:miter lim="800000"/>
          </a:ln>
          <a:effectLst/>
        </p:spPr>
        <p:txBody>
          <a:bodyPr rtlCol="0" anchor="ctr"/>
          <a:lstStyle/>
          <a:p>
            <a:pPr algn="ctr"/>
            <a:endParaRPr lang="en-US" kern="0" dirty="0">
              <a:solidFill>
                <a:prstClr val="white"/>
              </a:solidFill>
            </a:endParaRPr>
          </a:p>
        </p:txBody>
      </p:sp>
    </p:spTree>
    <p:extLst>
      <p:ext uri="{BB962C8B-B14F-4D97-AF65-F5344CB8AC3E}">
        <p14:creationId xmlns:p14="http://schemas.microsoft.com/office/powerpoint/2010/main" val="149703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 Body copy">
    <p:spTree>
      <p:nvGrpSpPr>
        <p:cNvPr id="1" name=""/>
        <p:cNvGrpSpPr/>
        <p:nvPr/>
      </p:nvGrpSpPr>
      <p:grpSpPr>
        <a:xfrm>
          <a:off x="0" y="0"/>
          <a:ext cx="0" cy="0"/>
          <a:chOff x="0" y="0"/>
          <a:chExt cx="0" cy="0"/>
        </a:xfrm>
      </p:grpSpPr>
      <p:sp>
        <p:nvSpPr>
          <p:cNvPr id="6" name="Text Placeholder 8"/>
          <p:cNvSpPr>
            <a:spLocks noGrp="1"/>
          </p:cNvSpPr>
          <p:nvPr>
            <p:ph type="body" sz="quarter" idx="10"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7" name="Text Placeholder 2"/>
          <p:cNvSpPr>
            <a:spLocks noGrp="1"/>
          </p:cNvSpPr>
          <p:nvPr>
            <p:ph type="body" sz="quarter" idx="15" hasCustomPrompt="1"/>
          </p:nvPr>
        </p:nvSpPr>
        <p:spPr>
          <a:xfrm>
            <a:off x="407988" y="1412875"/>
            <a:ext cx="11376644" cy="792163"/>
          </a:xfrm>
          <a:prstGeom prst="rect">
            <a:avLst/>
          </a:prstGeom>
          <a:noFill/>
          <a:ln>
            <a:noFill/>
          </a:ln>
        </p:spPr>
        <p:txBody>
          <a:bodyPr anchor="ctr"/>
          <a:lstStyle>
            <a:lvl1pPr marL="0" indent="0">
              <a:lnSpc>
                <a:spcPct val="100000"/>
              </a:lnSpc>
              <a:buNone/>
              <a:defRPr sz="2200" b="1">
                <a:solidFill>
                  <a:srgbClr val="0099C4"/>
                </a:solidFill>
              </a:defRPr>
            </a:lvl1pPr>
            <a:lvl3pPr marL="914400" indent="0">
              <a:lnSpc>
                <a:spcPct val="100000"/>
              </a:lnSpc>
              <a:buFont typeface="Arial" panose="020B0604020202020204" pitchFamily="34" charset="0"/>
              <a:buNone/>
              <a:defRPr sz="2200" b="1" baseline="0">
                <a:solidFill>
                  <a:srgbClr val="0099C4"/>
                </a:solidFill>
              </a:defRPr>
            </a:lvl3pPr>
          </a:lstStyle>
          <a:p>
            <a:pPr lvl="0"/>
            <a:r>
              <a:rPr lang="en-GB" dirty="0"/>
              <a:t>Sub-header, Arial Bold 22pt</a:t>
            </a:r>
          </a:p>
        </p:txBody>
      </p:sp>
      <p:sp>
        <p:nvSpPr>
          <p:cNvPr id="11" name="Content Placeholder 7"/>
          <p:cNvSpPr>
            <a:spLocks noGrp="1"/>
          </p:cNvSpPr>
          <p:nvPr>
            <p:ph sz="quarter" idx="16"/>
          </p:nvPr>
        </p:nvSpPr>
        <p:spPr>
          <a:xfrm>
            <a:off x="407988" y="2349500"/>
            <a:ext cx="11376025" cy="39592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95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Body copy, Image">
    <p:spTree>
      <p:nvGrpSpPr>
        <p:cNvPr id="1" name=""/>
        <p:cNvGrpSpPr/>
        <p:nvPr/>
      </p:nvGrpSpPr>
      <p:grpSpPr>
        <a:xfrm>
          <a:off x="0" y="0"/>
          <a:ext cx="0" cy="0"/>
          <a:chOff x="0" y="0"/>
          <a:chExt cx="0" cy="0"/>
        </a:xfrm>
      </p:grpSpPr>
      <p:sp>
        <p:nvSpPr>
          <p:cNvPr id="6" name="Text Placeholder 8"/>
          <p:cNvSpPr>
            <a:spLocks noGrp="1"/>
          </p:cNvSpPr>
          <p:nvPr>
            <p:ph type="body" sz="quarter" idx="15"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11" name="Content Placeholder 2"/>
          <p:cNvSpPr>
            <a:spLocks noGrp="1"/>
          </p:cNvSpPr>
          <p:nvPr>
            <p:ph sz="quarter" idx="17" hasCustomPrompt="1"/>
          </p:nvPr>
        </p:nvSpPr>
        <p:spPr>
          <a:xfrm>
            <a:off x="7248525" y="1412776"/>
            <a:ext cx="4535488" cy="48959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14" name="Text Placeholder 2"/>
          <p:cNvSpPr>
            <a:spLocks noGrp="1"/>
          </p:cNvSpPr>
          <p:nvPr>
            <p:ph type="body" sz="quarter" idx="18" hasCustomPrompt="1"/>
          </p:nvPr>
        </p:nvSpPr>
        <p:spPr>
          <a:xfrm>
            <a:off x="407988" y="1412875"/>
            <a:ext cx="6696488" cy="792163"/>
          </a:xfrm>
          <a:prstGeom prst="rect">
            <a:avLst/>
          </a:prstGeom>
          <a:noFill/>
          <a:ln>
            <a:noFill/>
          </a:ln>
        </p:spPr>
        <p:txBody>
          <a:bodyPr anchor="ctr"/>
          <a:lstStyle>
            <a:lvl1pPr marL="0" indent="0">
              <a:lnSpc>
                <a:spcPct val="100000"/>
              </a:lnSpc>
              <a:buNone/>
              <a:defRPr sz="2200" b="1">
                <a:solidFill>
                  <a:srgbClr val="0099C4"/>
                </a:solidFill>
              </a:defRPr>
            </a:lvl1pPr>
            <a:lvl3pPr marL="914400" indent="0">
              <a:lnSpc>
                <a:spcPct val="100000"/>
              </a:lnSpc>
              <a:buFont typeface="Arial" panose="020B0604020202020204" pitchFamily="34" charset="0"/>
              <a:buNone/>
              <a:defRPr sz="2200" b="1" baseline="0">
                <a:solidFill>
                  <a:srgbClr val="0099C4"/>
                </a:solidFill>
              </a:defRPr>
            </a:lvl3pPr>
          </a:lstStyle>
          <a:p>
            <a:pPr lvl="0"/>
            <a:r>
              <a:rPr lang="en-GB" dirty="0"/>
              <a:t>Sub-header, Arial Bold 22pt</a:t>
            </a:r>
          </a:p>
        </p:txBody>
      </p:sp>
      <p:sp>
        <p:nvSpPr>
          <p:cNvPr id="15" name="Content Placeholder 7"/>
          <p:cNvSpPr>
            <a:spLocks noGrp="1"/>
          </p:cNvSpPr>
          <p:nvPr>
            <p:ph sz="quarter" idx="16"/>
          </p:nvPr>
        </p:nvSpPr>
        <p:spPr>
          <a:xfrm>
            <a:off x="407989" y="2349500"/>
            <a:ext cx="6696124" cy="39592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9122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ody copy, Image">
    <p:spTree>
      <p:nvGrpSpPr>
        <p:cNvPr id="1" name=""/>
        <p:cNvGrpSpPr/>
        <p:nvPr/>
      </p:nvGrpSpPr>
      <p:grpSpPr>
        <a:xfrm>
          <a:off x="0" y="0"/>
          <a:ext cx="0" cy="0"/>
          <a:chOff x="0" y="0"/>
          <a:chExt cx="0" cy="0"/>
        </a:xfrm>
      </p:grpSpPr>
      <p:sp>
        <p:nvSpPr>
          <p:cNvPr id="5" name="Text Placeholder 8"/>
          <p:cNvSpPr>
            <a:spLocks noGrp="1"/>
          </p:cNvSpPr>
          <p:nvPr>
            <p:ph type="body" sz="quarter" idx="16"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7" name="Content Placeholder 2"/>
          <p:cNvSpPr>
            <a:spLocks noGrp="1"/>
          </p:cNvSpPr>
          <p:nvPr>
            <p:ph sz="quarter" idx="18" hasCustomPrompt="1"/>
          </p:nvPr>
        </p:nvSpPr>
        <p:spPr>
          <a:xfrm>
            <a:off x="7248525" y="1412776"/>
            <a:ext cx="4535488" cy="48959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9" name="Content Placeholder 7"/>
          <p:cNvSpPr>
            <a:spLocks noGrp="1"/>
          </p:cNvSpPr>
          <p:nvPr>
            <p:ph sz="quarter" idx="20"/>
          </p:nvPr>
        </p:nvSpPr>
        <p:spPr>
          <a:xfrm>
            <a:off x="407989" y="1412776"/>
            <a:ext cx="6696124" cy="4895949"/>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69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arge image area">
    <p:spTree>
      <p:nvGrpSpPr>
        <p:cNvPr id="1" name=""/>
        <p:cNvGrpSpPr/>
        <p:nvPr/>
      </p:nvGrpSpPr>
      <p:grpSpPr>
        <a:xfrm>
          <a:off x="0" y="0"/>
          <a:ext cx="0" cy="0"/>
          <a:chOff x="0" y="0"/>
          <a:chExt cx="0" cy="0"/>
        </a:xfrm>
      </p:grpSpPr>
      <p:sp>
        <p:nvSpPr>
          <p:cNvPr id="3" name="Text Placeholder 8"/>
          <p:cNvSpPr>
            <a:spLocks noGrp="1"/>
          </p:cNvSpPr>
          <p:nvPr>
            <p:ph type="body" sz="quarter" idx="17"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6" name="Content Placeholder 7"/>
          <p:cNvSpPr>
            <a:spLocks noGrp="1"/>
          </p:cNvSpPr>
          <p:nvPr>
            <p:ph sz="quarter" idx="16" hasCustomPrompt="1"/>
          </p:nvPr>
        </p:nvSpPr>
        <p:spPr>
          <a:xfrm>
            <a:off x="407988" y="1412776"/>
            <a:ext cx="11376643" cy="4895949"/>
          </a:xfrm>
          <a:prstGeom prst="rect">
            <a:avLst/>
          </a:prstGeom>
        </p:spPr>
        <p:txBody>
          <a:bodyPr/>
          <a:lstStyle>
            <a:lvl1pPr>
              <a:lnSpc>
                <a:spcPct val="100000"/>
              </a:lnSpc>
              <a:defRPr/>
            </a:lvl1pPr>
          </a:lstStyle>
          <a:p>
            <a:pPr lvl="0"/>
            <a:r>
              <a:rPr lang="en-US" dirty="0"/>
              <a:t>Image/media area</a:t>
            </a:r>
            <a:endParaRPr lang="en-GB" dirty="0"/>
          </a:p>
        </p:txBody>
      </p:sp>
    </p:spTree>
    <p:extLst>
      <p:ext uri="{BB962C8B-B14F-4D97-AF65-F5344CB8AC3E}">
        <p14:creationId xmlns:p14="http://schemas.microsoft.com/office/powerpoint/2010/main" val="1297904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Image">
    <p:spTree>
      <p:nvGrpSpPr>
        <p:cNvPr id="1" name=""/>
        <p:cNvGrpSpPr/>
        <p:nvPr/>
      </p:nvGrpSpPr>
      <p:grpSpPr>
        <a:xfrm>
          <a:off x="0" y="0"/>
          <a:ext cx="0" cy="0"/>
          <a:chOff x="0" y="0"/>
          <a:chExt cx="0" cy="0"/>
        </a:xfrm>
      </p:grpSpPr>
      <p:sp>
        <p:nvSpPr>
          <p:cNvPr id="8" name="Text Placeholder 8"/>
          <p:cNvSpPr>
            <a:spLocks noGrp="1"/>
          </p:cNvSpPr>
          <p:nvPr>
            <p:ph type="body" sz="quarter" idx="20"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7" name="Content Placeholder 7"/>
          <p:cNvSpPr>
            <a:spLocks noGrp="1"/>
          </p:cNvSpPr>
          <p:nvPr>
            <p:ph sz="quarter" idx="16" hasCustomPrompt="1"/>
          </p:nvPr>
        </p:nvSpPr>
        <p:spPr>
          <a:xfrm>
            <a:off x="407989" y="1412776"/>
            <a:ext cx="5616004" cy="4895949"/>
          </a:xfrm>
          <a:prstGeom prst="rect">
            <a:avLst/>
          </a:prstGeom>
        </p:spPr>
        <p:txBody>
          <a:bodyPr/>
          <a:lstStyle>
            <a:lvl1pPr>
              <a:lnSpc>
                <a:spcPct val="100000"/>
              </a:lnSpc>
              <a:defRPr/>
            </a:lvl1pPr>
          </a:lstStyle>
          <a:p>
            <a:pPr lvl="0"/>
            <a:r>
              <a:rPr lang="en-US" dirty="0"/>
              <a:t>Image/media area</a:t>
            </a:r>
            <a:endParaRPr lang="en-GB" dirty="0"/>
          </a:p>
        </p:txBody>
      </p:sp>
      <p:sp>
        <p:nvSpPr>
          <p:cNvPr id="10" name="Content Placeholder 7"/>
          <p:cNvSpPr>
            <a:spLocks noGrp="1"/>
          </p:cNvSpPr>
          <p:nvPr>
            <p:ph sz="quarter" idx="22" hasCustomPrompt="1"/>
          </p:nvPr>
        </p:nvSpPr>
        <p:spPr>
          <a:xfrm>
            <a:off x="6168008" y="1412776"/>
            <a:ext cx="5616004" cy="4895949"/>
          </a:xfrm>
          <a:prstGeom prst="rect">
            <a:avLst/>
          </a:prstGeom>
        </p:spPr>
        <p:txBody>
          <a:bodyPr/>
          <a:lstStyle>
            <a:lvl1pPr>
              <a:lnSpc>
                <a:spcPct val="100000"/>
              </a:lnSpc>
              <a:defRPr/>
            </a:lvl1pPr>
          </a:lstStyle>
          <a:p>
            <a:pPr lvl="0"/>
            <a:r>
              <a:rPr lang="en-US" dirty="0"/>
              <a:t>Image/media area</a:t>
            </a:r>
            <a:endParaRPr lang="en-GB" dirty="0"/>
          </a:p>
        </p:txBody>
      </p:sp>
    </p:spTree>
    <p:extLst>
      <p:ext uri="{BB962C8B-B14F-4D97-AF65-F5344CB8AC3E}">
        <p14:creationId xmlns:p14="http://schemas.microsoft.com/office/powerpoint/2010/main" val="168590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90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7848" y="4487818"/>
            <a:ext cx="3309496" cy="1836446"/>
          </a:xfrm>
          <a:prstGeom prst="rect">
            <a:avLst/>
          </a:prstGeom>
        </p:spPr>
      </p:pic>
      <p:sp>
        <p:nvSpPr>
          <p:cNvPr id="8" name="TextBox 7"/>
          <p:cNvSpPr txBox="1"/>
          <p:nvPr userDrawn="1"/>
        </p:nvSpPr>
        <p:spPr>
          <a:xfrm>
            <a:off x="4871864" y="2367553"/>
            <a:ext cx="658087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dirty="0">
                <a:solidFill>
                  <a:srgbClr val="0C406D"/>
                </a:solidFill>
                <a:latin typeface="Arial" charset="0"/>
                <a:ea typeface="Arial" charset="0"/>
                <a:cs typeface="Arial" charset="0"/>
              </a:rPr>
              <a:t>www.cranfield.ac.uk</a:t>
            </a:r>
          </a:p>
        </p:txBody>
      </p:sp>
      <p:sp>
        <p:nvSpPr>
          <p:cNvPr id="10" name="TextBox 9"/>
          <p:cNvSpPr txBox="1"/>
          <p:nvPr userDrawn="1"/>
        </p:nvSpPr>
        <p:spPr>
          <a:xfrm>
            <a:off x="4871864" y="3585210"/>
            <a:ext cx="63367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rgbClr val="0099C4"/>
                </a:solidFill>
                <a:latin typeface="Arial" charset="0"/>
                <a:ea typeface="Arial" charset="0"/>
                <a:cs typeface="Arial" charset="0"/>
              </a:rPr>
              <a:t>T: +44 (0)1234 750111</a:t>
            </a:r>
            <a:endParaRPr lang="en-US" sz="4000" b="1" dirty="0">
              <a:solidFill>
                <a:srgbClr val="0099C4"/>
              </a:solidFill>
              <a:latin typeface="Arial" charset="0"/>
              <a:ea typeface="Arial" charset="0"/>
              <a:cs typeface="Arial" charset="0"/>
            </a:endParaRPr>
          </a:p>
        </p:txBody>
      </p:sp>
    </p:spTree>
    <p:extLst>
      <p:ext uri="{BB962C8B-B14F-4D97-AF65-F5344CB8AC3E}">
        <p14:creationId xmlns:p14="http://schemas.microsoft.com/office/powerpoint/2010/main" val="42376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ation or Chapter Titl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71864" y="1700460"/>
            <a:ext cx="6264696" cy="2160588"/>
          </a:xfrm>
          <a:prstGeom prst="rect">
            <a:avLst/>
          </a:prstGeom>
        </p:spPr>
        <p:txBody>
          <a:bodyPr anchor="ctr"/>
          <a:lstStyle>
            <a:lvl1pPr marL="0" indent="0">
              <a:buNone/>
              <a:defRPr sz="3200" b="1" i="0">
                <a:solidFill>
                  <a:srgbClr val="0C406D"/>
                </a:solidFill>
                <a:latin typeface="Arial" charset="0"/>
                <a:ea typeface="Arial" charset="0"/>
                <a:cs typeface="Arial" charset="0"/>
              </a:defRPr>
            </a:lvl1pPr>
          </a:lstStyle>
          <a:p>
            <a:pPr lvl="0"/>
            <a:r>
              <a:rPr lang="en-GB" dirty="0"/>
              <a:t>Presentation or Chapter Title, Arial Bold 32pt</a:t>
            </a:r>
            <a:endParaRPr lang="en-US" dirty="0"/>
          </a:p>
        </p:txBody>
      </p:sp>
      <p:sp>
        <p:nvSpPr>
          <p:cNvPr id="11" name="Text Placeholder 8"/>
          <p:cNvSpPr>
            <a:spLocks noGrp="1"/>
          </p:cNvSpPr>
          <p:nvPr>
            <p:ph type="body" sz="quarter" idx="11" hasCustomPrompt="1"/>
          </p:nvPr>
        </p:nvSpPr>
        <p:spPr>
          <a:xfrm>
            <a:off x="4871864" y="4005064"/>
            <a:ext cx="6264696" cy="792088"/>
          </a:xfrm>
          <a:prstGeom prst="rect">
            <a:avLst/>
          </a:prstGeom>
        </p:spPr>
        <p:txBody>
          <a:bodyPr anchor="ctr"/>
          <a:lstStyle>
            <a:lvl1pPr marL="0" indent="0">
              <a:buNone/>
              <a:defRPr sz="2200" b="1" i="0">
                <a:solidFill>
                  <a:srgbClr val="0099C4"/>
                </a:solidFill>
                <a:latin typeface="Arial" charset="0"/>
                <a:ea typeface="Arial" charset="0"/>
                <a:cs typeface="Arial" charset="0"/>
              </a:defRPr>
            </a:lvl1pPr>
          </a:lstStyle>
          <a:p>
            <a:pPr lvl="0"/>
            <a:r>
              <a:rPr lang="en-GB" dirty="0"/>
              <a:t>Presenter’s Name and Title, Arial Bold 22pt</a:t>
            </a:r>
            <a:endParaRPr lang="en-US" dirty="0"/>
          </a:p>
        </p:txBody>
      </p:sp>
      <p:sp>
        <p:nvSpPr>
          <p:cNvPr id="13" name="Text Placeholder 8"/>
          <p:cNvSpPr>
            <a:spLocks noGrp="1"/>
          </p:cNvSpPr>
          <p:nvPr>
            <p:ph type="body" sz="quarter" idx="12" hasCustomPrompt="1"/>
          </p:nvPr>
        </p:nvSpPr>
        <p:spPr>
          <a:xfrm>
            <a:off x="4873469" y="4941168"/>
            <a:ext cx="6264696" cy="504056"/>
          </a:xfrm>
          <a:prstGeom prst="rect">
            <a:avLst/>
          </a:prstGeom>
        </p:spPr>
        <p:txBody>
          <a:bodyPr anchor="ctr"/>
          <a:lstStyle>
            <a:lvl1pPr marL="0" indent="0">
              <a:buNone/>
              <a:defRPr sz="2000" b="1" i="0">
                <a:solidFill>
                  <a:schemeClr val="tx1"/>
                </a:solidFill>
                <a:latin typeface="Arial" charset="0"/>
                <a:ea typeface="Arial" charset="0"/>
                <a:cs typeface="Arial" charset="0"/>
              </a:defRPr>
            </a:lvl1pPr>
          </a:lstStyle>
          <a:p>
            <a:pPr lvl="0"/>
            <a:r>
              <a:rPr lang="en-GB" dirty="0"/>
              <a:t>Date, Arial 20pt</a:t>
            </a:r>
            <a:endParaRPr lang="en-US" dirty="0"/>
          </a:p>
        </p:txBody>
      </p:sp>
      <p:sp>
        <p:nvSpPr>
          <p:cNvPr id="5" name="Text Placeholder 17"/>
          <p:cNvSpPr txBox="1">
            <a:spLocks/>
          </p:cNvSpPr>
          <p:nvPr userDrawn="1"/>
        </p:nvSpPr>
        <p:spPr>
          <a:xfrm>
            <a:off x="4871864" y="5661248"/>
            <a:ext cx="6264696"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b="0" dirty="0"/>
              <a:t>www.cranfield.ac.uk</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sp>
        <p:nvSpPr>
          <p:cNvPr id="8" name="Rectangle 7"/>
          <p:cNvSpPr/>
          <p:nvPr userDrawn="1"/>
        </p:nvSpPr>
        <p:spPr>
          <a:xfrm>
            <a:off x="3719736" y="6309320"/>
            <a:ext cx="3960440" cy="548680"/>
          </a:xfrm>
          <a:prstGeom prst="rect">
            <a:avLst/>
          </a:prstGeom>
          <a:solidFill>
            <a:srgbClr val="0C406D"/>
          </a:solidFill>
          <a:ln w="12700" cap="flat" cmpd="sng" algn="ctr">
            <a:noFill/>
            <a:prstDash val="solid"/>
            <a:miter lim="800000"/>
          </a:ln>
          <a:effectLst/>
        </p:spPr>
        <p:txBody>
          <a:bodyPr rtlCol="0" anchor="ctr"/>
          <a:lstStyle/>
          <a:p>
            <a:pPr algn="ctr"/>
            <a:endParaRPr lang="en-US" kern="0" dirty="0">
              <a:solidFill>
                <a:prstClr val="white"/>
              </a:solidFill>
            </a:endParaRPr>
          </a:p>
        </p:txBody>
      </p:sp>
    </p:spTree>
    <p:extLst>
      <p:ext uri="{BB962C8B-B14F-4D97-AF65-F5344CB8AC3E}">
        <p14:creationId xmlns:p14="http://schemas.microsoft.com/office/powerpoint/2010/main" val="75489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8800" y="403200"/>
            <a:ext cx="10224000" cy="864000"/>
          </a:xfrm>
          <a:prstGeom prst="rect">
            <a:avLst/>
          </a:prstGeom>
        </p:spPr>
        <p:txBody>
          <a:bodyPr vert="horz" lIns="91440" tIns="45720" rIns="91440" bIns="45720" rtlCol="0" anchor="ctr">
            <a:normAutofit/>
          </a:bodyPr>
          <a:lstStyle/>
          <a:p>
            <a:r>
              <a:rPr lang="en-US" dirty="0"/>
              <a:t>Slide Title, Arial Bold 28pt</a:t>
            </a:r>
            <a:endParaRPr lang="en-GB" dirty="0"/>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0000" y="324000"/>
            <a:ext cx="972000" cy="972000"/>
          </a:xfrm>
          <a:prstGeom prst="rect">
            <a:avLst/>
          </a:prstGeom>
        </p:spPr>
      </p:pic>
      <p:sp>
        <p:nvSpPr>
          <p:cNvPr id="8" name="Footer Placeholder 4"/>
          <p:cNvSpPr txBox="1">
            <a:spLocks/>
          </p:cNvSpPr>
          <p:nvPr/>
        </p:nvSpPr>
        <p:spPr>
          <a:xfrm>
            <a:off x="5843972" y="6414382"/>
            <a:ext cx="504056" cy="32698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0C406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1B87E66-6AAE-F643-B8FD-9355C1B5527C}" type="slidenum">
              <a:rPr lang="en-US" smtClean="0"/>
              <a:pPr algn="ctr"/>
              <a:t>‹#›</a:t>
            </a:fld>
            <a:endParaRPr lang="en-US" dirty="0"/>
          </a:p>
        </p:txBody>
      </p:sp>
    </p:spTree>
    <p:extLst>
      <p:ext uri="{BB962C8B-B14F-4D97-AF65-F5344CB8AC3E}">
        <p14:creationId xmlns:p14="http://schemas.microsoft.com/office/powerpoint/2010/main" val="152120112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1" r:id="rId5"/>
    <p:sldLayoutId id="2147483742" r:id="rId6"/>
    <p:sldLayoutId id="2147483743" r:id="rId7"/>
    <p:sldLayoutId id="2147483744" r:id="rId8"/>
  </p:sldLayoutIdLst>
  <p:txStyles>
    <p:titleStyle>
      <a:lvl1pPr algn="l" defTabSz="914400" rtl="0" eaLnBrk="1" latinLnBrk="0" hangingPunct="1">
        <a:lnSpc>
          <a:spcPct val="90000"/>
        </a:lnSpc>
        <a:spcBef>
          <a:spcPct val="0"/>
        </a:spcBef>
        <a:buNone/>
        <a:defRPr sz="2800" b="1" kern="1200" baseline="0">
          <a:solidFill>
            <a:srgbClr val="0C406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800" y="403200"/>
            <a:ext cx="11376000" cy="864000"/>
          </a:xfrm>
          <a:prstGeom prst="rect">
            <a:avLst/>
          </a:prstGeom>
        </p:spPr>
        <p:txBody>
          <a:bodyPr vert="horz" lIns="91440" tIns="45720" rIns="91440" bIns="45720" rtlCol="0" anchor="ctr">
            <a:normAutofit/>
          </a:bodyPr>
          <a:lstStyle/>
          <a:p>
            <a:r>
              <a:rPr lang="en-US" dirty="0"/>
              <a:t>Slide Title, Arial Bold 28pt</a:t>
            </a:r>
            <a:endParaRPr lang="en-GB" dirty="0"/>
          </a:p>
        </p:txBody>
      </p:sp>
      <p:sp>
        <p:nvSpPr>
          <p:cNvPr id="13" name="Rectangle 12"/>
          <p:cNvSpPr/>
          <p:nvPr/>
        </p:nvSpPr>
        <p:spPr>
          <a:xfrm>
            <a:off x="0" y="6309320"/>
            <a:ext cx="12192000" cy="548680"/>
          </a:xfrm>
          <a:prstGeom prst="rect">
            <a:avLst/>
          </a:prstGeom>
          <a:solidFill>
            <a:srgbClr val="0C406D"/>
          </a:solidFill>
          <a:ln w="12700" cap="flat" cmpd="sng" algn="ctr">
            <a:noFill/>
            <a:prstDash val="solid"/>
            <a:miter lim="800000"/>
          </a:ln>
          <a:effectLst/>
        </p:spPr>
        <p:txBody>
          <a:bodyPr rtlCol="0" anchor="ctr"/>
          <a:lstStyle/>
          <a:p>
            <a:pPr algn="ctr"/>
            <a:endParaRPr lang="en-US" kern="0" dirty="0">
              <a:solidFill>
                <a:prstClr val="white"/>
              </a:solidFill>
            </a:endParaRPr>
          </a:p>
        </p:txBody>
      </p:sp>
      <p:sp>
        <p:nvSpPr>
          <p:cNvPr id="14" name="TextBox 13"/>
          <p:cNvSpPr txBox="1"/>
          <p:nvPr/>
        </p:nvSpPr>
        <p:spPr>
          <a:xfrm>
            <a:off x="8904312" y="6414383"/>
            <a:ext cx="2880320" cy="338554"/>
          </a:xfrm>
          <a:prstGeom prst="rect">
            <a:avLst/>
          </a:prstGeom>
          <a:noFill/>
        </p:spPr>
        <p:txBody>
          <a:bodyPr wrap="square" rtlCol="0">
            <a:spAutoFit/>
          </a:bodyPr>
          <a:lstStyle/>
          <a:p>
            <a:pPr algn="r"/>
            <a:r>
              <a:rPr lang="en-US" sz="1600" dirty="0">
                <a:solidFill>
                  <a:prstClr val="white"/>
                </a:solidFill>
                <a:latin typeface="Arial" charset="0"/>
                <a:ea typeface="Arial" charset="0"/>
                <a:cs typeface="Arial" charset="0"/>
              </a:rPr>
              <a:t>© Cranfield University 2018</a:t>
            </a:r>
          </a:p>
        </p:txBody>
      </p:sp>
      <p:sp>
        <p:nvSpPr>
          <p:cNvPr id="15" name="Footer Placeholder 16"/>
          <p:cNvSpPr txBox="1">
            <a:spLocks/>
          </p:cNvSpPr>
          <p:nvPr/>
        </p:nvSpPr>
        <p:spPr>
          <a:xfrm>
            <a:off x="4038600" y="6414383"/>
            <a:ext cx="4114800" cy="307092"/>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1B87E66-6AAE-F643-B8FD-9355C1B5527C}" type="slidenum">
              <a:rPr lang="en-US"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1940673710"/>
      </p:ext>
    </p:extLst>
  </p:cSld>
  <p:clrMap bg1="lt1" tx1="dk1" bg2="lt2" tx2="dk2" accent1="accent1" accent2="accent2" accent3="accent3" accent4="accent4" accent5="accent5" accent6="accent6" hlink="hlink" folHlink="folHlink"/>
  <p:sldLayoutIdLst>
    <p:sldLayoutId id="2147483730" r:id="rId1"/>
    <p:sldLayoutId id="2147483708" r:id="rId2"/>
    <p:sldLayoutId id="2147483729" r:id="rId3"/>
    <p:sldLayoutId id="2147483709" r:id="rId4"/>
    <p:sldLayoutId id="2147483712" r:id="rId5"/>
    <p:sldLayoutId id="2147483717" r:id="rId6"/>
    <p:sldLayoutId id="2147483714" r:id="rId7"/>
    <p:sldLayoutId id="2147483727" r:id="rId8"/>
    <p:sldLayoutId id="2147483711" r:id="rId9"/>
    <p:sldLayoutId id="2147483733" r:id="rId10"/>
  </p:sldLayoutIdLst>
  <p:txStyles>
    <p:titleStyle>
      <a:lvl1pPr algn="l" defTabSz="914400" rtl="0" eaLnBrk="1" latinLnBrk="0" hangingPunct="1">
        <a:lnSpc>
          <a:spcPct val="90000"/>
        </a:lnSpc>
        <a:spcBef>
          <a:spcPct val="0"/>
        </a:spcBef>
        <a:buNone/>
        <a:defRPr sz="2800" b="1" kern="1200" baseline="0">
          <a:solidFill>
            <a:srgbClr val="0C406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800" cap="small" dirty="0"/>
              <a:t>Spatio-temporal analysis of PV diffusion patterns: </a:t>
            </a:r>
            <a:br>
              <a:rPr lang="en-GB" sz="2800" cap="small" dirty="0"/>
            </a:br>
            <a:r>
              <a:rPr lang="en-GB" sz="2800" cap="small" dirty="0"/>
              <a:t>an integrated neural networks and agent-based model</a:t>
            </a:r>
            <a:endParaRPr lang="en-GB" sz="2800" i="1" cap="small" dirty="0"/>
          </a:p>
        </p:txBody>
      </p:sp>
      <p:sp>
        <p:nvSpPr>
          <p:cNvPr id="3" name="Text Placeholder 2"/>
          <p:cNvSpPr>
            <a:spLocks noGrp="1"/>
          </p:cNvSpPr>
          <p:nvPr>
            <p:ph type="body" sz="quarter" idx="11"/>
          </p:nvPr>
        </p:nvSpPr>
        <p:spPr>
          <a:xfrm>
            <a:off x="4871864" y="4005064"/>
            <a:ext cx="6264696" cy="792088"/>
          </a:xfrm>
        </p:spPr>
        <p:txBody>
          <a:bodyPr/>
          <a:lstStyle/>
          <a:p>
            <a:r>
              <a:rPr lang="en-GB" sz="1600" dirty="0"/>
              <a:t>Ali Alderete Peralta</a:t>
            </a:r>
          </a:p>
          <a:p>
            <a:r>
              <a:rPr lang="en-GB" sz="1600" dirty="0"/>
              <a:t>Nazmiye Balta-Ozkan</a:t>
            </a:r>
          </a:p>
          <a:p>
            <a:r>
              <a:rPr lang="en-GB" sz="1600" dirty="0"/>
              <a:t>Athanasios Kolios</a:t>
            </a:r>
          </a:p>
        </p:txBody>
      </p:sp>
      <p:sp>
        <p:nvSpPr>
          <p:cNvPr id="4" name="Text Placeholder 3"/>
          <p:cNvSpPr>
            <a:spLocks noGrp="1"/>
          </p:cNvSpPr>
          <p:nvPr>
            <p:ph type="body" sz="quarter" idx="12"/>
          </p:nvPr>
        </p:nvSpPr>
        <p:spPr/>
        <p:txBody>
          <a:bodyPr/>
          <a:lstStyle/>
          <a:p>
            <a:r>
              <a:rPr lang="en-GB" sz="1800" dirty="0"/>
              <a:t>BIEE 12th Research Conference 2018 - Consumers at the Heart of the Energy System? </a:t>
            </a:r>
          </a:p>
        </p:txBody>
      </p:sp>
    </p:spTree>
    <p:extLst>
      <p:ext uri="{BB962C8B-B14F-4D97-AF65-F5344CB8AC3E}">
        <p14:creationId xmlns:p14="http://schemas.microsoft.com/office/powerpoint/2010/main" val="3892451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C007CE-5582-4CBB-A255-75DE6D2986D2}"/>
              </a:ext>
            </a:extLst>
          </p:cNvPr>
          <p:cNvSpPr>
            <a:spLocks noGrp="1"/>
          </p:cNvSpPr>
          <p:nvPr>
            <p:ph type="body" sz="quarter" idx="15"/>
          </p:nvPr>
        </p:nvSpPr>
        <p:spPr/>
        <p:txBody>
          <a:bodyPr/>
          <a:lstStyle/>
          <a:p>
            <a:r>
              <a:rPr lang="en-GB" dirty="0"/>
              <a:t>Modelling</a:t>
            </a:r>
          </a:p>
        </p:txBody>
      </p:sp>
      <p:sp>
        <p:nvSpPr>
          <p:cNvPr id="8" name="Text Placeholder 7">
            <a:extLst>
              <a:ext uri="{FF2B5EF4-FFF2-40B4-BE49-F238E27FC236}">
                <a16:creationId xmlns:a16="http://schemas.microsoft.com/office/drawing/2014/main" id="{4D9E5523-FF97-4420-8BD6-274386DA3ABC}"/>
              </a:ext>
            </a:extLst>
          </p:cNvPr>
          <p:cNvSpPr>
            <a:spLocks noGrp="1"/>
          </p:cNvSpPr>
          <p:nvPr>
            <p:ph type="body" sz="quarter" idx="18"/>
          </p:nvPr>
        </p:nvSpPr>
        <p:spPr/>
        <p:txBody>
          <a:bodyPr/>
          <a:lstStyle/>
          <a:p>
            <a:r>
              <a:rPr lang="en-GB" dirty="0"/>
              <a:t>ABM module</a:t>
            </a:r>
          </a:p>
        </p:txBody>
      </p:sp>
      <p:sp>
        <p:nvSpPr>
          <p:cNvPr id="6" name="Content Placeholder 5">
            <a:extLst>
              <a:ext uri="{FF2B5EF4-FFF2-40B4-BE49-F238E27FC236}">
                <a16:creationId xmlns:a16="http://schemas.microsoft.com/office/drawing/2014/main" id="{D022E9D9-C383-4203-B391-0045AEF02DA7}"/>
              </a:ext>
            </a:extLst>
          </p:cNvPr>
          <p:cNvSpPr>
            <a:spLocks noGrp="1"/>
          </p:cNvSpPr>
          <p:nvPr>
            <p:ph sz="quarter" idx="16"/>
          </p:nvPr>
        </p:nvSpPr>
        <p:spPr>
          <a:xfrm>
            <a:off x="407989" y="2349500"/>
            <a:ext cx="5400000" cy="3959225"/>
          </a:xfrm>
        </p:spPr>
        <p:txBody>
          <a:bodyPr/>
          <a:lstStyle/>
          <a:p>
            <a:r>
              <a:rPr lang="en-GB" dirty="0"/>
              <a:t>The 49 postcodes districts of the City of Birmingham</a:t>
            </a:r>
          </a:p>
          <a:p>
            <a:r>
              <a:rPr lang="en-GB" dirty="0"/>
              <a:t>Agents socioeconomic characteristics changes over time, and only influences its own agent’s decision-making</a:t>
            </a:r>
          </a:p>
          <a:p>
            <a:r>
              <a:rPr lang="en-GB" dirty="0"/>
              <a:t>The peer-effect (blue line) is an endogenous influence</a:t>
            </a:r>
          </a:p>
          <a:p>
            <a:r>
              <a:rPr lang="en-GB" dirty="0"/>
              <a:t>The the spill over effect (red line) is an exogenous</a:t>
            </a:r>
          </a:p>
        </p:txBody>
      </p:sp>
      <p:pic>
        <p:nvPicPr>
          <p:cNvPr id="9" name="Content Placeholder 1">
            <a:extLst>
              <a:ext uri="{FF2B5EF4-FFF2-40B4-BE49-F238E27FC236}">
                <a16:creationId xmlns:a16="http://schemas.microsoft.com/office/drawing/2014/main" id="{5D74652F-9DE1-4EE4-A56D-53087F642411}"/>
              </a:ext>
            </a:extLst>
          </p:cNvPr>
          <p:cNvPicPr>
            <a:picLocks noGrp="1" noChangeAspect="1"/>
          </p:cNvPicPr>
          <p:nvPr>
            <p:ph sz="quarter" idx="17"/>
          </p:nvPr>
        </p:nvPicPr>
        <p:blipFill>
          <a:blip r:embed="rId3"/>
          <a:stretch>
            <a:fillRect/>
          </a:stretch>
        </p:blipFill>
        <p:spPr>
          <a:xfrm>
            <a:off x="6482005" y="249248"/>
            <a:ext cx="4860000" cy="443738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92416336-59A7-4D73-B760-BC3558D31257}"/>
              </a:ext>
            </a:extLst>
          </p:cNvPr>
          <p:cNvPicPr>
            <a:picLocks noChangeAspect="1"/>
          </p:cNvPicPr>
          <p:nvPr/>
        </p:nvPicPr>
        <p:blipFill>
          <a:blip r:embed="rId4"/>
          <a:stretch>
            <a:fillRect/>
          </a:stretch>
        </p:blipFill>
        <p:spPr>
          <a:xfrm>
            <a:off x="6694650" y="4840082"/>
            <a:ext cx="4669941" cy="1201016"/>
          </a:xfrm>
          <a:prstGeom prst="rect">
            <a:avLst/>
          </a:prstGeom>
        </p:spPr>
      </p:pic>
      <p:sp>
        <p:nvSpPr>
          <p:cNvPr id="11" name="Rectangle 10">
            <a:extLst>
              <a:ext uri="{FF2B5EF4-FFF2-40B4-BE49-F238E27FC236}">
                <a16:creationId xmlns:a16="http://schemas.microsoft.com/office/drawing/2014/main" id="{C694462D-E917-48F1-A90D-278C3603D345}"/>
              </a:ext>
            </a:extLst>
          </p:cNvPr>
          <p:cNvSpPr/>
          <p:nvPr/>
        </p:nvSpPr>
        <p:spPr>
          <a:xfrm>
            <a:off x="6694650" y="6139448"/>
            <a:ext cx="4931863" cy="338554"/>
          </a:xfrm>
          <a:prstGeom prst="rect">
            <a:avLst/>
          </a:prstGeom>
        </p:spPr>
        <p:txBody>
          <a:bodyPr wrap="none">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Characterisation of social effects and information flows.</a:t>
            </a:r>
            <a:endParaRPr lang="en-GB" sz="1600" b="1" dirty="0"/>
          </a:p>
        </p:txBody>
      </p:sp>
    </p:spTree>
    <p:extLst>
      <p:ext uri="{BB962C8B-B14F-4D97-AF65-F5344CB8AC3E}">
        <p14:creationId xmlns:p14="http://schemas.microsoft.com/office/powerpoint/2010/main" val="403144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840F7E-36A7-4A52-A997-48E2AE88660E}"/>
              </a:ext>
            </a:extLst>
          </p:cNvPr>
          <p:cNvSpPr>
            <a:spLocks noGrp="1"/>
          </p:cNvSpPr>
          <p:nvPr>
            <p:ph type="body" sz="quarter" idx="15"/>
          </p:nvPr>
        </p:nvSpPr>
        <p:spPr/>
        <p:txBody>
          <a:bodyPr/>
          <a:lstStyle/>
          <a:p>
            <a:r>
              <a:rPr lang="en-GB" dirty="0"/>
              <a:t>Modelling</a:t>
            </a:r>
          </a:p>
        </p:txBody>
      </p:sp>
      <p:pic>
        <p:nvPicPr>
          <p:cNvPr id="2" name="Content Placeholder 1">
            <a:extLst>
              <a:ext uri="{FF2B5EF4-FFF2-40B4-BE49-F238E27FC236}">
                <a16:creationId xmlns:a16="http://schemas.microsoft.com/office/drawing/2014/main" id="{4A016985-E265-4B36-942A-E87F6AFDC3F4}"/>
              </a:ext>
            </a:extLst>
          </p:cNvPr>
          <p:cNvPicPr>
            <a:picLocks noGrp="1" noChangeAspect="1"/>
          </p:cNvPicPr>
          <p:nvPr>
            <p:ph sz="quarter" idx="17"/>
          </p:nvPr>
        </p:nvPicPr>
        <p:blipFill rotWithShape="1">
          <a:blip r:embed="rId3"/>
          <a:srcRect r="17451"/>
          <a:stretch/>
        </p:blipFill>
        <p:spPr>
          <a:xfrm>
            <a:off x="6672064" y="1268760"/>
            <a:ext cx="5400000" cy="4443234"/>
          </a:xfrm>
          <a:prstGeom prst="rect">
            <a:avLst/>
          </a:prstGeom>
          <a:ln>
            <a:noFill/>
          </a:ln>
          <a:effectLst>
            <a:outerShdw blurRad="292100" dist="139700" dir="2700000" algn="tl" rotWithShape="0">
              <a:srgbClr val="333333">
                <a:alpha val="65000"/>
              </a:srgbClr>
            </a:outerShdw>
          </a:effectLst>
        </p:spPr>
      </p:pic>
      <p:sp>
        <p:nvSpPr>
          <p:cNvPr id="8" name="Text Placeholder 7">
            <a:extLst>
              <a:ext uri="{FF2B5EF4-FFF2-40B4-BE49-F238E27FC236}">
                <a16:creationId xmlns:a16="http://schemas.microsoft.com/office/drawing/2014/main" id="{C0B0A7C0-4A27-4A11-9AD8-FA16D2B626B2}"/>
              </a:ext>
            </a:extLst>
          </p:cNvPr>
          <p:cNvSpPr>
            <a:spLocks noGrp="1"/>
          </p:cNvSpPr>
          <p:nvPr>
            <p:ph type="body" sz="quarter" idx="18"/>
          </p:nvPr>
        </p:nvSpPr>
        <p:spPr/>
        <p:txBody>
          <a:bodyPr/>
          <a:lstStyle/>
          <a:p>
            <a:r>
              <a:rPr lang="en-GB" dirty="0"/>
              <a:t>ANN module</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A06AD14C-7BFD-4AA8-86D3-2726E1AE1000}"/>
                  </a:ext>
                </a:extLst>
              </p:cNvPr>
              <p:cNvSpPr>
                <a:spLocks noGrp="1"/>
              </p:cNvSpPr>
              <p:nvPr>
                <p:ph sz="quarter" idx="16"/>
              </p:nvPr>
            </p:nvSpPr>
            <p:spPr>
              <a:xfrm>
                <a:off x="407988" y="2349500"/>
                <a:ext cx="6120059" cy="3959225"/>
              </a:xfrm>
            </p:spPr>
            <p:txBody>
              <a:bodyPr/>
              <a:lstStyle/>
              <a:p>
                <a:r>
                  <a:rPr lang="en-GB" dirty="0"/>
                  <a:t>The mathematical representation of the agent’s characterisation is defined as:</a:t>
                </a:r>
                <a:br>
                  <a:rPr lang="en-GB" dirty="0"/>
                </a:b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𝑃𝑉</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 </m:t>
                      </m:r>
                      <m:r>
                        <a:rPr lang="en-GB">
                          <a:latin typeface="Cambria Math" panose="02040503050406030204" pitchFamily="18" charset="0"/>
                        </a:rPr>
                        <m:t>= </m:t>
                      </m:r>
                      <m:r>
                        <a:rPr lang="en-GB" i="1">
                          <a:latin typeface="Cambria Math" panose="02040503050406030204" pitchFamily="18" charset="0"/>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sSub>
                                <m:sSubPr>
                                  <m:ctrlPr>
                                    <a:rPr lang="en-GB" i="1">
                                      <a:latin typeface="Cambria Math" panose="02040503050406030204" pitchFamily="18" charset="0"/>
                                    </a:rPr>
                                  </m:ctrlPr>
                                </m:sSubPr>
                                <m:e>
                                  <m:r>
                                    <a:rPr lang="en-GB" i="1">
                                      <a:latin typeface="Cambria Math" panose="02040503050406030204" pitchFamily="18" charset="0"/>
                                    </a:rPr>
                                    <m:t>𝑃𝑉</m:t>
                                  </m:r>
                                </m:e>
                                <m:sub>
                                  <m:r>
                                    <a:rPr lang="en-GB" i="1">
                                      <a:latin typeface="Cambria Math" panose="02040503050406030204" pitchFamily="18" charset="0"/>
                                    </a:rPr>
                                    <m:t>𝑡</m:t>
                                  </m:r>
                                  <m:r>
                                    <a:rPr lang="en-GB" i="1">
                                      <a:latin typeface="Cambria Math" panose="02040503050406030204" pitchFamily="18" charset="0"/>
                                    </a:rPr>
                                    <m:t> </m:t>
                                  </m:r>
                                  <m:r>
                                    <a:rPr lang="en-GB" i="1">
                                      <a:latin typeface="Cambria Math" panose="02040503050406030204" pitchFamily="18" charset="0"/>
                                    </a:rPr>
                                    <m:t>𝑛𝑒𝑖𝑔h𝑏𝑜𝑢𝑟𝑖𝑛𝑔</m:t>
                                  </m:r>
                                </m:sub>
                              </m:sSub>
                              <m:r>
                                <a:rPr lang="en-GB" b="0" i="1" smtClean="0">
                                  <a:latin typeface="Cambria Math" panose="02040503050406030204" pitchFamily="18" charset="0"/>
                                </a:rPr>
                                <m:t>, </m:t>
                              </m:r>
                              <m:r>
                                <a:rPr lang="en-GB" i="1">
                                  <a:latin typeface="Cambria Math" panose="02040503050406030204" pitchFamily="18" charset="0"/>
                                </a:rPr>
                                <m:t>𝑃𝑉</m:t>
                              </m:r>
                            </m:e>
                            <m:sub>
                              <m:r>
                                <a:rPr lang="en-GB" i="1">
                                  <a:latin typeface="Cambria Math" panose="02040503050406030204" pitchFamily="18" charset="0"/>
                                </a:rPr>
                                <m:t>𝑡</m:t>
                              </m:r>
                              <m:r>
                                <a:rPr lang="en-GB" i="1">
                                  <a:latin typeface="Cambria Math" panose="02040503050406030204" pitchFamily="18" charset="0"/>
                                </a:rPr>
                                <m:t> </m:t>
                              </m:r>
                              <m:r>
                                <a:rPr lang="en-GB" i="1">
                                  <a:latin typeface="Cambria Math" panose="02040503050406030204" pitchFamily="18" charset="0"/>
                                </a:rPr>
                                <m:t>𝑙𝑜𝑐𝑎𝑙</m:t>
                              </m:r>
                            </m:sub>
                          </m:sSub>
                          <m:r>
                            <a:rPr lang="en-GB" b="1"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𝐼𝑛𝑑𝑒𝑝𝑉𝑎𝑟</m:t>
                              </m:r>
                            </m:e>
                            <m:sub>
                              <m:r>
                                <a:rPr lang="en-GB" i="1">
                                  <a:latin typeface="Cambria Math" panose="02040503050406030204" pitchFamily="18" charset="0"/>
                                </a:rPr>
                                <m:t>𝑡</m:t>
                              </m:r>
                              <m:r>
                                <a:rPr lang="en-GB" i="1">
                                  <a:latin typeface="Cambria Math" panose="02040503050406030204" pitchFamily="18" charset="0"/>
                                </a:rPr>
                                <m:t> </m:t>
                              </m:r>
                              <m:r>
                                <a:rPr lang="en-GB" i="1">
                                  <a:latin typeface="Cambria Math" panose="02040503050406030204" pitchFamily="18" charset="0"/>
                                </a:rPr>
                                <m:t>𝑙𝑜𝑐𝑎𝑙</m:t>
                              </m:r>
                            </m:sub>
                          </m:sSub>
                        </m:e>
                      </m:d>
                    </m:oMath>
                  </m:oMathPara>
                </a14:m>
                <a:endParaRPr lang="en-GB" dirty="0"/>
              </a:p>
              <a:p>
                <a:pPr marL="0" indent="0">
                  <a:buNone/>
                </a:pPr>
                <a:endParaRPr lang="en-GB" dirty="0"/>
              </a:p>
              <a:p>
                <a:r>
                  <a:rPr lang="en-GB" dirty="0"/>
                  <a:t>Then, the ANN design is based on these inputs and outputs</a:t>
                </a:r>
              </a:p>
              <a:p>
                <a:pPr lvl="1"/>
                <a:r>
                  <a:rPr lang="en-GB" dirty="0"/>
                  <a:t>Each agent feeds its individual ANN, generating specific knowledge and decreasing uncertainty</a:t>
                </a:r>
              </a:p>
              <a:p>
                <a:pPr marL="0" indent="0">
                  <a:buNone/>
                </a:pPr>
                <a:endParaRPr lang="en-GB" dirty="0"/>
              </a:p>
              <a:p>
                <a:endParaRPr lang="en-GB" dirty="0"/>
              </a:p>
            </p:txBody>
          </p:sp>
        </mc:Choice>
        <mc:Fallback>
          <p:sp>
            <p:nvSpPr>
              <p:cNvPr id="6" name="Content Placeholder 5">
                <a:extLst>
                  <a:ext uri="{FF2B5EF4-FFF2-40B4-BE49-F238E27FC236}">
                    <a16:creationId xmlns:a16="http://schemas.microsoft.com/office/drawing/2014/main" id="{A06AD14C-7BFD-4AA8-86D3-2726E1AE1000}"/>
                  </a:ext>
                </a:extLst>
              </p:cNvPr>
              <p:cNvSpPr>
                <a:spLocks noGrp="1" noRot="1" noChangeAspect="1" noMove="1" noResize="1" noEditPoints="1" noAdjustHandles="1" noChangeArrowheads="1" noChangeShapeType="1" noTextEdit="1"/>
              </p:cNvSpPr>
              <p:nvPr>
                <p:ph sz="quarter" idx="16"/>
              </p:nvPr>
            </p:nvSpPr>
            <p:spPr>
              <a:xfrm>
                <a:off x="407988" y="2349500"/>
                <a:ext cx="6120059" cy="3959225"/>
              </a:xfrm>
              <a:blipFill>
                <a:blip r:embed="rId4"/>
                <a:stretch>
                  <a:fillRect l="-896" t="-615" r="-1494"/>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F6B4E4E-2183-4ED9-8E5D-F0253318EA42}"/>
              </a:ext>
            </a:extLst>
          </p:cNvPr>
          <p:cNvSpPr/>
          <p:nvPr/>
        </p:nvSpPr>
        <p:spPr>
          <a:xfrm>
            <a:off x="7320136" y="5954184"/>
            <a:ext cx="4411849" cy="338554"/>
          </a:xfrm>
          <a:prstGeom prst="rect">
            <a:avLst/>
          </a:prstGeom>
        </p:spPr>
        <p:txBody>
          <a:bodyPr wrap="none">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Example of a three-layer artificial neural network.</a:t>
            </a:r>
            <a:endParaRPr lang="en-GB" sz="1600" b="1" dirty="0"/>
          </a:p>
        </p:txBody>
      </p:sp>
    </p:spTree>
    <p:extLst>
      <p:ext uri="{BB962C8B-B14F-4D97-AF65-F5344CB8AC3E}">
        <p14:creationId xmlns:p14="http://schemas.microsoft.com/office/powerpoint/2010/main" val="412729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840F7E-36A7-4A52-A997-48E2AE88660E}"/>
              </a:ext>
            </a:extLst>
          </p:cNvPr>
          <p:cNvSpPr>
            <a:spLocks noGrp="1"/>
          </p:cNvSpPr>
          <p:nvPr>
            <p:ph type="body" sz="quarter" idx="15"/>
          </p:nvPr>
        </p:nvSpPr>
        <p:spPr/>
        <p:txBody>
          <a:bodyPr/>
          <a:lstStyle/>
          <a:p>
            <a:r>
              <a:rPr lang="en-GB" dirty="0"/>
              <a:t>Modelling</a:t>
            </a:r>
          </a:p>
        </p:txBody>
      </p:sp>
      <p:sp>
        <p:nvSpPr>
          <p:cNvPr id="8" name="Text Placeholder 7">
            <a:extLst>
              <a:ext uri="{FF2B5EF4-FFF2-40B4-BE49-F238E27FC236}">
                <a16:creationId xmlns:a16="http://schemas.microsoft.com/office/drawing/2014/main" id="{C0B0A7C0-4A27-4A11-9AD8-FA16D2B626B2}"/>
              </a:ext>
            </a:extLst>
          </p:cNvPr>
          <p:cNvSpPr>
            <a:spLocks noGrp="1"/>
          </p:cNvSpPr>
          <p:nvPr>
            <p:ph type="body" sz="quarter" idx="18"/>
          </p:nvPr>
        </p:nvSpPr>
        <p:spPr/>
        <p:txBody>
          <a:bodyPr/>
          <a:lstStyle/>
          <a:p>
            <a:r>
              <a:rPr lang="en-GB" dirty="0"/>
              <a:t>ANN module</a:t>
            </a:r>
          </a:p>
        </p:txBody>
      </p:sp>
      <p:sp>
        <p:nvSpPr>
          <p:cNvPr id="6" name="Content Placeholder 5">
            <a:extLst>
              <a:ext uri="{FF2B5EF4-FFF2-40B4-BE49-F238E27FC236}">
                <a16:creationId xmlns:a16="http://schemas.microsoft.com/office/drawing/2014/main" id="{A06AD14C-7BFD-4AA8-86D3-2726E1AE1000}"/>
              </a:ext>
            </a:extLst>
          </p:cNvPr>
          <p:cNvSpPr>
            <a:spLocks noGrp="1"/>
          </p:cNvSpPr>
          <p:nvPr>
            <p:ph sz="quarter" idx="16"/>
          </p:nvPr>
        </p:nvSpPr>
        <p:spPr>
          <a:xfrm>
            <a:off x="407989" y="2349500"/>
            <a:ext cx="5400000" cy="3959225"/>
          </a:xfrm>
        </p:spPr>
        <p:txBody>
          <a:bodyPr/>
          <a:lstStyle/>
          <a:p>
            <a:r>
              <a:rPr lang="en-GB" dirty="0"/>
              <a:t>Initial list of variables follows the spatial econometric literature as shown next:</a:t>
            </a:r>
          </a:p>
          <a:p>
            <a:r>
              <a:rPr lang="en-GB" dirty="0"/>
              <a:t>Final variable’s selection is alike the econometric stepwise method</a:t>
            </a:r>
          </a:p>
          <a:p>
            <a:r>
              <a:rPr lang="en-GB" dirty="0"/>
              <a:t>Data was aggregated or disaggregated as required to reach PC and monthly basis resolution</a:t>
            </a:r>
          </a:p>
          <a:p>
            <a:endParaRPr lang="en-GB" dirty="0"/>
          </a:p>
        </p:txBody>
      </p:sp>
      <p:graphicFrame>
        <p:nvGraphicFramePr>
          <p:cNvPr id="9" name="Table 8">
            <a:extLst>
              <a:ext uri="{FF2B5EF4-FFF2-40B4-BE49-F238E27FC236}">
                <a16:creationId xmlns:a16="http://schemas.microsoft.com/office/drawing/2014/main" id="{16134692-ABC7-4CBA-9CC0-0D6F6AC846DC}"/>
              </a:ext>
            </a:extLst>
          </p:cNvPr>
          <p:cNvGraphicFramePr>
            <a:graphicFrameLocks noGrp="1"/>
          </p:cNvGraphicFramePr>
          <p:nvPr>
            <p:extLst>
              <p:ext uri="{D42A27DB-BD31-4B8C-83A1-F6EECF244321}">
                <p14:modId xmlns:p14="http://schemas.microsoft.com/office/powerpoint/2010/main" val="2175515774"/>
              </p:ext>
            </p:extLst>
          </p:nvPr>
        </p:nvGraphicFramePr>
        <p:xfrm>
          <a:off x="5807989" y="1355012"/>
          <a:ext cx="6264676" cy="4347485"/>
        </p:xfrm>
        <a:graphic>
          <a:graphicData uri="http://schemas.openxmlformats.org/drawingml/2006/table">
            <a:tbl>
              <a:tblPr firstRow="1" firstCol="1" bandRow="1">
                <a:tableStyleId>{74C1A8A3-306A-4EB7-A6B1-4F7E0EB9C5D6}</a:tableStyleId>
              </a:tblPr>
              <a:tblGrid>
                <a:gridCol w="2304235">
                  <a:extLst>
                    <a:ext uri="{9D8B030D-6E8A-4147-A177-3AD203B41FA5}">
                      <a16:colId xmlns:a16="http://schemas.microsoft.com/office/drawing/2014/main" val="2778986168"/>
                    </a:ext>
                  </a:extLst>
                </a:gridCol>
                <a:gridCol w="1296144">
                  <a:extLst>
                    <a:ext uri="{9D8B030D-6E8A-4147-A177-3AD203B41FA5}">
                      <a16:colId xmlns:a16="http://schemas.microsoft.com/office/drawing/2014/main" val="3168416355"/>
                    </a:ext>
                  </a:extLst>
                </a:gridCol>
                <a:gridCol w="1296144">
                  <a:extLst>
                    <a:ext uri="{9D8B030D-6E8A-4147-A177-3AD203B41FA5}">
                      <a16:colId xmlns:a16="http://schemas.microsoft.com/office/drawing/2014/main" val="1857799967"/>
                    </a:ext>
                  </a:extLst>
                </a:gridCol>
                <a:gridCol w="1368153">
                  <a:extLst>
                    <a:ext uri="{9D8B030D-6E8A-4147-A177-3AD203B41FA5}">
                      <a16:colId xmlns:a16="http://schemas.microsoft.com/office/drawing/2014/main" val="2546875454"/>
                    </a:ext>
                  </a:extLst>
                </a:gridCol>
              </a:tblGrid>
              <a:tr h="829034">
                <a:tc>
                  <a:txBody>
                    <a:bodyPr/>
                    <a:lstStyle/>
                    <a:p>
                      <a:pPr algn="ctr">
                        <a:lnSpc>
                          <a:spcPct val="150000"/>
                        </a:lnSpc>
                        <a:spcBef>
                          <a:spcPts val="900"/>
                        </a:spcBef>
                        <a:spcAft>
                          <a:spcPts val="0"/>
                        </a:spcAft>
                      </a:pPr>
                      <a:r>
                        <a:rPr lang="en-GB" sz="1600" spc="5" dirty="0">
                          <a:effectLst/>
                        </a:rPr>
                        <a:t>Variable</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900"/>
                        </a:spcBef>
                        <a:spcAft>
                          <a:spcPts val="0"/>
                        </a:spcAft>
                      </a:pPr>
                      <a:r>
                        <a:rPr lang="en-GB" sz="1600" spc="5" dirty="0">
                          <a:effectLst/>
                        </a:rPr>
                        <a:t>Spatial resolution</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900"/>
                        </a:spcBef>
                        <a:spcAft>
                          <a:spcPts val="0"/>
                        </a:spcAft>
                      </a:pPr>
                      <a:r>
                        <a:rPr lang="en-GB" sz="1600" spc="5" dirty="0">
                          <a:effectLst/>
                        </a:rPr>
                        <a:t>Temporal resolution</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900"/>
                        </a:spcBef>
                        <a:spcAft>
                          <a:spcPts val="0"/>
                        </a:spcAft>
                      </a:pPr>
                      <a:r>
                        <a:rPr lang="en-GB" sz="1600" spc="5" dirty="0">
                          <a:effectLst/>
                        </a:rPr>
                        <a:t>Data points</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0424023"/>
                  </a:ext>
                </a:extLst>
              </a:tr>
              <a:tr h="390939">
                <a:tc>
                  <a:txBody>
                    <a:bodyPr/>
                    <a:lstStyle/>
                    <a:p>
                      <a:pPr algn="l">
                        <a:lnSpc>
                          <a:spcPct val="150000"/>
                        </a:lnSpc>
                        <a:spcBef>
                          <a:spcPts val="900"/>
                        </a:spcBef>
                        <a:spcAft>
                          <a:spcPts val="0"/>
                        </a:spcAft>
                      </a:pPr>
                      <a:r>
                        <a:rPr lang="en-GB" sz="1400" spc="5" dirty="0">
                          <a:effectLst/>
                        </a:rPr>
                        <a:t>PV installations</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latin typeface="Arial" panose="020B0604020202020204" pitchFamily="34" charset="0"/>
                          <a:ea typeface="Times New Roman" panose="02020603050405020304" pitchFamily="18" charset="0"/>
                          <a:cs typeface="Times New Roman" panose="02020603050405020304" pitchFamily="18" charset="0"/>
                        </a:rPr>
                        <a:t>PC</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latin typeface="Arial" panose="020B0604020202020204" pitchFamily="34" charset="0"/>
                          <a:ea typeface="Times New Roman" panose="02020603050405020304" pitchFamily="18" charset="0"/>
                          <a:cs typeface="Times New Roman" panose="02020603050405020304" pitchFamily="18" charset="0"/>
                        </a:rPr>
                        <a:t>Monthly</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2011-15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1682042"/>
                  </a:ext>
                </a:extLst>
              </a:tr>
              <a:tr h="390939">
                <a:tc>
                  <a:txBody>
                    <a:bodyPr/>
                    <a:lstStyle/>
                    <a:p>
                      <a:pPr algn="l">
                        <a:lnSpc>
                          <a:spcPct val="150000"/>
                        </a:lnSpc>
                        <a:spcBef>
                          <a:spcPts val="900"/>
                        </a:spcBef>
                        <a:spcAft>
                          <a:spcPts val="0"/>
                        </a:spcAft>
                      </a:pPr>
                      <a:r>
                        <a:rPr lang="en-GB" sz="1400" spc="5" dirty="0">
                          <a:effectLst/>
                        </a:rPr>
                        <a:t>Income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MSOA</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Weekly</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2013, 2015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5549120"/>
                  </a:ext>
                </a:extLst>
              </a:tr>
              <a:tr h="390939">
                <a:tc>
                  <a:txBody>
                    <a:bodyPr/>
                    <a:lstStyle/>
                    <a:p>
                      <a:pPr algn="l">
                        <a:lnSpc>
                          <a:spcPct val="150000"/>
                        </a:lnSpc>
                        <a:spcBef>
                          <a:spcPts val="900"/>
                        </a:spcBef>
                        <a:spcAft>
                          <a:spcPts val="0"/>
                        </a:spcAft>
                      </a:pPr>
                      <a:r>
                        <a:rPr lang="en-GB" sz="1400" spc="5" dirty="0">
                          <a:effectLst/>
                        </a:rPr>
                        <a:t>Pop. Density</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PC</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Census</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2001,2011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6575508"/>
                  </a:ext>
                </a:extLst>
              </a:tr>
              <a:tr h="390939">
                <a:tc>
                  <a:txBody>
                    <a:bodyPr/>
                    <a:lstStyle/>
                    <a:p>
                      <a:pPr algn="l">
                        <a:lnSpc>
                          <a:spcPct val="150000"/>
                        </a:lnSpc>
                        <a:spcBef>
                          <a:spcPts val="900"/>
                        </a:spcBef>
                        <a:spcAft>
                          <a:spcPts val="0"/>
                        </a:spcAft>
                      </a:pPr>
                      <a:r>
                        <a:rPr lang="en-GB" sz="1400" spc="5" dirty="0">
                          <a:effectLst/>
                        </a:rPr>
                        <a:t>% Owned household</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PC</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Census</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2001,2011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739123"/>
                  </a:ext>
                </a:extLst>
              </a:tr>
              <a:tr h="390939">
                <a:tc>
                  <a:txBody>
                    <a:bodyPr/>
                    <a:lstStyle/>
                    <a:p>
                      <a:pPr algn="l">
                        <a:lnSpc>
                          <a:spcPct val="150000"/>
                        </a:lnSpc>
                        <a:spcBef>
                          <a:spcPts val="900"/>
                        </a:spcBef>
                        <a:spcAft>
                          <a:spcPts val="0"/>
                        </a:spcAft>
                      </a:pPr>
                      <a:r>
                        <a:rPr lang="en-GB" sz="1400" spc="5" dirty="0">
                          <a:effectLst/>
                        </a:rPr>
                        <a:t>% Detached household</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PC</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Census</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2001,2011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6184894"/>
                  </a:ext>
                </a:extLst>
              </a:tr>
              <a:tr h="390939">
                <a:tc>
                  <a:txBody>
                    <a:bodyPr/>
                    <a:lstStyle/>
                    <a:p>
                      <a:pPr algn="l">
                        <a:lnSpc>
                          <a:spcPct val="150000"/>
                        </a:lnSpc>
                        <a:spcBef>
                          <a:spcPts val="900"/>
                        </a:spcBef>
                        <a:spcAft>
                          <a:spcPts val="0"/>
                        </a:spcAft>
                      </a:pPr>
                      <a:r>
                        <a:rPr lang="en-GB" sz="1400" spc="5" dirty="0">
                          <a:effectLst/>
                        </a:rPr>
                        <a:t>Electricity consumption</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LSOA</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Annual</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2010-15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9788069"/>
                  </a:ext>
                </a:extLst>
              </a:tr>
              <a:tr h="390939">
                <a:tc>
                  <a:txBody>
                    <a:bodyPr/>
                    <a:lstStyle/>
                    <a:p>
                      <a:pPr algn="l">
                        <a:lnSpc>
                          <a:spcPct val="150000"/>
                        </a:lnSpc>
                        <a:spcBef>
                          <a:spcPts val="900"/>
                        </a:spcBef>
                        <a:spcAft>
                          <a:spcPts val="0"/>
                        </a:spcAft>
                      </a:pPr>
                      <a:r>
                        <a:rPr lang="en-GB" sz="1400" spc="5" dirty="0">
                          <a:effectLst/>
                        </a:rPr>
                        <a:t>Education level</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PC</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Census</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2001,2011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1546647"/>
                  </a:ext>
                </a:extLst>
              </a:tr>
              <a:tr h="390939">
                <a:tc>
                  <a:txBody>
                    <a:bodyPr/>
                    <a:lstStyle/>
                    <a:p>
                      <a:pPr algn="l">
                        <a:lnSpc>
                          <a:spcPct val="150000"/>
                        </a:lnSpc>
                        <a:spcBef>
                          <a:spcPts val="900"/>
                        </a:spcBef>
                        <a:spcAft>
                          <a:spcPts val="0"/>
                        </a:spcAft>
                      </a:pPr>
                      <a:r>
                        <a:rPr lang="en-GB" sz="1400" spc="5" dirty="0">
                          <a:effectLst/>
                        </a:rPr>
                        <a:t>House household size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PC</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Census</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2001,2011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2135833"/>
                  </a:ext>
                </a:extLst>
              </a:tr>
              <a:tr h="390939">
                <a:tc>
                  <a:txBody>
                    <a:bodyPr/>
                    <a:lstStyle/>
                    <a:p>
                      <a:pPr algn="l">
                        <a:lnSpc>
                          <a:spcPct val="150000"/>
                        </a:lnSpc>
                        <a:spcBef>
                          <a:spcPts val="900"/>
                        </a:spcBef>
                        <a:spcAft>
                          <a:spcPts val="0"/>
                        </a:spcAft>
                      </a:pPr>
                      <a:r>
                        <a:rPr lang="en-GB" sz="1400" spc="5" dirty="0">
                          <a:effectLst/>
                        </a:rPr>
                        <a:t>CO2 emissions</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LSOA</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Annual</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900"/>
                        </a:spcBef>
                        <a:spcAft>
                          <a:spcPts val="0"/>
                        </a:spcAft>
                      </a:pPr>
                      <a:r>
                        <a:rPr lang="en-GB" sz="1400" spc="5" dirty="0">
                          <a:effectLst/>
                        </a:rPr>
                        <a:t>2010,2015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2224909"/>
                  </a:ext>
                </a:extLst>
              </a:tr>
            </a:tbl>
          </a:graphicData>
        </a:graphic>
      </p:graphicFrame>
    </p:spTree>
    <p:extLst>
      <p:ext uri="{BB962C8B-B14F-4D97-AF65-F5344CB8AC3E}">
        <p14:creationId xmlns:p14="http://schemas.microsoft.com/office/powerpoint/2010/main" val="1563260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840F7E-36A7-4A52-A997-48E2AE88660E}"/>
              </a:ext>
            </a:extLst>
          </p:cNvPr>
          <p:cNvSpPr>
            <a:spLocks noGrp="1"/>
          </p:cNvSpPr>
          <p:nvPr>
            <p:ph type="body" sz="quarter" idx="15"/>
          </p:nvPr>
        </p:nvSpPr>
        <p:spPr/>
        <p:txBody>
          <a:bodyPr/>
          <a:lstStyle/>
          <a:p>
            <a:r>
              <a:rPr lang="en-GB" dirty="0"/>
              <a:t>Modelling</a:t>
            </a:r>
          </a:p>
        </p:txBody>
      </p:sp>
      <p:sp>
        <p:nvSpPr>
          <p:cNvPr id="8" name="Text Placeholder 7">
            <a:extLst>
              <a:ext uri="{FF2B5EF4-FFF2-40B4-BE49-F238E27FC236}">
                <a16:creationId xmlns:a16="http://schemas.microsoft.com/office/drawing/2014/main" id="{C0B0A7C0-4A27-4A11-9AD8-FA16D2B626B2}"/>
              </a:ext>
            </a:extLst>
          </p:cNvPr>
          <p:cNvSpPr>
            <a:spLocks noGrp="1"/>
          </p:cNvSpPr>
          <p:nvPr>
            <p:ph type="body" sz="quarter" idx="18"/>
          </p:nvPr>
        </p:nvSpPr>
        <p:spPr/>
        <p:txBody>
          <a:bodyPr/>
          <a:lstStyle/>
          <a:p>
            <a:r>
              <a:rPr lang="en-GB" dirty="0"/>
              <a:t>Model validation</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A06AD14C-7BFD-4AA8-86D3-2726E1AE1000}"/>
                  </a:ext>
                </a:extLst>
              </p:cNvPr>
              <p:cNvSpPr>
                <a:spLocks noGrp="1"/>
              </p:cNvSpPr>
              <p:nvPr>
                <p:ph sz="quarter" idx="16"/>
              </p:nvPr>
            </p:nvSpPr>
            <p:spPr/>
            <p:txBody>
              <a:bodyPr/>
              <a:lstStyle/>
              <a:p>
                <a:r>
                  <a:rPr lang="en-GB" dirty="0"/>
                  <a:t>The ANN performance is assessed individually with the Mean Absolute Percentage Error:</a:t>
                </a:r>
                <a:br>
                  <a:rPr lang="en-GB" dirty="0"/>
                </a:b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𝑀𝐴𝑃𝐸</m:t>
                          </m:r>
                        </m:e>
                        <m:sub>
                          <m:r>
                            <a:rPr lang="en-GB" i="1">
                              <a:latin typeface="Cambria Math" panose="02040503050406030204" pitchFamily="18" charset="0"/>
                            </a:rPr>
                            <m:t>𝑗</m:t>
                          </m:r>
                        </m:sub>
                      </m:sSub>
                      <m:r>
                        <a:rPr lang="en-GB" i="1">
                          <a:latin typeface="Cambria Math" panose="02040503050406030204" pitchFamily="18" charset="0"/>
                        </a:rPr>
                        <m:t>= </m:t>
                      </m:r>
                      <m:f>
                        <m:fPr>
                          <m:ctrlPr>
                            <a:rPr lang="en-GB" i="1">
                              <a:latin typeface="Cambria Math" panose="02040503050406030204" pitchFamily="18" charset="0"/>
                            </a:rPr>
                          </m:ctrlPr>
                        </m:fPr>
                        <m:num>
                          <m:r>
                            <a:rPr lang="en-GB" i="1">
                              <a:latin typeface="Cambria Math" panose="02040503050406030204" pitchFamily="18" charset="0"/>
                            </a:rPr>
                            <m:t>100%</m:t>
                          </m:r>
                        </m:num>
                        <m:den>
                          <m:r>
                            <a:rPr lang="en-GB" i="1">
                              <a:latin typeface="Cambria Math" panose="02040503050406030204" pitchFamily="18" charset="0"/>
                            </a:rPr>
                            <m:t>𝑛</m:t>
                          </m:r>
                        </m:den>
                      </m:f>
                      <m:nary>
                        <m:naryPr>
                          <m:chr m:val="∑"/>
                          <m:limLoc m:val="undOvr"/>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𝑃𝑉</m:t>
                                      </m:r>
                                    </m:e>
                                    <m:sub>
                                      <m:r>
                                        <a:rPr lang="en-GB" i="1">
                                          <a:latin typeface="Cambria Math" panose="02040503050406030204" pitchFamily="18" charset="0"/>
                                        </a:rPr>
                                        <m:t>𝑡</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𝑃𝑉</m:t>
                                          </m:r>
                                        </m:e>
                                      </m:acc>
                                    </m:e>
                                    <m:sub>
                                      <m:r>
                                        <a:rPr lang="en-GB" i="1">
                                          <a:latin typeface="Cambria Math" panose="02040503050406030204" pitchFamily="18" charset="0"/>
                                        </a:rPr>
                                        <m:t>𝑡</m:t>
                                      </m:r>
                                    </m:sub>
                                  </m:sSub>
                                </m:num>
                                <m:den>
                                  <m:sSub>
                                    <m:sSubPr>
                                      <m:ctrlPr>
                                        <a:rPr lang="en-GB" i="1">
                                          <a:latin typeface="Cambria Math" panose="02040503050406030204" pitchFamily="18" charset="0"/>
                                        </a:rPr>
                                      </m:ctrlPr>
                                    </m:sSubPr>
                                    <m:e>
                                      <m:r>
                                        <a:rPr lang="en-GB" i="1">
                                          <a:latin typeface="Cambria Math" panose="02040503050406030204" pitchFamily="18" charset="0"/>
                                        </a:rPr>
                                        <m:t>𝑃𝑉</m:t>
                                      </m:r>
                                    </m:e>
                                    <m:sub>
                                      <m:r>
                                        <a:rPr lang="en-GB" i="1">
                                          <a:latin typeface="Cambria Math" panose="02040503050406030204" pitchFamily="18" charset="0"/>
                                        </a:rPr>
                                        <m:t>𝑡</m:t>
                                      </m:r>
                                    </m:sub>
                                  </m:sSub>
                                </m:den>
                              </m:f>
                            </m:e>
                          </m:d>
                        </m:e>
                      </m:nary>
                    </m:oMath>
                  </m:oMathPara>
                </a14:m>
                <a:endParaRPr lang="en-GB" dirty="0"/>
              </a:p>
              <a:p>
                <a:r>
                  <a:rPr lang="en-GB" dirty="0"/>
                  <a:t> Then, the mode’s overall performance is the average for the entire population:</a:t>
                </a:r>
              </a:p>
              <a:p>
                <a:pPr marL="457200" lvl="1"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𝑃𝑜𝑝𝑢𝑙𝑎𝑡𝑖𝑜𝑛</m:t>
                      </m:r>
                      <m:r>
                        <a:rPr lang="en-GB" i="1">
                          <a:latin typeface="Cambria Math" panose="02040503050406030204" pitchFamily="18" charset="0"/>
                        </a:rPr>
                        <m:t> </m:t>
                      </m:r>
                      <m:r>
                        <a:rPr lang="en-GB" i="1">
                          <a:latin typeface="Cambria Math" panose="02040503050406030204" pitchFamily="18" charset="0"/>
                        </a:rPr>
                        <m:t>𝑀𝐴𝑃𝐸</m:t>
                      </m:r>
                      <m:r>
                        <a:rPr lang="en-GB" i="1">
                          <a:latin typeface="Cambria Math" panose="02040503050406030204" pitchFamily="18" charset="0"/>
                        </a:rPr>
                        <m:t>= </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den>
                      </m:f>
                      <m:nary>
                        <m:naryPr>
                          <m:chr m:val="∑"/>
                          <m:limLoc m:val="undOvr"/>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𝑀𝐴𝑃𝐸</m:t>
                              </m:r>
                            </m:e>
                            <m:sub>
                              <m:r>
                                <a:rPr lang="en-GB" i="1">
                                  <a:latin typeface="Cambria Math" panose="02040503050406030204" pitchFamily="18" charset="0"/>
                                </a:rPr>
                                <m:t>𝑖</m:t>
                              </m:r>
                            </m:sub>
                          </m:sSub>
                        </m:e>
                      </m:nary>
                    </m:oMath>
                  </m:oMathPara>
                </a14:m>
                <a:endParaRPr lang="en-GB" dirty="0"/>
              </a:p>
              <a:p>
                <a:r>
                  <a:rPr lang="en-GB" dirty="0"/>
                  <a:t>Different spatial and temporal were tested</a:t>
                </a:r>
              </a:p>
              <a:p>
                <a:endParaRPr lang="en-GB" dirty="0"/>
              </a:p>
            </p:txBody>
          </p:sp>
        </mc:Choice>
        <mc:Fallback>
          <p:sp>
            <p:nvSpPr>
              <p:cNvPr id="6" name="Content Placeholder 5">
                <a:extLst>
                  <a:ext uri="{FF2B5EF4-FFF2-40B4-BE49-F238E27FC236}">
                    <a16:creationId xmlns:a16="http://schemas.microsoft.com/office/drawing/2014/main" id="{A06AD14C-7BFD-4AA8-86D3-2726E1AE1000}"/>
                  </a:ext>
                </a:extLst>
              </p:cNvPr>
              <p:cNvSpPr>
                <a:spLocks noGrp="1" noRot="1" noChangeAspect="1" noMove="1" noResize="1" noEditPoints="1" noAdjustHandles="1" noChangeArrowheads="1" noChangeShapeType="1" noTextEdit="1"/>
              </p:cNvSpPr>
              <p:nvPr>
                <p:ph sz="quarter" idx="16"/>
              </p:nvPr>
            </p:nvSpPr>
            <p:spPr>
              <a:blipFill>
                <a:blip r:embed="rId3"/>
                <a:stretch>
                  <a:fillRect l="-820" t="-615" r="-546"/>
                </a:stretch>
              </a:blipFill>
            </p:spPr>
            <p:txBody>
              <a:bodyPr/>
              <a:lstStyle/>
              <a:p>
                <a:r>
                  <a:rPr lang="en-US">
                    <a:noFill/>
                  </a:rPr>
                  <a:t> </a:t>
                </a:r>
              </a:p>
            </p:txBody>
          </p:sp>
        </mc:Fallback>
      </mc:AlternateContent>
      <p:graphicFrame>
        <p:nvGraphicFramePr>
          <p:cNvPr id="2" name="Diagram 1">
            <a:extLst>
              <a:ext uri="{FF2B5EF4-FFF2-40B4-BE49-F238E27FC236}">
                <a16:creationId xmlns:a16="http://schemas.microsoft.com/office/drawing/2014/main" id="{F1641469-1507-47C7-93E2-8C323E858E23}"/>
              </a:ext>
            </a:extLst>
          </p:cNvPr>
          <p:cNvGraphicFramePr/>
          <p:nvPr>
            <p:extLst>
              <p:ext uri="{D42A27DB-BD31-4B8C-83A1-F6EECF244321}">
                <p14:modId xmlns:p14="http://schemas.microsoft.com/office/powerpoint/2010/main" val="3526746314"/>
              </p:ext>
            </p:extLst>
          </p:nvPr>
        </p:nvGraphicFramePr>
        <p:xfrm>
          <a:off x="7896200" y="2205038"/>
          <a:ext cx="4098487" cy="3358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1466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3C8D6C-78F4-4B83-A822-F7A297AD1EB9}"/>
              </a:ext>
            </a:extLst>
          </p:cNvPr>
          <p:cNvSpPr>
            <a:spLocks noGrp="1"/>
          </p:cNvSpPr>
          <p:nvPr>
            <p:ph type="body" sz="quarter" idx="15"/>
          </p:nvPr>
        </p:nvSpPr>
        <p:spPr/>
        <p:txBody>
          <a:bodyPr/>
          <a:lstStyle/>
          <a:p>
            <a:r>
              <a:rPr lang="en-GB" dirty="0"/>
              <a:t>Emerging results</a:t>
            </a:r>
          </a:p>
        </p:txBody>
      </p:sp>
      <p:sp>
        <p:nvSpPr>
          <p:cNvPr id="5" name="Content Placeholder 4">
            <a:extLst>
              <a:ext uri="{FF2B5EF4-FFF2-40B4-BE49-F238E27FC236}">
                <a16:creationId xmlns:a16="http://schemas.microsoft.com/office/drawing/2014/main" id="{53716613-7EBE-426F-B358-AA4A52E64FC1}"/>
              </a:ext>
            </a:extLst>
          </p:cNvPr>
          <p:cNvSpPr>
            <a:spLocks noGrp="1"/>
          </p:cNvSpPr>
          <p:nvPr>
            <p:ph sz="quarter" idx="16"/>
          </p:nvPr>
        </p:nvSpPr>
        <p:spPr>
          <a:xfrm>
            <a:off x="407989" y="2349500"/>
            <a:ext cx="4319859" cy="3959225"/>
          </a:xfrm>
        </p:spPr>
        <p:txBody>
          <a:bodyPr/>
          <a:lstStyle/>
          <a:p>
            <a:pPr marL="285750" indent="-285750"/>
            <a:r>
              <a:rPr lang="en-GB" dirty="0"/>
              <a:t>Estimation errors  show a decreasing tendency</a:t>
            </a:r>
          </a:p>
          <a:p>
            <a:pPr marL="742950" lvl="1" indent="-285750"/>
            <a:r>
              <a:rPr lang="en-GB" dirty="0"/>
              <a:t>Although these converge at the end of the fitting, these present some disturbance in the last quarter of 2011</a:t>
            </a:r>
          </a:p>
          <a:p>
            <a:pPr marL="285750" indent="-285750"/>
            <a:r>
              <a:rPr lang="en-GB" dirty="0"/>
              <a:t>The model yielded the best results, 95% of accuracy, from:</a:t>
            </a:r>
          </a:p>
          <a:p>
            <a:pPr marL="742950" lvl="1" indent="-285750"/>
            <a:r>
              <a:rPr lang="en-GB" dirty="0"/>
              <a:t>Income</a:t>
            </a:r>
          </a:p>
          <a:p>
            <a:pPr marL="742950" lvl="1" indent="-285750"/>
            <a:r>
              <a:rPr lang="en-GB" dirty="0"/>
              <a:t>Electricity consumption</a:t>
            </a:r>
          </a:p>
          <a:p>
            <a:pPr marL="742950" lvl="1" indent="-285750"/>
            <a:r>
              <a:rPr lang="en-GB" dirty="0"/>
              <a:t>Average household size</a:t>
            </a:r>
          </a:p>
        </p:txBody>
      </p:sp>
      <p:sp>
        <p:nvSpPr>
          <p:cNvPr id="7" name="Text Placeholder 6">
            <a:extLst>
              <a:ext uri="{FF2B5EF4-FFF2-40B4-BE49-F238E27FC236}">
                <a16:creationId xmlns:a16="http://schemas.microsoft.com/office/drawing/2014/main" id="{739DFAC9-B0FD-4715-9BFE-17678865359C}"/>
              </a:ext>
            </a:extLst>
          </p:cNvPr>
          <p:cNvSpPr>
            <a:spLocks noGrp="1"/>
          </p:cNvSpPr>
          <p:nvPr>
            <p:ph type="body" sz="quarter" idx="18"/>
          </p:nvPr>
        </p:nvSpPr>
        <p:spPr/>
        <p:txBody>
          <a:bodyPr/>
          <a:lstStyle/>
          <a:p>
            <a:r>
              <a:rPr lang="en-GB" dirty="0"/>
              <a:t>Temporal validation</a:t>
            </a:r>
          </a:p>
        </p:txBody>
      </p:sp>
      <p:graphicFrame>
        <p:nvGraphicFramePr>
          <p:cNvPr id="6" name="Chart 5">
            <a:extLst>
              <a:ext uri="{FF2B5EF4-FFF2-40B4-BE49-F238E27FC236}">
                <a16:creationId xmlns:a16="http://schemas.microsoft.com/office/drawing/2014/main" id="{5ED25208-D778-418B-B412-C80DA969F78B}"/>
              </a:ext>
            </a:extLst>
          </p:cNvPr>
          <p:cNvGraphicFramePr/>
          <p:nvPr>
            <p:extLst>
              <p:ext uri="{D42A27DB-BD31-4B8C-83A1-F6EECF244321}">
                <p14:modId xmlns:p14="http://schemas.microsoft.com/office/powerpoint/2010/main" val="3814929534"/>
              </p:ext>
            </p:extLst>
          </p:nvPr>
        </p:nvGraphicFramePr>
        <p:xfrm>
          <a:off x="4742840" y="1556792"/>
          <a:ext cx="7329824" cy="4386277"/>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a:extLst>
              <a:ext uri="{FF2B5EF4-FFF2-40B4-BE49-F238E27FC236}">
                <a16:creationId xmlns:a16="http://schemas.microsoft.com/office/drawing/2014/main" id="{D5F87107-88B9-46BF-9CCB-8BD3646EBB04}"/>
              </a:ext>
            </a:extLst>
          </p:cNvPr>
          <p:cNvSpPr/>
          <p:nvPr/>
        </p:nvSpPr>
        <p:spPr>
          <a:xfrm>
            <a:off x="6206348" y="2996952"/>
            <a:ext cx="1041780" cy="2253872"/>
          </a:xfrm>
          <a:prstGeom prst="ellipse">
            <a:avLst/>
          </a:prstGeom>
          <a:solidFill>
            <a:srgbClr val="C00000">
              <a:alpha val="20000"/>
            </a:srgbClr>
          </a:solidFill>
          <a:ln>
            <a:solidFill>
              <a:srgbClr val="C0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6131AF0-F0F1-47B0-83D0-27098BCF9156}"/>
              </a:ext>
            </a:extLst>
          </p:cNvPr>
          <p:cNvSpPr/>
          <p:nvPr/>
        </p:nvSpPr>
        <p:spPr>
          <a:xfrm>
            <a:off x="5083520" y="5997518"/>
            <a:ext cx="7128792" cy="338554"/>
          </a:xfrm>
          <a:prstGeom prst="rect">
            <a:avLst/>
          </a:prstGeom>
        </p:spPr>
        <p:txBody>
          <a:bodyPr wrap="square">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Average Mean Absolute Percentage Error for the entire population over the time</a:t>
            </a:r>
            <a:endParaRPr lang="en-GB" sz="1600" b="1" dirty="0"/>
          </a:p>
        </p:txBody>
      </p:sp>
    </p:spTree>
    <p:extLst>
      <p:ext uri="{BB962C8B-B14F-4D97-AF65-F5344CB8AC3E}">
        <p14:creationId xmlns:p14="http://schemas.microsoft.com/office/powerpoint/2010/main" val="2290685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3C8D6C-78F4-4B83-A822-F7A297AD1EB9}"/>
              </a:ext>
            </a:extLst>
          </p:cNvPr>
          <p:cNvSpPr>
            <a:spLocks noGrp="1"/>
          </p:cNvSpPr>
          <p:nvPr>
            <p:ph type="body" sz="quarter" idx="15"/>
          </p:nvPr>
        </p:nvSpPr>
        <p:spPr/>
        <p:txBody>
          <a:bodyPr/>
          <a:lstStyle/>
          <a:p>
            <a:r>
              <a:rPr lang="en-GB" dirty="0"/>
              <a:t>Emerging results</a:t>
            </a:r>
          </a:p>
        </p:txBody>
      </p:sp>
      <p:sp>
        <p:nvSpPr>
          <p:cNvPr id="5" name="Content Placeholder 4">
            <a:extLst>
              <a:ext uri="{FF2B5EF4-FFF2-40B4-BE49-F238E27FC236}">
                <a16:creationId xmlns:a16="http://schemas.microsoft.com/office/drawing/2014/main" id="{53716613-7EBE-426F-B358-AA4A52E64FC1}"/>
              </a:ext>
            </a:extLst>
          </p:cNvPr>
          <p:cNvSpPr>
            <a:spLocks noGrp="1"/>
          </p:cNvSpPr>
          <p:nvPr>
            <p:ph sz="quarter" idx="16"/>
          </p:nvPr>
        </p:nvSpPr>
        <p:spPr>
          <a:xfrm>
            <a:off x="407989" y="2349500"/>
            <a:ext cx="4463875" cy="3959225"/>
          </a:xfrm>
        </p:spPr>
        <p:txBody>
          <a:bodyPr/>
          <a:lstStyle/>
          <a:p>
            <a:pPr marL="285750" indent="-285750"/>
            <a:r>
              <a:rPr lang="en-GB" dirty="0"/>
              <a:t>Further analysis to the residual revels a strong temporal behaviour</a:t>
            </a:r>
          </a:p>
          <a:p>
            <a:pPr marL="285750" indent="-285750"/>
            <a:r>
              <a:rPr lang="en-GB" dirty="0"/>
              <a:t>Largest estimation errors accumulate at the last quarter of 2011</a:t>
            </a:r>
          </a:p>
          <a:p>
            <a:pPr marL="742950" lvl="1" indent="-285750"/>
            <a:r>
              <a:rPr lang="en-GB" dirty="0"/>
              <a:t>Corresponding to the highest Feed-in Tariff rate and preceding to the latter decrease of it</a:t>
            </a:r>
          </a:p>
        </p:txBody>
      </p:sp>
      <p:sp>
        <p:nvSpPr>
          <p:cNvPr id="7" name="Text Placeholder 6">
            <a:extLst>
              <a:ext uri="{FF2B5EF4-FFF2-40B4-BE49-F238E27FC236}">
                <a16:creationId xmlns:a16="http://schemas.microsoft.com/office/drawing/2014/main" id="{739DFAC9-B0FD-4715-9BFE-17678865359C}"/>
              </a:ext>
            </a:extLst>
          </p:cNvPr>
          <p:cNvSpPr>
            <a:spLocks noGrp="1"/>
          </p:cNvSpPr>
          <p:nvPr>
            <p:ph type="body" sz="quarter" idx="18"/>
          </p:nvPr>
        </p:nvSpPr>
        <p:spPr/>
        <p:txBody>
          <a:bodyPr/>
          <a:lstStyle/>
          <a:p>
            <a:r>
              <a:rPr lang="en-GB" dirty="0"/>
              <a:t>Temporal validation</a:t>
            </a:r>
          </a:p>
        </p:txBody>
      </p:sp>
      <p:graphicFrame>
        <p:nvGraphicFramePr>
          <p:cNvPr id="6" name="Chart 5">
            <a:extLst>
              <a:ext uri="{FF2B5EF4-FFF2-40B4-BE49-F238E27FC236}">
                <a16:creationId xmlns:a16="http://schemas.microsoft.com/office/drawing/2014/main" id="{24433DE2-9870-4CA4-8540-2F094775962A}"/>
              </a:ext>
            </a:extLst>
          </p:cNvPr>
          <p:cNvGraphicFramePr/>
          <p:nvPr>
            <p:extLst>
              <p:ext uri="{D42A27DB-BD31-4B8C-83A1-F6EECF244321}">
                <p14:modId xmlns:p14="http://schemas.microsoft.com/office/powerpoint/2010/main" val="4239590097"/>
              </p:ext>
            </p:extLst>
          </p:nvPr>
        </p:nvGraphicFramePr>
        <p:xfrm>
          <a:off x="4871864" y="1772816"/>
          <a:ext cx="7244899" cy="417172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C58BE308-6ED1-4D22-8F3D-D9E60C4C5C3E}"/>
              </a:ext>
            </a:extLst>
          </p:cNvPr>
          <p:cNvSpPr/>
          <p:nvPr/>
        </p:nvSpPr>
        <p:spPr>
          <a:xfrm>
            <a:off x="6240016" y="5959013"/>
            <a:ext cx="4824536" cy="369332"/>
          </a:xfrm>
          <a:prstGeom prst="rect">
            <a:avLst/>
          </a:prstGeom>
        </p:spPr>
        <p:txBody>
          <a:bodyPr wrap="square">
            <a:spAutoFit/>
          </a:bodyPr>
          <a:lstStyle/>
          <a:p>
            <a:r>
              <a:rPr lang="en-GB" b="1" spc="5" dirty="0">
                <a:latin typeface="Calibri" panose="020F0502020204030204" pitchFamily="34" charset="0"/>
                <a:ea typeface="Times New Roman" panose="02020603050405020304" pitchFamily="18" charset="0"/>
                <a:cs typeface="Arial" panose="020B0604020202020204" pitchFamily="34" charset="0"/>
              </a:rPr>
              <a:t>Proportion of largest estimation errors by area</a:t>
            </a:r>
            <a:endParaRPr lang="en-GB" dirty="0"/>
          </a:p>
        </p:txBody>
      </p:sp>
    </p:spTree>
    <p:extLst>
      <p:ext uri="{BB962C8B-B14F-4D97-AF65-F5344CB8AC3E}">
        <p14:creationId xmlns:p14="http://schemas.microsoft.com/office/powerpoint/2010/main" val="1921638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3C8D6C-78F4-4B83-A822-F7A297AD1EB9}"/>
              </a:ext>
            </a:extLst>
          </p:cNvPr>
          <p:cNvSpPr>
            <a:spLocks noGrp="1"/>
          </p:cNvSpPr>
          <p:nvPr>
            <p:ph type="body" sz="quarter" idx="15"/>
          </p:nvPr>
        </p:nvSpPr>
        <p:spPr/>
        <p:txBody>
          <a:bodyPr/>
          <a:lstStyle/>
          <a:p>
            <a:r>
              <a:rPr lang="en-GB" dirty="0"/>
              <a:t>Emerging results</a:t>
            </a:r>
          </a:p>
        </p:txBody>
      </p:sp>
      <p:sp>
        <p:nvSpPr>
          <p:cNvPr id="7" name="Text Placeholder 6">
            <a:extLst>
              <a:ext uri="{FF2B5EF4-FFF2-40B4-BE49-F238E27FC236}">
                <a16:creationId xmlns:a16="http://schemas.microsoft.com/office/drawing/2014/main" id="{739DFAC9-B0FD-4715-9BFE-17678865359C}"/>
              </a:ext>
            </a:extLst>
          </p:cNvPr>
          <p:cNvSpPr>
            <a:spLocks noGrp="1"/>
          </p:cNvSpPr>
          <p:nvPr>
            <p:ph type="body" sz="quarter" idx="18"/>
          </p:nvPr>
        </p:nvSpPr>
        <p:spPr/>
        <p:txBody>
          <a:bodyPr/>
          <a:lstStyle/>
          <a:p>
            <a:r>
              <a:rPr lang="en-GB" dirty="0"/>
              <a:t>Spatial validation</a:t>
            </a:r>
          </a:p>
        </p:txBody>
      </p:sp>
      <p:sp>
        <p:nvSpPr>
          <p:cNvPr id="11" name="Content Placeholder 10">
            <a:extLst>
              <a:ext uri="{FF2B5EF4-FFF2-40B4-BE49-F238E27FC236}">
                <a16:creationId xmlns:a16="http://schemas.microsoft.com/office/drawing/2014/main" id="{5FD1995E-6735-40DF-8906-52CF46F52597}"/>
              </a:ext>
            </a:extLst>
          </p:cNvPr>
          <p:cNvSpPr>
            <a:spLocks noGrp="1"/>
          </p:cNvSpPr>
          <p:nvPr>
            <p:ph sz="quarter" idx="16"/>
          </p:nvPr>
        </p:nvSpPr>
        <p:spPr>
          <a:xfrm>
            <a:off x="407989" y="2349500"/>
            <a:ext cx="5400000" cy="3959225"/>
          </a:xfrm>
        </p:spPr>
        <p:txBody>
          <a:bodyPr/>
          <a:lstStyle/>
          <a:p>
            <a:r>
              <a:rPr lang="en-GB" dirty="0"/>
              <a:t>Most of the areas present a fitness level above 90%</a:t>
            </a:r>
          </a:p>
          <a:p>
            <a:r>
              <a:rPr lang="en-GB" dirty="0"/>
              <a:t>Largest estimation errors are present in the areas with less than five PV installations</a:t>
            </a:r>
          </a:p>
          <a:p>
            <a:pPr lvl="1"/>
            <a:r>
              <a:rPr lang="en-GB" dirty="0"/>
              <a:t>MAPE calculation is sensitive to any minor change in small numbers</a:t>
            </a:r>
          </a:p>
        </p:txBody>
      </p:sp>
      <p:pic>
        <p:nvPicPr>
          <p:cNvPr id="10" name="Picture 9">
            <a:extLst>
              <a:ext uri="{FF2B5EF4-FFF2-40B4-BE49-F238E27FC236}">
                <a16:creationId xmlns:a16="http://schemas.microsoft.com/office/drawing/2014/main" id="{503F15D1-7C34-46D3-9B1D-BA5A7289C68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104956" y="3548939"/>
            <a:ext cx="4103612" cy="2735741"/>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16A38D2A-6EFA-4ADC-A014-0E1C3ED7C833}"/>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7104956" y="260648"/>
            <a:ext cx="4103612" cy="2735741"/>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DBEBD83F-183F-4B9D-B093-DBF1DEF01361}"/>
              </a:ext>
            </a:extLst>
          </p:cNvPr>
          <p:cNvSpPr/>
          <p:nvPr/>
        </p:nvSpPr>
        <p:spPr>
          <a:xfrm>
            <a:off x="7104476" y="3090446"/>
            <a:ext cx="6096000" cy="338554"/>
          </a:xfrm>
          <a:prstGeom prst="rect">
            <a:avLst/>
          </a:prstGeom>
        </p:spPr>
        <p:txBody>
          <a:bodyPr>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Birmingham’s PV spatial distribution by Sept. 2015.</a:t>
            </a:r>
            <a:endParaRPr lang="en-GB" sz="1600" b="1" dirty="0"/>
          </a:p>
        </p:txBody>
      </p:sp>
      <p:sp>
        <p:nvSpPr>
          <p:cNvPr id="4" name="Rectangle 3">
            <a:extLst>
              <a:ext uri="{FF2B5EF4-FFF2-40B4-BE49-F238E27FC236}">
                <a16:creationId xmlns:a16="http://schemas.microsoft.com/office/drawing/2014/main" id="{7AEB2647-23F1-4B7C-BEED-4B7AB19297BE}"/>
              </a:ext>
            </a:extLst>
          </p:cNvPr>
          <p:cNvSpPr/>
          <p:nvPr/>
        </p:nvSpPr>
        <p:spPr>
          <a:xfrm>
            <a:off x="7056784" y="6235342"/>
            <a:ext cx="6096000" cy="338554"/>
          </a:xfrm>
          <a:prstGeom prst="rect">
            <a:avLst/>
          </a:prstGeom>
        </p:spPr>
        <p:txBody>
          <a:bodyPr>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Spatial distribution of the model’s estimation errors.</a:t>
            </a:r>
            <a:endParaRPr lang="en-GB" sz="1600" b="1" dirty="0"/>
          </a:p>
        </p:txBody>
      </p:sp>
      <p:sp>
        <p:nvSpPr>
          <p:cNvPr id="13" name="TextBox 12">
            <a:extLst>
              <a:ext uri="{FF2B5EF4-FFF2-40B4-BE49-F238E27FC236}">
                <a16:creationId xmlns:a16="http://schemas.microsoft.com/office/drawing/2014/main" id="{8BF006F2-8922-4063-B5DE-6A0C92BFC2C7}"/>
              </a:ext>
            </a:extLst>
          </p:cNvPr>
          <p:cNvSpPr txBox="1"/>
          <p:nvPr/>
        </p:nvSpPr>
        <p:spPr>
          <a:xfrm>
            <a:off x="7464152" y="4672600"/>
            <a:ext cx="504056" cy="200055"/>
          </a:xfrm>
          <a:prstGeom prst="rect">
            <a:avLst/>
          </a:prstGeom>
          <a:solidFill>
            <a:schemeClr val="bg1"/>
          </a:solidFill>
        </p:spPr>
        <p:txBody>
          <a:bodyPr wrap="square" rtlCol="0">
            <a:spAutoFit/>
          </a:bodyPr>
          <a:lstStyle/>
          <a:p>
            <a:endParaRPr lang="en-US" sz="700" dirty="0"/>
          </a:p>
        </p:txBody>
      </p:sp>
      <p:sp>
        <p:nvSpPr>
          <p:cNvPr id="5" name="TextBox 4">
            <a:extLst>
              <a:ext uri="{FF2B5EF4-FFF2-40B4-BE49-F238E27FC236}">
                <a16:creationId xmlns:a16="http://schemas.microsoft.com/office/drawing/2014/main" id="{A1140F44-B4C3-458D-9BBC-F6A0E75C1506}"/>
              </a:ext>
            </a:extLst>
          </p:cNvPr>
          <p:cNvSpPr txBox="1"/>
          <p:nvPr/>
        </p:nvSpPr>
        <p:spPr>
          <a:xfrm>
            <a:off x="7464152" y="4614756"/>
            <a:ext cx="432048" cy="200055"/>
          </a:xfrm>
          <a:prstGeom prst="rect">
            <a:avLst/>
          </a:prstGeom>
          <a:solidFill>
            <a:schemeClr val="bg1"/>
          </a:solidFill>
        </p:spPr>
        <p:txBody>
          <a:bodyPr wrap="square" rtlCol="0">
            <a:spAutoFit/>
          </a:bodyPr>
          <a:lstStyle/>
          <a:p>
            <a:r>
              <a:rPr lang="en-US" sz="700" dirty="0"/>
              <a:t>+25%</a:t>
            </a:r>
          </a:p>
        </p:txBody>
      </p:sp>
      <p:sp>
        <p:nvSpPr>
          <p:cNvPr id="14" name="TextBox 13">
            <a:extLst>
              <a:ext uri="{FF2B5EF4-FFF2-40B4-BE49-F238E27FC236}">
                <a16:creationId xmlns:a16="http://schemas.microsoft.com/office/drawing/2014/main" id="{9D6E5180-E41E-4F7B-A21E-0FF7664EFC82}"/>
              </a:ext>
            </a:extLst>
          </p:cNvPr>
          <p:cNvSpPr txBox="1"/>
          <p:nvPr/>
        </p:nvSpPr>
        <p:spPr>
          <a:xfrm>
            <a:off x="7451081" y="3789040"/>
            <a:ext cx="864715" cy="1041888"/>
          </a:xfrm>
          <a:prstGeom prst="rect">
            <a:avLst/>
          </a:prstGeom>
          <a:solidFill>
            <a:schemeClr val="bg1"/>
          </a:solidFill>
        </p:spPr>
        <p:txBody>
          <a:bodyPr wrap="square" rtlCol="0">
            <a:spAutoFit/>
          </a:bodyPr>
          <a:lstStyle/>
          <a:p>
            <a:pPr>
              <a:lnSpc>
                <a:spcPct val="150000"/>
              </a:lnSpc>
            </a:pPr>
            <a:r>
              <a:rPr lang="en-US" sz="700" dirty="0"/>
              <a:t>0 – 5</a:t>
            </a:r>
          </a:p>
          <a:p>
            <a:pPr>
              <a:lnSpc>
                <a:spcPct val="150000"/>
              </a:lnSpc>
            </a:pPr>
            <a:r>
              <a:rPr lang="en-US" sz="700" dirty="0"/>
              <a:t>6 - 10</a:t>
            </a:r>
          </a:p>
          <a:p>
            <a:pPr>
              <a:lnSpc>
                <a:spcPct val="150000"/>
              </a:lnSpc>
            </a:pPr>
            <a:r>
              <a:rPr lang="en-US" sz="700" dirty="0"/>
              <a:t>11 – 15</a:t>
            </a:r>
          </a:p>
          <a:p>
            <a:pPr>
              <a:lnSpc>
                <a:spcPct val="150000"/>
              </a:lnSpc>
            </a:pPr>
            <a:r>
              <a:rPr lang="en-US" sz="700" dirty="0"/>
              <a:t>16 -20</a:t>
            </a:r>
          </a:p>
          <a:p>
            <a:pPr>
              <a:lnSpc>
                <a:spcPct val="150000"/>
              </a:lnSpc>
            </a:pPr>
            <a:r>
              <a:rPr lang="en-US" sz="700" dirty="0"/>
              <a:t>21- 25</a:t>
            </a:r>
          </a:p>
          <a:p>
            <a:pPr>
              <a:lnSpc>
                <a:spcPct val="150000"/>
              </a:lnSpc>
            </a:pPr>
            <a:r>
              <a:rPr lang="en-US" sz="700" dirty="0"/>
              <a:t>+25</a:t>
            </a:r>
          </a:p>
        </p:txBody>
      </p:sp>
    </p:spTree>
    <p:extLst>
      <p:ext uri="{BB962C8B-B14F-4D97-AF65-F5344CB8AC3E}">
        <p14:creationId xmlns:p14="http://schemas.microsoft.com/office/powerpoint/2010/main" val="1483310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3C8D6C-78F4-4B83-A822-F7A297AD1EB9}"/>
              </a:ext>
            </a:extLst>
          </p:cNvPr>
          <p:cNvSpPr>
            <a:spLocks noGrp="1"/>
          </p:cNvSpPr>
          <p:nvPr>
            <p:ph type="body" sz="quarter" idx="15"/>
          </p:nvPr>
        </p:nvSpPr>
        <p:spPr/>
        <p:txBody>
          <a:bodyPr/>
          <a:lstStyle/>
          <a:p>
            <a:r>
              <a:rPr lang="en-GB" dirty="0"/>
              <a:t>Emerging results</a:t>
            </a:r>
          </a:p>
        </p:txBody>
      </p:sp>
      <p:sp>
        <p:nvSpPr>
          <p:cNvPr id="7" name="Text Placeholder 6">
            <a:extLst>
              <a:ext uri="{FF2B5EF4-FFF2-40B4-BE49-F238E27FC236}">
                <a16:creationId xmlns:a16="http://schemas.microsoft.com/office/drawing/2014/main" id="{739DFAC9-B0FD-4715-9BFE-17678865359C}"/>
              </a:ext>
            </a:extLst>
          </p:cNvPr>
          <p:cNvSpPr>
            <a:spLocks noGrp="1"/>
          </p:cNvSpPr>
          <p:nvPr>
            <p:ph type="body" sz="quarter" idx="18"/>
          </p:nvPr>
        </p:nvSpPr>
        <p:spPr/>
        <p:txBody>
          <a:bodyPr/>
          <a:lstStyle/>
          <a:p>
            <a:r>
              <a:rPr lang="en-GB" dirty="0"/>
              <a:t>Predictive accuracy</a:t>
            </a:r>
          </a:p>
        </p:txBody>
      </p:sp>
      <p:sp>
        <p:nvSpPr>
          <p:cNvPr id="11" name="Content Placeholder 10">
            <a:extLst>
              <a:ext uri="{FF2B5EF4-FFF2-40B4-BE49-F238E27FC236}">
                <a16:creationId xmlns:a16="http://schemas.microsoft.com/office/drawing/2014/main" id="{5FD1995E-6735-40DF-8906-52CF46F52597}"/>
              </a:ext>
            </a:extLst>
          </p:cNvPr>
          <p:cNvSpPr>
            <a:spLocks noGrp="1"/>
          </p:cNvSpPr>
          <p:nvPr>
            <p:ph sz="quarter" idx="16"/>
          </p:nvPr>
        </p:nvSpPr>
        <p:spPr>
          <a:xfrm>
            <a:off x="407988" y="2349500"/>
            <a:ext cx="4751908" cy="3959225"/>
          </a:xfrm>
        </p:spPr>
        <p:txBody>
          <a:bodyPr/>
          <a:lstStyle/>
          <a:p>
            <a:pPr marL="285750" indent="-285750"/>
            <a:r>
              <a:rPr lang="en-GB" dirty="0"/>
              <a:t>Average MAPE accumulates, and quickly doubles by the fifth forecast</a:t>
            </a:r>
          </a:p>
          <a:p>
            <a:pPr marL="742950" lvl="1" indent="-285750"/>
            <a:r>
              <a:rPr lang="en-GB" dirty="0"/>
              <a:t>Model performance is still at 90%</a:t>
            </a:r>
          </a:p>
          <a:p>
            <a:pPr marL="285750" indent="-285750"/>
            <a:r>
              <a:rPr lang="en-GB" dirty="0"/>
              <a:t>As agents decision-making considers others agents decisions, the errors accumulate not only over time but also in space</a:t>
            </a:r>
          </a:p>
        </p:txBody>
      </p:sp>
      <p:graphicFrame>
        <p:nvGraphicFramePr>
          <p:cNvPr id="9" name="Chart 8">
            <a:extLst>
              <a:ext uri="{FF2B5EF4-FFF2-40B4-BE49-F238E27FC236}">
                <a16:creationId xmlns:a16="http://schemas.microsoft.com/office/drawing/2014/main" id="{083F653F-5F4D-4065-9045-7007C01FB33F}"/>
              </a:ext>
            </a:extLst>
          </p:cNvPr>
          <p:cNvGraphicFramePr/>
          <p:nvPr>
            <p:extLst>
              <p:ext uri="{D42A27DB-BD31-4B8C-83A1-F6EECF244321}">
                <p14:modId xmlns:p14="http://schemas.microsoft.com/office/powerpoint/2010/main" val="4184496850"/>
              </p:ext>
            </p:extLst>
          </p:nvPr>
        </p:nvGraphicFramePr>
        <p:xfrm>
          <a:off x="5303912" y="1556792"/>
          <a:ext cx="6696488" cy="417172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D1278004-8DC1-4B89-9B4A-747E1B9067A7}"/>
              </a:ext>
            </a:extLst>
          </p:cNvPr>
          <p:cNvSpPr/>
          <p:nvPr/>
        </p:nvSpPr>
        <p:spPr>
          <a:xfrm>
            <a:off x="5863089" y="5728521"/>
            <a:ext cx="6096000" cy="338554"/>
          </a:xfrm>
          <a:prstGeom prst="rect">
            <a:avLst/>
          </a:prstGeom>
        </p:spPr>
        <p:txBody>
          <a:bodyPr>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Forecasts’ Average Mean Absolute Percentage Error for the entire</a:t>
            </a:r>
            <a:endParaRPr lang="en-GB" sz="1600" b="1" dirty="0"/>
          </a:p>
        </p:txBody>
      </p:sp>
    </p:spTree>
    <p:extLst>
      <p:ext uri="{BB962C8B-B14F-4D97-AF65-F5344CB8AC3E}">
        <p14:creationId xmlns:p14="http://schemas.microsoft.com/office/powerpoint/2010/main" val="2299563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3C8D6C-78F4-4B83-A822-F7A297AD1EB9}"/>
              </a:ext>
            </a:extLst>
          </p:cNvPr>
          <p:cNvSpPr>
            <a:spLocks noGrp="1"/>
          </p:cNvSpPr>
          <p:nvPr>
            <p:ph type="body" sz="quarter" idx="15"/>
          </p:nvPr>
        </p:nvSpPr>
        <p:spPr/>
        <p:txBody>
          <a:bodyPr/>
          <a:lstStyle/>
          <a:p>
            <a:r>
              <a:rPr lang="en-GB" dirty="0"/>
              <a:t>Emerging results</a:t>
            </a:r>
          </a:p>
        </p:txBody>
      </p:sp>
      <p:sp>
        <p:nvSpPr>
          <p:cNvPr id="7" name="Text Placeholder 6">
            <a:extLst>
              <a:ext uri="{FF2B5EF4-FFF2-40B4-BE49-F238E27FC236}">
                <a16:creationId xmlns:a16="http://schemas.microsoft.com/office/drawing/2014/main" id="{739DFAC9-B0FD-4715-9BFE-17678865359C}"/>
              </a:ext>
            </a:extLst>
          </p:cNvPr>
          <p:cNvSpPr>
            <a:spLocks noGrp="1"/>
          </p:cNvSpPr>
          <p:nvPr>
            <p:ph type="body" sz="quarter" idx="18"/>
          </p:nvPr>
        </p:nvSpPr>
        <p:spPr/>
        <p:txBody>
          <a:bodyPr/>
          <a:lstStyle/>
          <a:p>
            <a:r>
              <a:rPr lang="en-GB" dirty="0"/>
              <a:t>Predictive accuracy</a:t>
            </a:r>
          </a:p>
        </p:txBody>
      </p:sp>
      <p:sp>
        <p:nvSpPr>
          <p:cNvPr id="11" name="Content Placeholder 10">
            <a:extLst>
              <a:ext uri="{FF2B5EF4-FFF2-40B4-BE49-F238E27FC236}">
                <a16:creationId xmlns:a16="http://schemas.microsoft.com/office/drawing/2014/main" id="{5FD1995E-6735-40DF-8906-52CF46F52597}"/>
              </a:ext>
            </a:extLst>
          </p:cNvPr>
          <p:cNvSpPr>
            <a:spLocks noGrp="1"/>
          </p:cNvSpPr>
          <p:nvPr>
            <p:ph sz="quarter" idx="16"/>
          </p:nvPr>
        </p:nvSpPr>
        <p:spPr>
          <a:xfrm>
            <a:off x="407988" y="2349500"/>
            <a:ext cx="10225135" cy="3959225"/>
          </a:xfrm>
        </p:spPr>
        <p:txBody>
          <a:bodyPr/>
          <a:lstStyle/>
          <a:p>
            <a:pPr marL="285750" indent="-285750"/>
            <a:r>
              <a:rPr lang="en-GB" dirty="0"/>
              <a:t>The estimation errors does not follow an strong spatial pattern</a:t>
            </a:r>
          </a:p>
          <a:p>
            <a:pPr marL="285750" indent="-285750"/>
            <a:r>
              <a:rPr lang="en-GB" dirty="0"/>
              <a:t>During the first forecast period most of the areas have an error below 10%. </a:t>
            </a:r>
          </a:p>
          <a:p>
            <a:pPr marL="742950" lvl="1" indent="-285750"/>
            <a:r>
              <a:rPr lang="en-GB" dirty="0"/>
              <a:t>Yet, the fifth forecast almost 30% of the agents present errors greater than 10%</a:t>
            </a:r>
          </a:p>
          <a:p>
            <a:endParaRPr lang="en-GB" dirty="0"/>
          </a:p>
        </p:txBody>
      </p:sp>
      <p:pic>
        <p:nvPicPr>
          <p:cNvPr id="8" name="Picture 7">
            <a:extLst>
              <a:ext uri="{FF2B5EF4-FFF2-40B4-BE49-F238E27FC236}">
                <a16:creationId xmlns:a16="http://schemas.microsoft.com/office/drawing/2014/main" id="{C18B98F7-5E92-4351-B99B-518A6390E3A0}"/>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266859" y="3645024"/>
            <a:ext cx="3761392" cy="2322028"/>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CF63AF02-400E-46C6-A49F-824850CFB912}"/>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297727" y="3645024"/>
            <a:ext cx="3761392" cy="2322028"/>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BCA9CD6F-5E5B-43AD-B97D-09F099FB5911}"/>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8235991" y="3653584"/>
            <a:ext cx="3761392" cy="2322028"/>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02CF153E-75D4-4254-B5B4-5ED5CCB7F7ED}"/>
              </a:ext>
            </a:extLst>
          </p:cNvPr>
          <p:cNvSpPr/>
          <p:nvPr/>
        </p:nvSpPr>
        <p:spPr>
          <a:xfrm>
            <a:off x="3447255" y="6103343"/>
            <a:ext cx="5400600" cy="338554"/>
          </a:xfrm>
          <a:prstGeom prst="rect">
            <a:avLst/>
          </a:prstGeom>
        </p:spPr>
        <p:txBody>
          <a:bodyPr wrap="square">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Errors spatial distribution for the first, third and fifth forecast</a:t>
            </a:r>
            <a:endParaRPr lang="en-GB" sz="1600" b="1" dirty="0"/>
          </a:p>
        </p:txBody>
      </p:sp>
      <p:sp>
        <p:nvSpPr>
          <p:cNvPr id="10" name="TextBox 9">
            <a:extLst>
              <a:ext uri="{FF2B5EF4-FFF2-40B4-BE49-F238E27FC236}">
                <a16:creationId xmlns:a16="http://schemas.microsoft.com/office/drawing/2014/main" id="{6CF24D6F-6E20-4FE4-8ED1-C9E78ABC473D}"/>
              </a:ext>
            </a:extLst>
          </p:cNvPr>
          <p:cNvSpPr txBox="1"/>
          <p:nvPr/>
        </p:nvSpPr>
        <p:spPr>
          <a:xfrm>
            <a:off x="8544272" y="4581128"/>
            <a:ext cx="432048" cy="192360"/>
          </a:xfrm>
          <a:prstGeom prst="rect">
            <a:avLst/>
          </a:prstGeom>
          <a:solidFill>
            <a:schemeClr val="bg1"/>
          </a:solidFill>
        </p:spPr>
        <p:txBody>
          <a:bodyPr wrap="square" rtlCol="0">
            <a:spAutoFit/>
          </a:bodyPr>
          <a:lstStyle/>
          <a:p>
            <a:r>
              <a:rPr lang="en-US" sz="650" dirty="0"/>
              <a:t>+25%</a:t>
            </a:r>
          </a:p>
        </p:txBody>
      </p:sp>
      <p:sp>
        <p:nvSpPr>
          <p:cNvPr id="12" name="TextBox 11">
            <a:extLst>
              <a:ext uri="{FF2B5EF4-FFF2-40B4-BE49-F238E27FC236}">
                <a16:creationId xmlns:a16="http://schemas.microsoft.com/office/drawing/2014/main" id="{DC6E8AA4-8ED7-4069-BB7B-0719481BC633}"/>
              </a:ext>
            </a:extLst>
          </p:cNvPr>
          <p:cNvSpPr txBox="1"/>
          <p:nvPr/>
        </p:nvSpPr>
        <p:spPr>
          <a:xfrm>
            <a:off x="4583832" y="4581128"/>
            <a:ext cx="432048" cy="192360"/>
          </a:xfrm>
          <a:prstGeom prst="rect">
            <a:avLst/>
          </a:prstGeom>
          <a:solidFill>
            <a:schemeClr val="bg1"/>
          </a:solidFill>
        </p:spPr>
        <p:txBody>
          <a:bodyPr wrap="square" rtlCol="0">
            <a:spAutoFit/>
          </a:bodyPr>
          <a:lstStyle/>
          <a:p>
            <a:r>
              <a:rPr lang="en-US" sz="650" dirty="0"/>
              <a:t>+25%</a:t>
            </a:r>
          </a:p>
        </p:txBody>
      </p:sp>
      <p:sp>
        <p:nvSpPr>
          <p:cNvPr id="13" name="TextBox 12">
            <a:extLst>
              <a:ext uri="{FF2B5EF4-FFF2-40B4-BE49-F238E27FC236}">
                <a16:creationId xmlns:a16="http://schemas.microsoft.com/office/drawing/2014/main" id="{C4B54E75-866D-435E-AA2F-206FBE9848AF}"/>
              </a:ext>
            </a:extLst>
          </p:cNvPr>
          <p:cNvSpPr txBox="1"/>
          <p:nvPr/>
        </p:nvSpPr>
        <p:spPr>
          <a:xfrm>
            <a:off x="622773" y="3861048"/>
            <a:ext cx="864715" cy="906210"/>
          </a:xfrm>
          <a:prstGeom prst="rect">
            <a:avLst/>
          </a:prstGeom>
          <a:solidFill>
            <a:schemeClr val="bg1"/>
          </a:solidFill>
        </p:spPr>
        <p:txBody>
          <a:bodyPr wrap="square" rtlCol="0">
            <a:spAutoFit/>
          </a:bodyPr>
          <a:lstStyle/>
          <a:p>
            <a:pPr>
              <a:lnSpc>
                <a:spcPct val="150000"/>
              </a:lnSpc>
            </a:pPr>
            <a:r>
              <a:rPr lang="en-US" sz="600" dirty="0"/>
              <a:t>0 – 5</a:t>
            </a:r>
          </a:p>
          <a:p>
            <a:pPr>
              <a:lnSpc>
                <a:spcPct val="150000"/>
              </a:lnSpc>
            </a:pPr>
            <a:r>
              <a:rPr lang="en-US" sz="600" dirty="0"/>
              <a:t>6 - 10</a:t>
            </a:r>
          </a:p>
          <a:p>
            <a:pPr>
              <a:lnSpc>
                <a:spcPct val="150000"/>
              </a:lnSpc>
            </a:pPr>
            <a:r>
              <a:rPr lang="en-US" sz="600" dirty="0"/>
              <a:t>11 – 15</a:t>
            </a:r>
          </a:p>
          <a:p>
            <a:pPr>
              <a:lnSpc>
                <a:spcPct val="150000"/>
              </a:lnSpc>
            </a:pPr>
            <a:r>
              <a:rPr lang="en-US" sz="600" dirty="0"/>
              <a:t>16 -20</a:t>
            </a:r>
          </a:p>
          <a:p>
            <a:pPr>
              <a:lnSpc>
                <a:spcPct val="150000"/>
              </a:lnSpc>
            </a:pPr>
            <a:r>
              <a:rPr lang="en-US" sz="600" dirty="0"/>
              <a:t>21- 25</a:t>
            </a:r>
          </a:p>
          <a:p>
            <a:pPr>
              <a:lnSpc>
                <a:spcPct val="150000"/>
              </a:lnSpc>
            </a:pPr>
            <a:r>
              <a:rPr lang="en-US" sz="600" dirty="0"/>
              <a:t>+25</a:t>
            </a:r>
          </a:p>
        </p:txBody>
      </p:sp>
      <p:sp>
        <p:nvSpPr>
          <p:cNvPr id="15" name="TextBox 14">
            <a:extLst>
              <a:ext uri="{FF2B5EF4-FFF2-40B4-BE49-F238E27FC236}">
                <a16:creationId xmlns:a16="http://schemas.microsoft.com/office/drawing/2014/main" id="{42D3549B-27AA-4FE7-8A5E-C55418851703}"/>
              </a:ext>
            </a:extLst>
          </p:cNvPr>
          <p:cNvSpPr txBox="1"/>
          <p:nvPr/>
        </p:nvSpPr>
        <p:spPr>
          <a:xfrm>
            <a:off x="4583213" y="3861048"/>
            <a:ext cx="864715" cy="906210"/>
          </a:xfrm>
          <a:prstGeom prst="rect">
            <a:avLst/>
          </a:prstGeom>
          <a:solidFill>
            <a:schemeClr val="bg1"/>
          </a:solidFill>
        </p:spPr>
        <p:txBody>
          <a:bodyPr wrap="square" rtlCol="0">
            <a:spAutoFit/>
          </a:bodyPr>
          <a:lstStyle/>
          <a:p>
            <a:pPr>
              <a:lnSpc>
                <a:spcPct val="150000"/>
              </a:lnSpc>
            </a:pPr>
            <a:r>
              <a:rPr lang="en-US" sz="600" dirty="0"/>
              <a:t>0 – 5</a:t>
            </a:r>
          </a:p>
          <a:p>
            <a:pPr>
              <a:lnSpc>
                <a:spcPct val="150000"/>
              </a:lnSpc>
            </a:pPr>
            <a:r>
              <a:rPr lang="en-US" sz="600" dirty="0"/>
              <a:t>6 - 10</a:t>
            </a:r>
          </a:p>
          <a:p>
            <a:pPr>
              <a:lnSpc>
                <a:spcPct val="150000"/>
              </a:lnSpc>
            </a:pPr>
            <a:r>
              <a:rPr lang="en-US" sz="600" dirty="0"/>
              <a:t>11 – 15</a:t>
            </a:r>
          </a:p>
          <a:p>
            <a:pPr>
              <a:lnSpc>
                <a:spcPct val="150000"/>
              </a:lnSpc>
            </a:pPr>
            <a:r>
              <a:rPr lang="en-US" sz="600" dirty="0"/>
              <a:t>16 -20</a:t>
            </a:r>
          </a:p>
          <a:p>
            <a:pPr>
              <a:lnSpc>
                <a:spcPct val="150000"/>
              </a:lnSpc>
            </a:pPr>
            <a:r>
              <a:rPr lang="en-US" sz="600" dirty="0"/>
              <a:t>21- 25</a:t>
            </a:r>
          </a:p>
          <a:p>
            <a:pPr>
              <a:lnSpc>
                <a:spcPct val="150000"/>
              </a:lnSpc>
            </a:pPr>
            <a:r>
              <a:rPr lang="en-US" sz="600" dirty="0"/>
              <a:t>+25</a:t>
            </a:r>
          </a:p>
        </p:txBody>
      </p:sp>
      <p:sp>
        <p:nvSpPr>
          <p:cNvPr id="16" name="TextBox 15">
            <a:extLst>
              <a:ext uri="{FF2B5EF4-FFF2-40B4-BE49-F238E27FC236}">
                <a16:creationId xmlns:a16="http://schemas.microsoft.com/office/drawing/2014/main" id="{652471E6-F82D-42CD-872A-47C2E7C5FCB8}"/>
              </a:ext>
            </a:extLst>
          </p:cNvPr>
          <p:cNvSpPr txBox="1"/>
          <p:nvPr/>
        </p:nvSpPr>
        <p:spPr>
          <a:xfrm>
            <a:off x="8544272" y="3861048"/>
            <a:ext cx="864715" cy="906210"/>
          </a:xfrm>
          <a:prstGeom prst="rect">
            <a:avLst/>
          </a:prstGeom>
          <a:solidFill>
            <a:schemeClr val="bg1"/>
          </a:solidFill>
        </p:spPr>
        <p:txBody>
          <a:bodyPr wrap="square" rtlCol="0">
            <a:spAutoFit/>
          </a:bodyPr>
          <a:lstStyle/>
          <a:p>
            <a:pPr>
              <a:lnSpc>
                <a:spcPct val="150000"/>
              </a:lnSpc>
            </a:pPr>
            <a:r>
              <a:rPr lang="en-US" sz="600" dirty="0"/>
              <a:t>0 – 5</a:t>
            </a:r>
          </a:p>
          <a:p>
            <a:pPr>
              <a:lnSpc>
                <a:spcPct val="150000"/>
              </a:lnSpc>
            </a:pPr>
            <a:r>
              <a:rPr lang="en-US" sz="600" dirty="0"/>
              <a:t>6 - 10</a:t>
            </a:r>
          </a:p>
          <a:p>
            <a:pPr>
              <a:lnSpc>
                <a:spcPct val="150000"/>
              </a:lnSpc>
            </a:pPr>
            <a:r>
              <a:rPr lang="en-US" sz="600" dirty="0"/>
              <a:t>11 – 15</a:t>
            </a:r>
          </a:p>
          <a:p>
            <a:pPr>
              <a:lnSpc>
                <a:spcPct val="150000"/>
              </a:lnSpc>
            </a:pPr>
            <a:r>
              <a:rPr lang="en-US" sz="600" dirty="0"/>
              <a:t>16 -20</a:t>
            </a:r>
          </a:p>
          <a:p>
            <a:pPr>
              <a:lnSpc>
                <a:spcPct val="150000"/>
              </a:lnSpc>
            </a:pPr>
            <a:r>
              <a:rPr lang="en-US" sz="600" dirty="0"/>
              <a:t>21- 25</a:t>
            </a:r>
          </a:p>
          <a:p>
            <a:pPr>
              <a:lnSpc>
                <a:spcPct val="150000"/>
              </a:lnSpc>
            </a:pPr>
            <a:r>
              <a:rPr lang="en-US" sz="600" dirty="0"/>
              <a:t>+25</a:t>
            </a:r>
          </a:p>
        </p:txBody>
      </p:sp>
    </p:spTree>
    <p:extLst>
      <p:ext uri="{BB962C8B-B14F-4D97-AF65-F5344CB8AC3E}">
        <p14:creationId xmlns:p14="http://schemas.microsoft.com/office/powerpoint/2010/main" val="414015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73A8340E-FCF6-44C3-A45C-C05ED47C5C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84032" y="4178"/>
            <a:ext cx="6853822" cy="6853822"/>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493C8D6C-78F4-4B83-A822-F7A297AD1EB9}"/>
              </a:ext>
            </a:extLst>
          </p:cNvPr>
          <p:cNvSpPr>
            <a:spLocks noGrp="1"/>
          </p:cNvSpPr>
          <p:nvPr>
            <p:ph type="body" sz="quarter" idx="15"/>
          </p:nvPr>
        </p:nvSpPr>
        <p:spPr/>
        <p:txBody>
          <a:bodyPr>
            <a:normAutofit fontScale="92500" lnSpcReduction="10000"/>
          </a:bodyPr>
          <a:lstStyle/>
          <a:p>
            <a:r>
              <a:rPr lang="en-GB" dirty="0"/>
              <a:t>Conclusions </a:t>
            </a:r>
          </a:p>
          <a:p>
            <a:r>
              <a:rPr lang="en-GB" dirty="0"/>
              <a:t>&amp; Future work</a:t>
            </a:r>
          </a:p>
        </p:txBody>
      </p:sp>
      <p:sp>
        <p:nvSpPr>
          <p:cNvPr id="7" name="Text Placeholder 6">
            <a:extLst>
              <a:ext uri="{FF2B5EF4-FFF2-40B4-BE49-F238E27FC236}">
                <a16:creationId xmlns:a16="http://schemas.microsoft.com/office/drawing/2014/main" id="{739DFAC9-B0FD-4715-9BFE-17678865359C}"/>
              </a:ext>
            </a:extLst>
          </p:cNvPr>
          <p:cNvSpPr>
            <a:spLocks noGrp="1"/>
          </p:cNvSpPr>
          <p:nvPr>
            <p:ph type="body" sz="quarter" idx="18"/>
          </p:nvPr>
        </p:nvSpPr>
        <p:spPr/>
        <p:txBody>
          <a:bodyPr/>
          <a:lstStyle/>
          <a:p>
            <a:r>
              <a:rPr lang="en-GB" dirty="0"/>
              <a:t>Conclusions</a:t>
            </a:r>
          </a:p>
        </p:txBody>
      </p:sp>
      <p:sp>
        <p:nvSpPr>
          <p:cNvPr id="11" name="Content Placeholder 10">
            <a:extLst>
              <a:ext uri="{FF2B5EF4-FFF2-40B4-BE49-F238E27FC236}">
                <a16:creationId xmlns:a16="http://schemas.microsoft.com/office/drawing/2014/main" id="{5FD1995E-6735-40DF-8906-52CF46F52597}"/>
              </a:ext>
            </a:extLst>
          </p:cNvPr>
          <p:cNvSpPr>
            <a:spLocks noGrp="1"/>
          </p:cNvSpPr>
          <p:nvPr>
            <p:ph sz="quarter" idx="16"/>
          </p:nvPr>
        </p:nvSpPr>
        <p:spPr>
          <a:xfrm>
            <a:off x="407989" y="2349500"/>
            <a:ext cx="7632228" cy="3959225"/>
          </a:xfrm>
        </p:spPr>
        <p:txBody>
          <a:bodyPr/>
          <a:lstStyle/>
          <a:p>
            <a:pPr marL="285750" indent="-285750"/>
            <a:r>
              <a:rPr lang="en-GB" dirty="0"/>
              <a:t>Our work is a novel approach, which empirically characterise the PV adoption process at a high temporal and spatial resolution.</a:t>
            </a:r>
          </a:p>
          <a:p>
            <a:pPr marL="285750" indent="-285750"/>
            <a:r>
              <a:rPr lang="en-GB" dirty="0"/>
              <a:t>The model reduces the exhaustive data requirements that the individual level approaches require while increasing the certainty of the results</a:t>
            </a:r>
          </a:p>
          <a:p>
            <a:r>
              <a:rPr lang="en-GB" dirty="0"/>
              <a:t>The spatial characterisation increases the degree of certainty on the agent’s location</a:t>
            </a:r>
          </a:p>
          <a:p>
            <a:r>
              <a:rPr lang="en-GB" dirty="0"/>
              <a:t>This approach can be adopted in any ABM – not only PV ABM</a:t>
            </a:r>
          </a:p>
          <a:p>
            <a:endParaRPr lang="en-GB" dirty="0"/>
          </a:p>
        </p:txBody>
      </p:sp>
    </p:spTree>
    <p:extLst>
      <p:ext uri="{BB962C8B-B14F-4D97-AF65-F5344CB8AC3E}">
        <p14:creationId xmlns:p14="http://schemas.microsoft.com/office/powerpoint/2010/main" val="4661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7C78CE-3DBB-46C9-B600-38BBB6C8C7A4}"/>
              </a:ext>
            </a:extLst>
          </p:cNvPr>
          <p:cNvSpPr>
            <a:spLocks noGrp="1"/>
          </p:cNvSpPr>
          <p:nvPr>
            <p:ph type="body" sz="quarter" idx="10"/>
          </p:nvPr>
        </p:nvSpPr>
        <p:spPr/>
        <p:txBody>
          <a:bodyPr/>
          <a:lstStyle/>
          <a:p>
            <a:r>
              <a:rPr lang="en-US" dirty="0"/>
              <a:t>The UK domestic PV context</a:t>
            </a:r>
            <a:endParaRPr lang="en-GB" dirty="0"/>
          </a:p>
        </p:txBody>
      </p:sp>
      <p:sp>
        <p:nvSpPr>
          <p:cNvPr id="4" name="Content Placeholder 3">
            <a:extLst>
              <a:ext uri="{FF2B5EF4-FFF2-40B4-BE49-F238E27FC236}">
                <a16:creationId xmlns:a16="http://schemas.microsoft.com/office/drawing/2014/main" id="{B907DD2B-AAFA-499F-BF6D-083388126F77}"/>
              </a:ext>
            </a:extLst>
          </p:cNvPr>
          <p:cNvSpPr>
            <a:spLocks noGrp="1"/>
          </p:cNvSpPr>
          <p:nvPr>
            <p:ph sz="quarter" idx="16"/>
          </p:nvPr>
        </p:nvSpPr>
        <p:spPr/>
        <p:txBody>
          <a:bodyPr/>
          <a:lstStyle/>
          <a:p>
            <a:r>
              <a:rPr lang="en-GB" dirty="0"/>
              <a:t>PV key role to achieve government’s energy policy goals</a:t>
            </a:r>
          </a:p>
          <a:p>
            <a:r>
              <a:rPr lang="en-GB" dirty="0"/>
              <a:t>Significant drop in PV cost and the financial incentives</a:t>
            </a:r>
          </a:p>
          <a:p>
            <a:r>
              <a:rPr lang="en-GB" dirty="0"/>
              <a:t>Uneven spatio-temporal diffusion of PVs across the UK</a:t>
            </a:r>
          </a:p>
        </p:txBody>
      </p:sp>
      <p:pic>
        <p:nvPicPr>
          <p:cNvPr id="5" name="Picture 4">
            <a:extLst>
              <a:ext uri="{FF2B5EF4-FFF2-40B4-BE49-F238E27FC236}">
                <a16:creationId xmlns:a16="http://schemas.microsoft.com/office/drawing/2014/main" id="{735B40C1-9701-4E80-A62B-2199C4BD4B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48128" y="-1"/>
            <a:ext cx="8201972" cy="6858001"/>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476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73A8340E-FCF6-44C3-A45C-C05ED47C5C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84032" y="4178"/>
            <a:ext cx="6853822" cy="6853822"/>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493C8D6C-78F4-4B83-A822-F7A297AD1EB9}"/>
              </a:ext>
            </a:extLst>
          </p:cNvPr>
          <p:cNvSpPr>
            <a:spLocks noGrp="1"/>
          </p:cNvSpPr>
          <p:nvPr>
            <p:ph type="body" sz="quarter" idx="15"/>
          </p:nvPr>
        </p:nvSpPr>
        <p:spPr/>
        <p:txBody>
          <a:bodyPr>
            <a:normAutofit fontScale="92500" lnSpcReduction="10000"/>
          </a:bodyPr>
          <a:lstStyle/>
          <a:p>
            <a:r>
              <a:rPr lang="en-GB" dirty="0"/>
              <a:t>Conclusions </a:t>
            </a:r>
          </a:p>
          <a:p>
            <a:r>
              <a:rPr lang="en-GB" dirty="0"/>
              <a:t>&amp; Future work</a:t>
            </a:r>
          </a:p>
        </p:txBody>
      </p:sp>
      <p:sp>
        <p:nvSpPr>
          <p:cNvPr id="7" name="Text Placeholder 6">
            <a:extLst>
              <a:ext uri="{FF2B5EF4-FFF2-40B4-BE49-F238E27FC236}">
                <a16:creationId xmlns:a16="http://schemas.microsoft.com/office/drawing/2014/main" id="{739DFAC9-B0FD-4715-9BFE-17678865359C}"/>
              </a:ext>
            </a:extLst>
          </p:cNvPr>
          <p:cNvSpPr>
            <a:spLocks noGrp="1"/>
          </p:cNvSpPr>
          <p:nvPr>
            <p:ph type="body" sz="quarter" idx="18"/>
          </p:nvPr>
        </p:nvSpPr>
        <p:spPr/>
        <p:txBody>
          <a:bodyPr/>
          <a:lstStyle/>
          <a:p>
            <a:r>
              <a:rPr lang="en-GB" dirty="0"/>
              <a:t>Future work</a:t>
            </a:r>
          </a:p>
        </p:txBody>
      </p:sp>
      <p:sp>
        <p:nvSpPr>
          <p:cNvPr id="11" name="Content Placeholder 10">
            <a:extLst>
              <a:ext uri="{FF2B5EF4-FFF2-40B4-BE49-F238E27FC236}">
                <a16:creationId xmlns:a16="http://schemas.microsoft.com/office/drawing/2014/main" id="{5FD1995E-6735-40DF-8906-52CF46F52597}"/>
              </a:ext>
            </a:extLst>
          </p:cNvPr>
          <p:cNvSpPr>
            <a:spLocks noGrp="1"/>
          </p:cNvSpPr>
          <p:nvPr>
            <p:ph sz="quarter" idx="16"/>
          </p:nvPr>
        </p:nvSpPr>
        <p:spPr>
          <a:xfrm>
            <a:off x="407989" y="2349500"/>
            <a:ext cx="7632228" cy="3959225"/>
          </a:xfrm>
        </p:spPr>
        <p:txBody>
          <a:bodyPr/>
          <a:lstStyle/>
          <a:p>
            <a:r>
              <a:rPr lang="en-GB" dirty="0"/>
              <a:t>Extending the study’s scope to bigger areas or other cities</a:t>
            </a:r>
          </a:p>
          <a:p>
            <a:r>
              <a:rPr lang="en-GB" dirty="0"/>
              <a:t>Extending the time frame by longer statistics but also high-resolution socio-economic data. </a:t>
            </a:r>
          </a:p>
          <a:p>
            <a:r>
              <a:rPr lang="en-GB" dirty="0"/>
              <a:t>Include the FiT variable as an independent variable and confirm its impact on the errors’ perturbances shown in this study. </a:t>
            </a:r>
          </a:p>
          <a:p>
            <a:r>
              <a:rPr lang="en-GB" dirty="0"/>
              <a:t>Produce insights for network operators and policy makers, which recognise the variation of the </a:t>
            </a:r>
            <a:r>
              <a:rPr lang="en-GB" dirty="0" err="1"/>
              <a:t>spatio</a:t>
            </a:r>
            <a:r>
              <a:rPr lang="en-GB" dirty="0"/>
              <a:t>-temporal nature of the PV adoption process</a:t>
            </a:r>
          </a:p>
        </p:txBody>
      </p:sp>
    </p:spTree>
    <p:extLst>
      <p:ext uri="{BB962C8B-B14F-4D97-AF65-F5344CB8AC3E}">
        <p14:creationId xmlns:p14="http://schemas.microsoft.com/office/powerpoint/2010/main" val="892191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cap="small" dirty="0"/>
              <a:t>Thank you!</a:t>
            </a:r>
            <a:endParaRPr lang="en-GB" i="1" cap="small" dirty="0"/>
          </a:p>
        </p:txBody>
      </p:sp>
    </p:spTree>
    <p:extLst>
      <p:ext uri="{BB962C8B-B14F-4D97-AF65-F5344CB8AC3E}">
        <p14:creationId xmlns:p14="http://schemas.microsoft.com/office/powerpoint/2010/main" val="1511355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cap="small" dirty="0"/>
              <a:t>Any questions?</a:t>
            </a:r>
            <a:endParaRPr lang="en-GB" i="1" cap="small" dirty="0"/>
          </a:p>
        </p:txBody>
      </p:sp>
      <p:sp>
        <p:nvSpPr>
          <p:cNvPr id="3" name="Text Placeholder 2"/>
          <p:cNvSpPr>
            <a:spLocks noGrp="1"/>
          </p:cNvSpPr>
          <p:nvPr>
            <p:ph type="body" sz="quarter" idx="11"/>
          </p:nvPr>
        </p:nvSpPr>
        <p:spPr/>
        <p:txBody>
          <a:bodyPr/>
          <a:lstStyle/>
          <a:p>
            <a:r>
              <a:rPr lang="en-GB" dirty="0"/>
              <a:t>Ali Alderete Peralta</a:t>
            </a:r>
          </a:p>
        </p:txBody>
      </p:sp>
      <p:sp>
        <p:nvSpPr>
          <p:cNvPr id="4" name="Text Placeholder 3"/>
          <p:cNvSpPr>
            <a:spLocks noGrp="1"/>
          </p:cNvSpPr>
          <p:nvPr>
            <p:ph type="body" sz="quarter" idx="12"/>
          </p:nvPr>
        </p:nvSpPr>
        <p:spPr/>
        <p:txBody>
          <a:bodyPr/>
          <a:lstStyle/>
          <a:p>
            <a:r>
              <a:rPr lang="en-GB" dirty="0"/>
              <a:t>BIEE 12th Research Conference 2018 - Consumers at the Heart of the Energy System? </a:t>
            </a:r>
          </a:p>
        </p:txBody>
      </p:sp>
    </p:spTree>
    <p:extLst>
      <p:ext uri="{BB962C8B-B14F-4D97-AF65-F5344CB8AC3E}">
        <p14:creationId xmlns:p14="http://schemas.microsoft.com/office/powerpoint/2010/main" val="271348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4380A1-EA06-42F4-A4E0-49A40CAEA001}"/>
              </a:ext>
            </a:extLst>
          </p:cNvPr>
          <p:cNvSpPr>
            <a:spLocks noGrp="1"/>
          </p:cNvSpPr>
          <p:nvPr>
            <p:ph type="body" sz="quarter" idx="15"/>
          </p:nvPr>
        </p:nvSpPr>
        <p:spPr/>
        <p:txBody>
          <a:bodyPr/>
          <a:lstStyle/>
          <a:p>
            <a:r>
              <a:rPr lang="en-GB" dirty="0"/>
              <a:t>The challenge</a:t>
            </a:r>
          </a:p>
        </p:txBody>
      </p:sp>
      <p:sp>
        <p:nvSpPr>
          <p:cNvPr id="4" name="Content Placeholder 3">
            <a:extLst>
              <a:ext uri="{FF2B5EF4-FFF2-40B4-BE49-F238E27FC236}">
                <a16:creationId xmlns:a16="http://schemas.microsoft.com/office/drawing/2014/main" id="{F25F32B0-14E0-4B06-B32B-6634A7207FDE}"/>
              </a:ext>
            </a:extLst>
          </p:cNvPr>
          <p:cNvSpPr>
            <a:spLocks noGrp="1"/>
          </p:cNvSpPr>
          <p:nvPr>
            <p:ph sz="quarter" idx="16"/>
          </p:nvPr>
        </p:nvSpPr>
        <p:spPr/>
        <p:txBody>
          <a:bodyPr/>
          <a:lstStyle/>
          <a:p>
            <a:r>
              <a:rPr lang="en-GB" dirty="0"/>
              <a:t>PVs can create reverse flows on the networks</a:t>
            </a:r>
          </a:p>
          <a:p>
            <a:pPr lvl="1"/>
            <a:r>
              <a:rPr lang="en-GB" dirty="0"/>
              <a:t>PV represent a key challenge for network operators</a:t>
            </a:r>
          </a:p>
          <a:p>
            <a:r>
              <a:rPr lang="en-GB" dirty="0"/>
              <a:t>Spatio-temporal diffusion of PVs needs better understanding</a:t>
            </a:r>
          </a:p>
          <a:p>
            <a:pPr lvl="1"/>
            <a:r>
              <a:rPr lang="en-GB" dirty="0"/>
              <a:t>Then provide policy makers with valuable insights</a:t>
            </a:r>
          </a:p>
        </p:txBody>
      </p:sp>
      <p:pic>
        <p:nvPicPr>
          <p:cNvPr id="7" name="Picture 6">
            <a:extLst>
              <a:ext uri="{FF2B5EF4-FFF2-40B4-BE49-F238E27FC236}">
                <a16:creationId xmlns:a16="http://schemas.microsoft.com/office/drawing/2014/main" id="{6F0A8A41-22EB-4F3D-9AD3-93D8AEB6D3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48128" y="-1"/>
            <a:ext cx="8201972" cy="6858001"/>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97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589829-66F9-4097-B5E2-3EFF1BFBB89E}"/>
              </a:ext>
            </a:extLst>
          </p:cNvPr>
          <p:cNvSpPr>
            <a:spLocks noGrp="1"/>
          </p:cNvSpPr>
          <p:nvPr>
            <p:ph type="body" sz="quarter" idx="15"/>
          </p:nvPr>
        </p:nvSpPr>
        <p:spPr/>
        <p:txBody>
          <a:bodyPr/>
          <a:lstStyle/>
          <a:p>
            <a:r>
              <a:rPr lang="en-GB" dirty="0"/>
              <a:t>Our approach</a:t>
            </a:r>
          </a:p>
        </p:txBody>
      </p:sp>
      <p:sp>
        <p:nvSpPr>
          <p:cNvPr id="4" name="Text Placeholder 3">
            <a:extLst>
              <a:ext uri="{FF2B5EF4-FFF2-40B4-BE49-F238E27FC236}">
                <a16:creationId xmlns:a16="http://schemas.microsoft.com/office/drawing/2014/main" id="{FF6A8EF7-D697-40DD-B2E0-54E9639D8396}"/>
              </a:ext>
            </a:extLst>
          </p:cNvPr>
          <p:cNvSpPr>
            <a:spLocks noGrp="1"/>
          </p:cNvSpPr>
          <p:nvPr>
            <p:ph type="body" sz="quarter" idx="18"/>
          </p:nvPr>
        </p:nvSpPr>
        <p:spPr/>
        <p:txBody>
          <a:bodyPr/>
          <a:lstStyle/>
          <a:p>
            <a:r>
              <a:rPr lang="en-GB" dirty="0"/>
              <a:t>Related work</a:t>
            </a:r>
          </a:p>
        </p:txBody>
      </p:sp>
      <p:graphicFrame>
        <p:nvGraphicFramePr>
          <p:cNvPr id="7" name="Table 6">
            <a:extLst>
              <a:ext uri="{FF2B5EF4-FFF2-40B4-BE49-F238E27FC236}">
                <a16:creationId xmlns:a16="http://schemas.microsoft.com/office/drawing/2014/main" id="{AC53C146-7E0E-44A5-9C4D-AF5B787F417B}"/>
              </a:ext>
            </a:extLst>
          </p:cNvPr>
          <p:cNvGraphicFramePr>
            <a:graphicFrameLocks noGrp="1"/>
          </p:cNvGraphicFramePr>
          <p:nvPr>
            <p:extLst>
              <p:ext uri="{D42A27DB-BD31-4B8C-83A1-F6EECF244321}">
                <p14:modId xmlns:p14="http://schemas.microsoft.com/office/powerpoint/2010/main" val="45399693"/>
              </p:ext>
            </p:extLst>
          </p:nvPr>
        </p:nvGraphicFramePr>
        <p:xfrm>
          <a:off x="0" y="2402233"/>
          <a:ext cx="12192000" cy="2898975"/>
        </p:xfrm>
        <a:graphic>
          <a:graphicData uri="http://schemas.openxmlformats.org/drawingml/2006/table">
            <a:tbl>
              <a:tblPr firstRow="1" bandRow="1"/>
              <a:tblGrid>
                <a:gridCol w="4064000">
                  <a:extLst>
                    <a:ext uri="{9D8B030D-6E8A-4147-A177-3AD203B41FA5}">
                      <a16:colId xmlns:a16="http://schemas.microsoft.com/office/drawing/2014/main" val="2583913864"/>
                    </a:ext>
                  </a:extLst>
                </a:gridCol>
                <a:gridCol w="4064000">
                  <a:extLst>
                    <a:ext uri="{9D8B030D-6E8A-4147-A177-3AD203B41FA5}">
                      <a16:colId xmlns:a16="http://schemas.microsoft.com/office/drawing/2014/main" val="4229889075"/>
                    </a:ext>
                  </a:extLst>
                </a:gridCol>
                <a:gridCol w="4064000">
                  <a:extLst>
                    <a:ext uri="{9D8B030D-6E8A-4147-A177-3AD203B41FA5}">
                      <a16:colId xmlns:a16="http://schemas.microsoft.com/office/drawing/2014/main" val="2123261126"/>
                    </a:ext>
                  </a:extLst>
                </a:gridCol>
              </a:tblGrid>
              <a:tr h="4598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indent="0" algn="ctr" defTabSz="914400" rtl="0" eaLnBrk="1" latinLnBrk="0" hangingPunct="1">
                        <a:lnSpc>
                          <a:spcPct val="90000"/>
                        </a:lnSpc>
                        <a:spcBef>
                          <a:spcPts val="1000"/>
                        </a:spcBef>
                        <a:buFont typeface="Arial" panose="020B0604020202020204" pitchFamily="34" charset="0"/>
                        <a:buNone/>
                      </a:pPr>
                      <a:r>
                        <a:rPr lang="en-GB" sz="1800" b="1" kern="1200" dirty="0">
                          <a:solidFill>
                            <a:schemeClr val="tx1"/>
                          </a:solidFill>
                          <a:latin typeface="+mj-lt"/>
                          <a:ea typeface="+mn-ea"/>
                          <a:cs typeface="+mn-cs"/>
                        </a:rPr>
                        <a:t>Spatial regression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indent="0" algn="ctr" defTabSz="914400" rtl="0" eaLnBrk="1" latinLnBrk="0" hangingPunct="1">
                        <a:lnSpc>
                          <a:spcPct val="90000"/>
                        </a:lnSpc>
                        <a:spcBef>
                          <a:spcPts val="1000"/>
                        </a:spcBef>
                        <a:buFont typeface="Arial" panose="020B0604020202020204" pitchFamily="34" charset="0"/>
                        <a:buNone/>
                      </a:pPr>
                      <a:r>
                        <a:rPr lang="en-GB" sz="1800" b="1" kern="1200" dirty="0">
                          <a:solidFill>
                            <a:schemeClr val="tx1"/>
                          </a:solidFill>
                          <a:latin typeface="+mj-lt"/>
                          <a:ea typeface="+mn-ea"/>
                          <a:cs typeface="+mn-cs"/>
                        </a:rPr>
                        <a:t>Epidemic models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indent="0" algn="ctr" defTabSz="914400" rtl="0" eaLnBrk="1" latinLnBrk="0" hangingPunct="1">
                        <a:lnSpc>
                          <a:spcPct val="90000"/>
                        </a:lnSpc>
                        <a:spcBef>
                          <a:spcPts val="1000"/>
                        </a:spcBef>
                        <a:buFont typeface="Arial" panose="020B0604020202020204" pitchFamily="34" charset="0"/>
                        <a:buNone/>
                      </a:pPr>
                      <a:r>
                        <a:rPr lang="en-GB" sz="1800" b="1" kern="1200" dirty="0">
                          <a:solidFill>
                            <a:schemeClr val="tx1"/>
                          </a:solidFill>
                          <a:latin typeface="+mj-lt"/>
                          <a:ea typeface="+mn-ea"/>
                          <a:cs typeface="+mn-cs"/>
                        </a:rPr>
                        <a:t>Agent-based model (ABM)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6614181"/>
                  </a:ext>
                </a:extLst>
              </a:tr>
              <a:tr h="243911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solidFill>
                          <a:schemeClr val="tx1"/>
                        </a:solidFill>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solidFill>
                          <a:schemeClr val="tx1"/>
                        </a:solidFill>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solidFill>
                          <a:schemeClr val="tx1"/>
                        </a:solidFill>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6574154"/>
                  </a:ext>
                </a:extLst>
              </a:tr>
            </a:tbl>
          </a:graphicData>
        </a:graphic>
      </p:graphicFrame>
      <p:pic>
        <p:nvPicPr>
          <p:cNvPr id="10" name="Picture 9">
            <a:extLst>
              <a:ext uri="{FF2B5EF4-FFF2-40B4-BE49-F238E27FC236}">
                <a16:creationId xmlns:a16="http://schemas.microsoft.com/office/drawing/2014/main" id="{43D828B5-B6BD-4539-8FFF-53FE896C9C3F}"/>
              </a:ext>
            </a:extLst>
          </p:cNvPr>
          <p:cNvPicPr>
            <a:picLocks noChangeAspect="1"/>
          </p:cNvPicPr>
          <p:nvPr/>
        </p:nvPicPr>
        <p:blipFill>
          <a:blip r:embed="rId3"/>
          <a:stretch>
            <a:fillRect/>
          </a:stretch>
        </p:blipFill>
        <p:spPr>
          <a:xfrm>
            <a:off x="4318363" y="3256662"/>
            <a:ext cx="3893960" cy="2241741"/>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7654F00C-147D-40AC-A928-7546F05AAA26}"/>
              </a:ext>
            </a:extLst>
          </p:cNvPr>
          <p:cNvPicPr>
            <a:picLocks noChangeAspect="1"/>
          </p:cNvPicPr>
          <p:nvPr/>
        </p:nvPicPr>
        <p:blipFill>
          <a:blip r:embed="rId4"/>
          <a:stretch>
            <a:fillRect/>
          </a:stretch>
        </p:blipFill>
        <p:spPr>
          <a:xfrm>
            <a:off x="8682953" y="3346805"/>
            <a:ext cx="3306663" cy="174350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840825F3-3E00-4F29-AE95-334E04C787F4}"/>
              </a:ext>
            </a:extLst>
          </p:cNvPr>
          <p:cNvPicPr>
            <a:picLocks noChangeAspect="1"/>
          </p:cNvPicPr>
          <p:nvPr/>
        </p:nvPicPr>
        <p:blipFill>
          <a:blip r:embed="rId5"/>
          <a:stretch>
            <a:fillRect/>
          </a:stretch>
        </p:blipFill>
        <p:spPr>
          <a:xfrm>
            <a:off x="327777" y="3203349"/>
            <a:ext cx="3505999" cy="29597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370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589829-66F9-4097-B5E2-3EFF1BFBB89E}"/>
              </a:ext>
            </a:extLst>
          </p:cNvPr>
          <p:cNvSpPr>
            <a:spLocks noGrp="1"/>
          </p:cNvSpPr>
          <p:nvPr>
            <p:ph type="body" sz="quarter" idx="15"/>
          </p:nvPr>
        </p:nvSpPr>
        <p:spPr/>
        <p:txBody>
          <a:bodyPr/>
          <a:lstStyle/>
          <a:p>
            <a:r>
              <a:rPr lang="en-GB" dirty="0"/>
              <a:t>Our approach</a:t>
            </a:r>
          </a:p>
        </p:txBody>
      </p:sp>
      <p:sp>
        <p:nvSpPr>
          <p:cNvPr id="4" name="Text Placeholder 3">
            <a:extLst>
              <a:ext uri="{FF2B5EF4-FFF2-40B4-BE49-F238E27FC236}">
                <a16:creationId xmlns:a16="http://schemas.microsoft.com/office/drawing/2014/main" id="{FF6A8EF7-D697-40DD-B2E0-54E9639D8396}"/>
              </a:ext>
            </a:extLst>
          </p:cNvPr>
          <p:cNvSpPr>
            <a:spLocks noGrp="1"/>
          </p:cNvSpPr>
          <p:nvPr>
            <p:ph type="body" sz="quarter" idx="18"/>
          </p:nvPr>
        </p:nvSpPr>
        <p:spPr/>
        <p:txBody>
          <a:bodyPr/>
          <a:lstStyle/>
          <a:p>
            <a:r>
              <a:rPr lang="en-GB" dirty="0"/>
              <a:t>Related work</a:t>
            </a:r>
          </a:p>
        </p:txBody>
      </p:sp>
      <p:graphicFrame>
        <p:nvGraphicFramePr>
          <p:cNvPr id="7" name="Table 6">
            <a:extLst>
              <a:ext uri="{FF2B5EF4-FFF2-40B4-BE49-F238E27FC236}">
                <a16:creationId xmlns:a16="http://schemas.microsoft.com/office/drawing/2014/main" id="{AC53C146-7E0E-44A5-9C4D-AF5B787F417B}"/>
              </a:ext>
            </a:extLst>
          </p:cNvPr>
          <p:cNvGraphicFramePr>
            <a:graphicFrameLocks noGrp="1"/>
          </p:cNvGraphicFramePr>
          <p:nvPr>
            <p:extLst>
              <p:ext uri="{D42A27DB-BD31-4B8C-83A1-F6EECF244321}">
                <p14:modId xmlns:p14="http://schemas.microsoft.com/office/powerpoint/2010/main" val="4071358379"/>
              </p:ext>
            </p:extLst>
          </p:nvPr>
        </p:nvGraphicFramePr>
        <p:xfrm>
          <a:off x="407988" y="2402232"/>
          <a:ext cx="11304636" cy="2898975"/>
        </p:xfrm>
        <a:graphic>
          <a:graphicData uri="http://schemas.openxmlformats.org/drawingml/2006/table">
            <a:tbl>
              <a:tblPr firstRow="1" bandRow="1">
                <a:tableStyleId>{74C1A8A3-306A-4EB7-A6B1-4F7E0EB9C5D6}</a:tableStyleId>
              </a:tblPr>
              <a:tblGrid>
                <a:gridCol w="3768212">
                  <a:extLst>
                    <a:ext uri="{9D8B030D-6E8A-4147-A177-3AD203B41FA5}">
                      <a16:colId xmlns:a16="http://schemas.microsoft.com/office/drawing/2014/main" val="2583913864"/>
                    </a:ext>
                  </a:extLst>
                </a:gridCol>
                <a:gridCol w="3768212">
                  <a:extLst>
                    <a:ext uri="{9D8B030D-6E8A-4147-A177-3AD203B41FA5}">
                      <a16:colId xmlns:a16="http://schemas.microsoft.com/office/drawing/2014/main" val="4229889075"/>
                    </a:ext>
                  </a:extLst>
                </a:gridCol>
                <a:gridCol w="3768212">
                  <a:extLst>
                    <a:ext uri="{9D8B030D-6E8A-4147-A177-3AD203B41FA5}">
                      <a16:colId xmlns:a16="http://schemas.microsoft.com/office/drawing/2014/main" val="2123261126"/>
                    </a:ext>
                  </a:extLst>
                </a:gridCol>
              </a:tblGrid>
              <a:tr h="54865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indent="0" algn="ctr" defTabSz="914400" rtl="0" eaLnBrk="1" latinLnBrk="0" hangingPunct="1">
                        <a:lnSpc>
                          <a:spcPct val="90000"/>
                        </a:lnSpc>
                        <a:spcBef>
                          <a:spcPts val="1000"/>
                        </a:spcBef>
                        <a:buFont typeface="Arial" panose="020B0604020202020204" pitchFamily="34" charset="0"/>
                        <a:buNone/>
                      </a:pPr>
                      <a:r>
                        <a:rPr lang="en-GB" sz="1800" kern="1200" dirty="0"/>
                        <a:t>Spatial regression</a:t>
                      </a:r>
                      <a:endParaRPr lang="en-GB" sz="1800" b="1" kern="1200" dirty="0">
                        <a:solidFill>
                          <a:schemeClr val="tx1"/>
                        </a:solidFill>
                        <a:latin typeface="+mj-lt"/>
                        <a:ea typeface="+mn-ea"/>
                        <a:cs typeface="+mn-cs"/>
                      </a:endParaRPr>
                    </a:p>
                  </a:txBody>
                  <a:tcPr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indent="0" algn="ctr" defTabSz="914400" rtl="0" eaLnBrk="1" latinLnBrk="0" hangingPunct="1">
                        <a:lnSpc>
                          <a:spcPct val="90000"/>
                        </a:lnSpc>
                        <a:spcBef>
                          <a:spcPts val="1000"/>
                        </a:spcBef>
                        <a:buFont typeface="Arial" panose="020B0604020202020204" pitchFamily="34" charset="0"/>
                        <a:buNone/>
                      </a:pPr>
                      <a:r>
                        <a:rPr lang="en-GB" sz="1800" kern="1200" dirty="0"/>
                        <a:t>Epidemic models</a:t>
                      </a:r>
                      <a:endParaRPr lang="en-GB" sz="1800" b="1" kern="1200" dirty="0">
                        <a:solidFill>
                          <a:schemeClr val="tx1"/>
                        </a:solidFill>
                        <a:latin typeface="+mj-lt"/>
                        <a:ea typeface="+mn-ea"/>
                        <a:cs typeface="+mn-cs"/>
                      </a:endParaRPr>
                    </a:p>
                  </a:txBody>
                  <a:tcPr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indent="0" algn="ctr" defTabSz="914400" rtl="0" eaLnBrk="1" latinLnBrk="0" hangingPunct="1">
                        <a:lnSpc>
                          <a:spcPct val="90000"/>
                        </a:lnSpc>
                        <a:spcBef>
                          <a:spcPts val="1000"/>
                        </a:spcBef>
                        <a:buFont typeface="Arial" panose="020B0604020202020204" pitchFamily="34" charset="0"/>
                        <a:buNone/>
                      </a:pPr>
                      <a:r>
                        <a:rPr lang="en-GB" sz="1800" kern="1200" dirty="0"/>
                        <a:t>Agent-based model</a:t>
                      </a:r>
                      <a:endParaRPr lang="en-GB" sz="1800" b="1" kern="1200" dirty="0">
                        <a:solidFill>
                          <a:schemeClr val="tx1"/>
                        </a:solidFill>
                        <a:latin typeface="+mj-lt"/>
                        <a:ea typeface="+mn-ea"/>
                        <a:cs typeface="+mn-cs"/>
                      </a:endParaRPr>
                    </a:p>
                  </a:txBody>
                  <a:tcPr anchor="ctr"/>
                </a:tc>
                <a:extLst>
                  <a:ext uri="{0D108BD9-81ED-4DB2-BD59-A6C34878D82A}">
                    <a16:rowId xmlns:a16="http://schemas.microsoft.com/office/drawing/2014/main" val="546614181"/>
                  </a:ext>
                </a:extLst>
              </a:tr>
              <a:tr h="683060">
                <a:tc>
                  <a:txBody>
                    <a:bodyPr/>
                    <a:lstStyle/>
                    <a:p>
                      <a:pPr marL="0" indent="0" algn="ctr" defTabSz="914400" rtl="0" eaLnBrk="1" latinLnBrk="0" hangingPunct="1">
                        <a:lnSpc>
                          <a:spcPct val="90000"/>
                        </a:lnSpc>
                        <a:spcBef>
                          <a:spcPts val="1000"/>
                        </a:spcBef>
                        <a:buFont typeface="Arial" panose="020B0604020202020204" pitchFamily="34" charset="0"/>
                        <a:buNone/>
                      </a:pPr>
                      <a:r>
                        <a:rPr lang="en-GB" sz="1600" kern="1200" dirty="0"/>
                        <a:t>Deterministic influence of the independent variables</a:t>
                      </a:r>
                      <a:endParaRPr lang="en-GB" sz="1600" b="0" kern="1200" dirty="0">
                        <a:solidFill>
                          <a:schemeClr val="tx1"/>
                        </a:solidFill>
                        <a:latin typeface="+mj-lt"/>
                        <a:ea typeface="+mn-ea"/>
                        <a:cs typeface="+mn-cs"/>
                      </a:endParaRPr>
                    </a:p>
                  </a:txBody>
                  <a:tcPr anchor="ctr"/>
                </a:tc>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600" kern="1200" dirty="0"/>
                        <a:t>Stochastic influence (elasticity) of independent variables</a:t>
                      </a:r>
                      <a:endParaRPr lang="en-GB" sz="1600" b="0" kern="1200" dirty="0">
                        <a:solidFill>
                          <a:schemeClr val="tx1"/>
                        </a:solidFill>
                        <a:latin typeface="+mn-lt"/>
                        <a:ea typeface="+mn-ea"/>
                        <a:cs typeface="+mn-cs"/>
                      </a:endParaRPr>
                    </a:p>
                  </a:txBody>
                  <a:tcPr anchor="ctr"/>
                </a:tc>
                <a:tc>
                  <a:txBody>
                    <a:bodyPr/>
                    <a:lstStyle/>
                    <a:p>
                      <a:pPr marL="0" indent="0" algn="ctr" defTabSz="914400" rtl="0" eaLnBrk="1" latinLnBrk="0" hangingPunct="1">
                        <a:lnSpc>
                          <a:spcPct val="90000"/>
                        </a:lnSpc>
                        <a:spcBef>
                          <a:spcPts val="1000"/>
                        </a:spcBef>
                        <a:buFont typeface="Arial" panose="020B0604020202020204" pitchFamily="34" charset="0"/>
                        <a:buNone/>
                      </a:pPr>
                      <a:r>
                        <a:rPr lang="en-GB" sz="1600" kern="1200" dirty="0"/>
                        <a:t>Individual decision making</a:t>
                      </a:r>
                      <a:endParaRPr lang="en-GB" sz="1600" b="0" kern="1200" dirty="0">
                        <a:solidFill>
                          <a:schemeClr val="tx1"/>
                        </a:solidFill>
                        <a:latin typeface="+mj-lt"/>
                        <a:ea typeface="+mn-ea"/>
                        <a:cs typeface="+mn-cs"/>
                      </a:endParaRPr>
                    </a:p>
                  </a:txBody>
                  <a:tcPr anchor="ctr"/>
                </a:tc>
                <a:extLst>
                  <a:ext uri="{0D108BD9-81ED-4DB2-BD59-A6C34878D82A}">
                    <a16:rowId xmlns:a16="http://schemas.microsoft.com/office/drawing/2014/main" val="1567299813"/>
                  </a:ext>
                </a:extLst>
              </a:tr>
              <a:tr h="757557">
                <a:tc>
                  <a:txBody>
                    <a:bodyPr/>
                    <a:lstStyle/>
                    <a:p>
                      <a:pPr marL="0" indent="0" algn="ctr" defTabSz="914400" rtl="0" eaLnBrk="1" latinLnBrk="0" hangingPunct="1">
                        <a:lnSpc>
                          <a:spcPct val="90000"/>
                        </a:lnSpc>
                        <a:spcBef>
                          <a:spcPts val="1000"/>
                        </a:spcBef>
                        <a:buFont typeface="Arial" panose="020B0604020202020204" pitchFamily="34" charset="0"/>
                        <a:buNone/>
                      </a:pPr>
                      <a:r>
                        <a:rPr lang="en-GB" sz="1600" kern="1200" dirty="0"/>
                        <a:t>Social spill over effect</a:t>
                      </a:r>
                      <a:endParaRPr lang="en-GB" sz="1600" b="0" kern="1200" dirty="0">
                        <a:solidFill>
                          <a:schemeClr val="tx1"/>
                        </a:solidFill>
                        <a:latin typeface="+mj-lt"/>
                        <a:ea typeface="+mn-ea"/>
                        <a:cs typeface="+mn-cs"/>
                      </a:endParaRPr>
                    </a:p>
                  </a:txBody>
                  <a:tcPr anchor="ctr"/>
                </a:tc>
                <a:tc>
                  <a:txBody>
                    <a:bodyPr/>
                    <a:lstStyle/>
                    <a:p>
                      <a:pPr marL="0" indent="0" algn="ctr" defTabSz="914400" rtl="0" eaLnBrk="1" latinLnBrk="0" hangingPunct="1">
                        <a:lnSpc>
                          <a:spcPct val="90000"/>
                        </a:lnSpc>
                        <a:spcBef>
                          <a:spcPts val="1000"/>
                        </a:spcBef>
                        <a:buFont typeface="Arial" panose="020B0604020202020204" pitchFamily="34" charset="0"/>
                        <a:buNone/>
                      </a:pPr>
                      <a:r>
                        <a:rPr lang="en-GB" sz="1600" kern="1200" dirty="0"/>
                        <a:t>Social spill over effect (contagion rate)</a:t>
                      </a:r>
                      <a:endParaRPr lang="en-GB" sz="1600" b="0" kern="1200" dirty="0">
                        <a:solidFill>
                          <a:schemeClr val="tx1"/>
                        </a:solidFill>
                        <a:latin typeface="+mj-lt"/>
                        <a:ea typeface="+mn-ea"/>
                        <a:cs typeface="+mn-cs"/>
                      </a:endParaRPr>
                    </a:p>
                  </a:txBody>
                  <a:tcPr anchor="ctr"/>
                </a:tc>
                <a:tc>
                  <a:txBody>
                    <a:bodyPr/>
                    <a:lstStyle/>
                    <a:p>
                      <a:pPr marL="0" indent="0" algn="ctr" defTabSz="914400" rtl="0" eaLnBrk="1" latinLnBrk="0" hangingPunct="1">
                        <a:lnSpc>
                          <a:spcPct val="90000"/>
                        </a:lnSpc>
                        <a:spcBef>
                          <a:spcPts val="1000"/>
                        </a:spcBef>
                        <a:buFont typeface="Arial" panose="020B0604020202020204" pitchFamily="34" charset="0"/>
                        <a:buNone/>
                      </a:pPr>
                      <a:r>
                        <a:rPr lang="en-GB" sz="1600" kern="1200" dirty="0"/>
                        <a:t>Social peer-effect</a:t>
                      </a:r>
                      <a:endParaRPr lang="en-GB" sz="1600" b="0" kern="1200" dirty="0">
                        <a:solidFill>
                          <a:schemeClr val="tx1"/>
                        </a:solidFill>
                        <a:latin typeface="+mj-lt"/>
                        <a:ea typeface="+mn-ea"/>
                        <a:cs typeface="+mn-cs"/>
                      </a:endParaRPr>
                    </a:p>
                  </a:txBody>
                  <a:tcPr anchor="ctr"/>
                </a:tc>
                <a:extLst>
                  <a:ext uri="{0D108BD9-81ED-4DB2-BD59-A6C34878D82A}">
                    <a16:rowId xmlns:a16="http://schemas.microsoft.com/office/drawing/2014/main" val="1679979265"/>
                  </a:ext>
                </a:extLst>
              </a:tr>
              <a:tr h="909701">
                <a:tc>
                  <a:txBody>
                    <a:bodyPr/>
                    <a:lstStyle/>
                    <a:p>
                      <a:pPr marL="0" indent="0" algn="ctr" defTabSz="914400" rtl="0" eaLnBrk="1" latinLnBrk="0" hangingPunct="1">
                        <a:lnSpc>
                          <a:spcPct val="90000"/>
                        </a:lnSpc>
                        <a:spcBef>
                          <a:spcPts val="1000"/>
                        </a:spcBef>
                        <a:buFont typeface="Arial" panose="020B0604020202020204" pitchFamily="34" charset="0"/>
                        <a:buNone/>
                      </a:pPr>
                      <a:r>
                        <a:rPr lang="en-GB" sz="1600" kern="1200" dirty="0"/>
                        <a:t>Overlook the temporal dimension</a:t>
                      </a:r>
                      <a:endParaRPr lang="en-GB" sz="1600" b="0" kern="1200" dirty="0">
                        <a:solidFill>
                          <a:schemeClr val="tx1"/>
                        </a:solidFill>
                        <a:latin typeface="+mj-lt"/>
                        <a:ea typeface="+mn-ea"/>
                        <a:cs typeface="+mn-cs"/>
                      </a:endParaRPr>
                    </a:p>
                  </a:txBody>
                  <a:tcPr anchor="ctr"/>
                </a:tc>
                <a:tc>
                  <a:txBody>
                    <a:bodyPr/>
                    <a:lstStyle/>
                    <a:p>
                      <a:pPr marL="0" indent="0" algn="ctr" defTabSz="914400" rtl="0" eaLnBrk="1" latinLnBrk="0" hangingPunct="1">
                        <a:lnSpc>
                          <a:spcPct val="90000"/>
                        </a:lnSpc>
                        <a:spcBef>
                          <a:spcPts val="1000"/>
                        </a:spcBef>
                        <a:buFont typeface="Arial" panose="020B0604020202020204" pitchFamily="34" charset="0"/>
                        <a:buNone/>
                      </a:pPr>
                      <a:r>
                        <a:rPr lang="en-GB" sz="1600" kern="1200" dirty="0"/>
                        <a:t>Overlook the temporal dimension</a:t>
                      </a:r>
                      <a:endParaRPr lang="en-GB" sz="1600" b="0" kern="1200" dirty="0">
                        <a:solidFill>
                          <a:schemeClr val="tx1"/>
                        </a:solidFill>
                        <a:latin typeface="+mj-lt"/>
                        <a:ea typeface="+mn-ea"/>
                        <a:cs typeface="+mn-cs"/>
                      </a:endParaRPr>
                    </a:p>
                  </a:txBody>
                  <a:tcPr anchor="ctr"/>
                </a:tc>
                <a:tc>
                  <a:txBody>
                    <a:bodyPr/>
                    <a:lstStyle/>
                    <a:p>
                      <a:pPr marL="0" indent="0" algn="ctr" defTabSz="914400" rtl="0" eaLnBrk="1" latinLnBrk="0" hangingPunct="1">
                        <a:lnSpc>
                          <a:spcPct val="90000"/>
                        </a:lnSpc>
                        <a:spcBef>
                          <a:spcPts val="1000"/>
                        </a:spcBef>
                        <a:buFont typeface="Arial" panose="020B0604020202020204" pitchFamily="34" charset="0"/>
                        <a:buNone/>
                      </a:pPr>
                      <a:r>
                        <a:rPr lang="en-GB" sz="1600" kern="1200" dirty="0"/>
                        <a:t>Limited representation of temporal dimension</a:t>
                      </a:r>
                      <a:endParaRPr lang="en-GB" sz="1600" b="0" kern="1200" dirty="0">
                        <a:solidFill>
                          <a:schemeClr val="tx1"/>
                        </a:solidFill>
                        <a:latin typeface="+mj-lt"/>
                        <a:ea typeface="+mn-ea"/>
                        <a:cs typeface="+mn-cs"/>
                      </a:endParaRPr>
                    </a:p>
                  </a:txBody>
                  <a:tcPr anchor="ctr"/>
                </a:tc>
                <a:extLst>
                  <a:ext uri="{0D108BD9-81ED-4DB2-BD59-A6C34878D82A}">
                    <a16:rowId xmlns:a16="http://schemas.microsoft.com/office/drawing/2014/main" val="3326574154"/>
                  </a:ext>
                </a:extLst>
              </a:tr>
            </a:tbl>
          </a:graphicData>
        </a:graphic>
      </p:graphicFrame>
    </p:spTree>
    <p:extLst>
      <p:ext uri="{BB962C8B-B14F-4D97-AF65-F5344CB8AC3E}">
        <p14:creationId xmlns:p14="http://schemas.microsoft.com/office/powerpoint/2010/main" val="213434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759D01-AF6B-49F9-B5A1-AE8CA14D7A91}"/>
              </a:ext>
            </a:extLst>
          </p:cNvPr>
          <p:cNvSpPr>
            <a:spLocks noGrp="1"/>
          </p:cNvSpPr>
          <p:nvPr>
            <p:ph type="body" sz="quarter" idx="15"/>
          </p:nvPr>
        </p:nvSpPr>
        <p:spPr/>
        <p:txBody>
          <a:bodyPr/>
          <a:lstStyle/>
          <a:p>
            <a:r>
              <a:rPr lang="en-GB" dirty="0"/>
              <a:t>Our approach</a:t>
            </a:r>
          </a:p>
        </p:txBody>
      </p:sp>
      <p:sp>
        <p:nvSpPr>
          <p:cNvPr id="8" name="Text Placeholder 7">
            <a:extLst>
              <a:ext uri="{FF2B5EF4-FFF2-40B4-BE49-F238E27FC236}">
                <a16:creationId xmlns:a16="http://schemas.microsoft.com/office/drawing/2014/main" id="{7C67A32D-DAC8-41E0-B373-73731388918E}"/>
              </a:ext>
            </a:extLst>
          </p:cNvPr>
          <p:cNvSpPr>
            <a:spLocks noGrp="1"/>
          </p:cNvSpPr>
          <p:nvPr>
            <p:ph type="body" sz="quarter" idx="18"/>
          </p:nvPr>
        </p:nvSpPr>
        <p:spPr/>
        <p:txBody>
          <a:bodyPr/>
          <a:lstStyle/>
          <a:p>
            <a:r>
              <a:rPr lang="en-GB" dirty="0"/>
              <a:t>Aim</a:t>
            </a:r>
          </a:p>
        </p:txBody>
      </p:sp>
      <p:sp>
        <p:nvSpPr>
          <p:cNvPr id="6" name="Content Placeholder 5">
            <a:extLst>
              <a:ext uri="{FF2B5EF4-FFF2-40B4-BE49-F238E27FC236}">
                <a16:creationId xmlns:a16="http://schemas.microsoft.com/office/drawing/2014/main" id="{A6B92E72-0619-4C42-B96C-35E47728ABD7}"/>
              </a:ext>
            </a:extLst>
          </p:cNvPr>
          <p:cNvSpPr>
            <a:spLocks noGrp="1"/>
          </p:cNvSpPr>
          <p:nvPr>
            <p:ph sz="quarter" idx="16"/>
          </p:nvPr>
        </p:nvSpPr>
        <p:spPr/>
        <p:txBody>
          <a:bodyPr/>
          <a:lstStyle/>
          <a:p>
            <a:r>
              <a:rPr lang="en-GB" dirty="0"/>
              <a:t>Our aim of this work is to develop an agent-based model where agents are defined as geographical areas, whilst considering the social dynamics of the adoption process. </a:t>
            </a:r>
          </a:p>
          <a:p>
            <a:r>
              <a:rPr lang="en-GB" dirty="0"/>
              <a:t>Then, produce novel insights into potential adoption patterns that may help:</a:t>
            </a:r>
          </a:p>
          <a:p>
            <a:pPr lvl="1"/>
            <a:r>
              <a:rPr lang="en-GB" dirty="0"/>
              <a:t>Distribution network operators to develop better strategies to accommodate higher load</a:t>
            </a:r>
          </a:p>
          <a:p>
            <a:pPr lvl="1"/>
            <a:r>
              <a:rPr lang="en-GB" dirty="0"/>
              <a:t>Policy makers in designing local policies that recognise the variation of the socio-economics factors and the financial incentives</a:t>
            </a:r>
          </a:p>
        </p:txBody>
      </p:sp>
      <p:pic>
        <p:nvPicPr>
          <p:cNvPr id="9" name="Picture 4">
            <a:extLst>
              <a:ext uri="{FF2B5EF4-FFF2-40B4-BE49-F238E27FC236}">
                <a16:creationId xmlns:a16="http://schemas.microsoft.com/office/drawing/2014/main" id="{2FFB4077-17F9-4F07-B7BE-097446E72401}"/>
              </a:ext>
            </a:extLst>
          </p:cNvPr>
          <p:cNvPicPr>
            <a:picLocks noGrp="1" noChangeAspect="1" noChangeArrowheads="1"/>
          </p:cNvPicPr>
          <p:nvPr>
            <p:ph sz="quarter" idx="17"/>
          </p:nvPr>
        </p:nvPicPr>
        <p:blipFill>
          <a:blip r:embed="rId3">
            <a:extLst>
              <a:ext uri="{28A0092B-C50C-407E-A947-70E740481C1C}">
                <a14:useLocalDpi xmlns:a14="http://schemas.microsoft.com/office/drawing/2010/main" val="0"/>
              </a:ext>
            </a:extLst>
          </a:blip>
          <a:stretch>
            <a:fillRect/>
          </a:stretch>
        </p:blipFill>
        <p:spPr bwMode="auto">
          <a:xfrm>
            <a:off x="6888088" y="3220"/>
            <a:ext cx="8201972" cy="685478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93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759D01-AF6B-49F9-B5A1-AE8CA14D7A91}"/>
              </a:ext>
            </a:extLst>
          </p:cNvPr>
          <p:cNvSpPr>
            <a:spLocks noGrp="1"/>
          </p:cNvSpPr>
          <p:nvPr>
            <p:ph type="body" sz="quarter" idx="15"/>
          </p:nvPr>
        </p:nvSpPr>
        <p:spPr/>
        <p:txBody>
          <a:bodyPr/>
          <a:lstStyle/>
          <a:p>
            <a:r>
              <a:rPr lang="en-GB" dirty="0"/>
              <a:t>Our approach</a:t>
            </a:r>
          </a:p>
        </p:txBody>
      </p:sp>
      <p:sp>
        <p:nvSpPr>
          <p:cNvPr id="8" name="Text Placeholder 7">
            <a:extLst>
              <a:ext uri="{FF2B5EF4-FFF2-40B4-BE49-F238E27FC236}">
                <a16:creationId xmlns:a16="http://schemas.microsoft.com/office/drawing/2014/main" id="{7C67A32D-DAC8-41E0-B373-73731388918E}"/>
              </a:ext>
            </a:extLst>
          </p:cNvPr>
          <p:cNvSpPr>
            <a:spLocks noGrp="1"/>
          </p:cNvSpPr>
          <p:nvPr>
            <p:ph type="body" sz="quarter" idx="18"/>
          </p:nvPr>
        </p:nvSpPr>
        <p:spPr/>
        <p:txBody>
          <a:bodyPr/>
          <a:lstStyle/>
          <a:p>
            <a:r>
              <a:rPr lang="en-GB" dirty="0"/>
              <a:t>Novelty</a:t>
            </a:r>
          </a:p>
        </p:txBody>
      </p:sp>
      <p:sp>
        <p:nvSpPr>
          <p:cNvPr id="6" name="Content Placeholder 5">
            <a:extLst>
              <a:ext uri="{FF2B5EF4-FFF2-40B4-BE49-F238E27FC236}">
                <a16:creationId xmlns:a16="http://schemas.microsoft.com/office/drawing/2014/main" id="{A6B92E72-0619-4C42-B96C-35E47728ABD7}"/>
              </a:ext>
            </a:extLst>
          </p:cNvPr>
          <p:cNvSpPr>
            <a:spLocks noGrp="1"/>
          </p:cNvSpPr>
          <p:nvPr>
            <p:ph sz="quarter" idx="16"/>
          </p:nvPr>
        </p:nvSpPr>
        <p:spPr>
          <a:xfrm>
            <a:off x="407989" y="2349500"/>
            <a:ext cx="6624115" cy="3959225"/>
          </a:xfrm>
        </p:spPr>
        <p:txBody>
          <a:bodyPr/>
          <a:lstStyle/>
          <a:p>
            <a:r>
              <a:rPr lang="en-GB" dirty="0"/>
              <a:t>The adoption process considers explicitly the </a:t>
            </a:r>
            <a:r>
              <a:rPr lang="en-GB" dirty="0" err="1"/>
              <a:t>spatio</a:t>
            </a:r>
            <a:r>
              <a:rPr lang="en-GB" dirty="0"/>
              <a:t>-temporal dynamics of:</a:t>
            </a:r>
          </a:p>
          <a:p>
            <a:pPr lvl="1"/>
            <a:r>
              <a:rPr lang="en-GB" dirty="0"/>
              <a:t>Agents’ socio-economic variables</a:t>
            </a:r>
          </a:p>
          <a:p>
            <a:pPr lvl="1"/>
            <a:r>
              <a:rPr lang="en-GB" dirty="0"/>
              <a:t>Social effects</a:t>
            </a:r>
          </a:p>
          <a:p>
            <a:r>
              <a:rPr lang="en-GB" dirty="0"/>
              <a:t>The agents empirically characterise the social dynamics at large scale using spatially explicit data sets </a:t>
            </a:r>
          </a:p>
          <a:p>
            <a:r>
              <a:rPr lang="en-GB" dirty="0"/>
              <a:t>The model integrates the neural networks capability to handle time-series to improve the agents decision-making, by considering previous decisions</a:t>
            </a:r>
          </a:p>
        </p:txBody>
      </p:sp>
      <p:pic>
        <p:nvPicPr>
          <p:cNvPr id="9" name="Picture 4">
            <a:extLst>
              <a:ext uri="{FF2B5EF4-FFF2-40B4-BE49-F238E27FC236}">
                <a16:creationId xmlns:a16="http://schemas.microsoft.com/office/drawing/2014/main" id="{21D90AA5-B19C-4E9A-A5CE-C77D96CE71D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88088" y="3220"/>
            <a:ext cx="8201972" cy="685478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92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C007CE-5582-4CBB-A255-75DE6D2986D2}"/>
              </a:ext>
            </a:extLst>
          </p:cNvPr>
          <p:cNvSpPr>
            <a:spLocks noGrp="1"/>
          </p:cNvSpPr>
          <p:nvPr>
            <p:ph type="body" sz="quarter" idx="15"/>
          </p:nvPr>
        </p:nvSpPr>
        <p:spPr/>
        <p:txBody>
          <a:bodyPr/>
          <a:lstStyle/>
          <a:p>
            <a:r>
              <a:rPr lang="en-GB" dirty="0"/>
              <a:t>Modelling</a:t>
            </a:r>
          </a:p>
        </p:txBody>
      </p:sp>
      <p:sp>
        <p:nvSpPr>
          <p:cNvPr id="8" name="Text Placeholder 7">
            <a:extLst>
              <a:ext uri="{FF2B5EF4-FFF2-40B4-BE49-F238E27FC236}">
                <a16:creationId xmlns:a16="http://schemas.microsoft.com/office/drawing/2014/main" id="{4D9E5523-FF97-4420-8BD6-274386DA3ABC}"/>
              </a:ext>
            </a:extLst>
          </p:cNvPr>
          <p:cNvSpPr>
            <a:spLocks noGrp="1"/>
          </p:cNvSpPr>
          <p:nvPr>
            <p:ph type="body" sz="quarter" idx="18"/>
          </p:nvPr>
        </p:nvSpPr>
        <p:spPr/>
        <p:txBody>
          <a:bodyPr/>
          <a:lstStyle/>
          <a:p>
            <a:r>
              <a:rPr lang="en-GB" dirty="0"/>
              <a:t>Methodology</a:t>
            </a:r>
          </a:p>
        </p:txBody>
      </p:sp>
      <p:sp>
        <p:nvSpPr>
          <p:cNvPr id="6" name="Content Placeholder 5">
            <a:extLst>
              <a:ext uri="{FF2B5EF4-FFF2-40B4-BE49-F238E27FC236}">
                <a16:creationId xmlns:a16="http://schemas.microsoft.com/office/drawing/2014/main" id="{D022E9D9-C383-4203-B391-0045AEF02DA7}"/>
              </a:ext>
            </a:extLst>
          </p:cNvPr>
          <p:cNvSpPr>
            <a:spLocks noGrp="1"/>
          </p:cNvSpPr>
          <p:nvPr>
            <p:ph sz="quarter" idx="16"/>
          </p:nvPr>
        </p:nvSpPr>
        <p:spPr>
          <a:xfrm>
            <a:off x="407988" y="2349500"/>
            <a:ext cx="5400000" cy="3959225"/>
          </a:xfrm>
        </p:spPr>
        <p:txBody>
          <a:bodyPr/>
          <a:lstStyle/>
          <a:p>
            <a:r>
              <a:rPr lang="en-GB" dirty="0"/>
              <a:t>The model is structured in two modules: AMB and ANN module</a:t>
            </a:r>
          </a:p>
          <a:p>
            <a:r>
              <a:rPr lang="en-GB" dirty="0"/>
              <a:t>The AMB module defines </a:t>
            </a:r>
          </a:p>
          <a:p>
            <a:pPr lvl="1"/>
            <a:r>
              <a:rPr lang="en-GB" dirty="0"/>
              <a:t>Agents’ characteristics </a:t>
            </a:r>
          </a:p>
          <a:p>
            <a:pPr lvl="1"/>
            <a:r>
              <a:rPr lang="en-GB" dirty="0"/>
              <a:t>Agents’ location</a:t>
            </a:r>
          </a:p>
          <a:p>
            <a:pPr lvl="1"/>
            <a:r>
              <a:rPr lang="en-GB" dirty="0"/>
              <a:t>Agents social-network</a:t>
            </a:r>
          </a:p>
          <a:p>
            <a:r>
              <a:rPr lang="en-GB" dirty="0"/>
              <a:t>The ANN module defines</a:t>
            </a:r>
          </a:p>
          <a:p>
            <a:pPr lvl="1"/>
            <a:r>
              <a:rPr lang="en-GB" dirty="0"/>
              <a:t>The decision-making process </a:t>
            </a:r>
          </a:p>
        </p:txBody>
      </p:sp>
      <p:pic>
        <p:nvPicPr>
          <p:cNvPr id="9" name="Content Placeholder 8">
            <a:extLst>
              <a:ext uri="{FF2B5EF4-FFF2-40B4-BE49-F238E27FC236}">
                <a16:creationId xmlns:a16="http://schemas.microsoft.com/office/drawing/2014/main" id="{EB5F794F-FABC-4499-B987-7B90325B19C6}"/>
              </a:ext>
            </a:extLst>
          </p:cNvPr>
          <p:cNvPicPr>
            <a:picLocks noGrp="1"/>
          </p:cNvPicPr>
          <p:nvPr>
            <p:ph sz="quarter" idx="17"/>
          </p:nvPr>
        </p:nvPicPr>
        <p:blipFill>
          <a:blip r:embed="rId3">
            <a:extLst>
              <a:ext uri="{28A0092B-C50C-407E-A947-70E740481C1C}">
                <a14:useLocalDpi xmlns:a14="http://schemas.microsoft.com/office/drawing/2010/main" val="0"/>
              </a:ext>
            </a:extLst>
          </a:blip>
          <a:srcRect/>
          <a:stretch>
            <a:fillRect/>
          </a:stretch>
        </p:blipFill>
        <p:spPr bwMode="auto">
          <a:xfrm>
            <a:off x="5726840" y="212729"/>
            <a:ext cx="6069153" cy="5664543"/>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E03621D5-E165-4B20-B986-CFE58EBA24BF}"/>
              </a:ext>
            </a:extLst>
          </p:cNvPr>
          <p:cNvSpPr/>
          <p:nvPr/>
        </p:nvSpPr>
        <p:spPr>
          <a:xfrm>
            <a:off x="5841673" y="5970171"/>
            <a:ext cx="6710356" cy="338554"/>
          </a:xfrm>
          <a:prstGeom prst="rect">
            <a:avLst/>
          </a:prstGeom>
        </p:spPr>
        <p:txBody>
          <a:bodyPr wrap="square">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Methodological framework and information flow between the layers.</a:t>
            </a:r>
            <a:endParaRPr lang="en-GB" sz="1600" b="1" dirty="0"/>
          </a:p>
        </p:txBody>
      </p:sp>
    </p:spTree>
    <p:extLst>
      <p:ext uri="{BB962C8B-B14F-4D97-AF65-F5344CB8AC3E}">
        <p14:creationId xmlns:p14="http://schemas.microsoft.com/office/powerpoint/2010/main" val="44132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C007CE-5582-4CBB-A255-75DE6D2986D2}"/>
              </a:ext>
            </a:extLst>
          </p:cNvPr>
          <p:cNvSpPr>
            <a:spLocks noGrp="1"/>
          </p:cNvSpPr>
          <p:nvPr>
            <p:ph type="body" sz="quarter" idx="15"/>
          </p:nvPr>
        </p:nvSpPr>
        <p:spPr/>
        <p:txBody>
          <a:bodyPr/>
          <a:lstStyle/>
          <a:p>
            <a:r>
              <a:rPr lang="en-GB" dirty="0"/>
              <a:t>Modelling</a:t>
            </a:r>
          </a:p>
        </p:txBody>
      </p:sp>
      <p:pic>
        <p:nvPicPr>
          <p:cNvPr id="2" name="Content Placeholder 1">
            <a:extLst>
              <a:ext uri="{FF2B5EF4-FFF2-40B4-BE49-F238E27FC236}">
                <a16:creationId xmlns:a16="http://schemas.microsoft.com/office/drawing/2014/main" id="{B7FF2368-35A5-4D96-A0EB-9677C33E4298}"/>
              </a:ext>
            </a:extLst>
          </p:cNvPr>
          <p:cNvPicPr>
            <a:picLocks noGrp="1" noChangeAspect="1"/>
          </p:cNvPicPr>
          <p:nvPr>
            <p:ph sz="quarter" idx="17"/>
          </p:nvPr>
        </p:nvPicPr>
        <p:blipFill>
          <a:blip r:embed="rId3"/>
          <a:stretch>
            <a:fillRect/>
          </a:stretch>
        </p:blipFill>
        <p:spPr>
          <a:xfrm>
            <a:off x="6482005" y="249248"/>
            <a:ext cx="4860000" cy="4437389"/>
          </a:xfrm>
          <a:prstGeom prst="rect">
            <a:avLst/>
          </a:prstGeom>
          <a:ln>
            <a:noFill/>
          </a:ln>
          <a:effectLst>
            <a:outerShdw blurRad="292100" dist="139700" dir="2700000" algn="tl" rotWithShape="0">
              <a:srgbClr val="333333">
                <a:alpha val="65000"/>
              </a:srgbClr>
            </a:outerShdw>
          </a:effectLst>
        </p:spPr>
      </p:pic>
      <p:sp>
        <p:nvSpPr>
          <p:cNvPr id="8" name="Text Placeholder 7">
            <a:extLst>
              <a:ext uri="{FF2B5EF4-FFF2-40B4-BE49-F238E27FC236}">
                <a16:creationId xmlns:a16="http://schemas.microsoft.com/office/drawing/2014/main" id="{4D9E5523-FF97-4420-8BD6-274386DA3ABC}"/>
              </a:ext>
            </a:extLst>
          </p:cNvPr>
          <p:cNvSpPr>
            <a:spLocks noGrp="1"/>
          </p:cNvSpPr>
          <p:nvPr>
            <p:ph type="body" sz="quarter" idx="18"/>
          </p:nvPr>
        </p:nvSpPr>
        <p:spPr/>
        <p:txBody>
          <a:bodyPr/>
          <a:lstStyle/>
          <a:p>
            <a:r>
              <a:rPr lang="en-GB" dirty="0"/>
              <a:t>ABM module</a:t>
            </a:r>
          </a:p>
        </p:txBody>
      </p:sp>
      <p:sp>
        <p:nvSpPr>
          <p:cNvPr id="6" name="Content Placeholder 5">
            <a:extLst>
              <a:ext uri="{FF2B5EF4-FFF2-40B4-BE49-F238E27FC236}">
                <a16:creationId xmlns:a16="http://schemas.microsoft.com/office/drawing/2014/main" id="{D022E9D9-C383-4203-B391-0045AEF02DA7}"/>
              </a:ext>
            </a:extLst>
          </p:cNvPr>
          <p:cNvSpPr>
            <a:spLocks noGrp="1"/>
          </p:cNvSpPr>
          <p:nvPr>
            <p:ph sz="quarter" idx="16"/>
          </p:nvPr>
        </p:nvSpPr>
        <p:spPr>
          <a:xfrm>
            <a:off x="407988" y="2349500"/>
            <a:ext cx="5760019" cy="3959225"/>
          </a:xfrm>
        </p:spPr>
        <p:txBody>
          <a:bodyPr/>
          <a:lstStyle/>
          <a:p>
            <a:r>
              <a:rPr lang="en-GB" dirty="0"/>
              <a:t>Agents are characterised as geographical areas</a:t>
            </a:r>
          </a:p>
          <a:p>
            <a:pPr lvl="1"/>
            <a:r>
              <a:rPr lang="en-GB" dirty="0"/>
              <a:t>Providing spatial accurate locations</a:t>
            </a:r>
          </a:p>
          <a:p>
            <a:r>
              <a:rPr lang="en-GB" dirty="0"/>
              <a:t>Agents have socioeconomic data sets</a:t>
            </a:r>
          </a:p>
          <a:p>
            <a:pPr lvl="1"/>
            <a:r>
              <a:rPr lang="en-GB" dirty="0"/>
              <a:t>Providing an explicit temporal dimension </a:t>
            </a:r>
          </a:p>
          <a:p>
            <a:r>
              <a:rPr lang="en-GB" dirty="0"/>
              <a:t>Social effects are characterised based on the number of PVs at each location, and these influences decrease with the distance</a:t>
            </a:r>
          </a:p>
          <a:p>
            <a:endParaRPr lang="en-GB" dirty="0"/>
          </a:p>
        </p:txBody>
      </p:sp>
      <p:pic>
        <p:nvPicPr>
          <p:cNvPr id="4" name="Picture 3">
            <a:extLst>
              <a:ext uri="{FF2B5EF4-FFF2-40B4-BE49-F238E27FC236}">
                <a16:creationId xmlns:a16="http://schemas.microsoft.com/office/drawing/2014/main" id="{CFB12DB4-F0B5-46FC-A105-5334E2029DCF}"/>
              </a:ext>
            </a:extLst>
          </p:cNvPr>
          <p:cNvPicPr>
            <a:picLocks noChangeAspect="1"/>
          </p:cNvPicPr>
          <p:nvPr/>
        </p:nvPicPr>
        <p:blipFill>
          <a:blip r:embed="rId4"/>
          <a:stretch>
            <a:fillRect/>
          </a:stretch>
        </p:blipFill>
        <p:spPr>
          <a:xfrm>
            <a:off x="6694650" y="4840082"/>
            <a:ext cx="4669941" cy="1201016"/>
          </a:xfrm>
          <a:prstGeom prst="rect">
            <a:avLst/>
          </a:prstGeom>
        </p:spPr>
      </p:pic>
      <p:sp>
        <p:nvSpPr>
          <p:cNvPr id="3" name="Rectangle 2">
            <a:extLst>
              <a:ext uri="{FF2B5EF4-FFF2-40B4-BE49-F238E27FC236}">
                <a16:creationId xmlns:a16="http://schemas.microsoft.com/office/drawing/2014/main" id="{8844780F-9046-40E7-A230-926C6FD60139}"/>
              </a:ext>
            </a:extLst>
          </p:cNvPr>
          <p:cNvSpPr/>
          <p:nvPr/>
        </p:nvSpPr>
        <p:spPr>
          <a:xfrm>
            <a:off x="6694650" y="6139448"/>
            <a:ext cx="4931863" cy="338554"/>
          </a:xfrm>
          <a:prstGeom prst="rect">
            <a:avLst/>
          </a:prstGeom>
        </p:spPr>
        <p:txBody>
          <a:bodyPr wrap="none">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Characterisation of social effects and information flows.</a:t>
            </a:r>
            <a:endParaRPr lang="en-GB" sz="1600" b="1" dirty="0"/>
          </a:p>
        </p:txBody>
      </p:sp>
    </p:spTree>
    <p:extLst>
      <p:ext uri="{BB962C8B-B14F-4D97-AF65-F5344CB8AC3E}">
        <p14:creationId xmlns:p14="http://schemas.microsoft.com/office/powerpoint/2010/main" val="937316527"/>
      </p:ext>
    </p:extLst>
  </p:cSld>
  <p:clrMapOvr>
    <a:masterClrMapping/>
  </p:clrMapOvr>
</p:sld>
</file>

<file path=ppt/theme/theme1.xml><?xml version="1.0" encoding="utf-8"?>
<a:theme xmlns:a="http://schemas.openxmlformats.org/drawingml/2006/main" name="Academic-Template-16x9-0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0" id="{E0DC88D0-5BB4-EA44-87BE-1B67227478F6}" vid="{6E31EB1D-489D-7D4F-8610-19ABFFBC50C6}"/>
    </a:ext>
  </a:extLst>
</a:theme>
</file>

<file path=ppt/theme/theme2.xml><?xml version="1.0" encoding="utf-8"?>
<a:theme xmlns:a="http://schemas.openxmlformats.org/drawingml/2006/main" name="No Logo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0" id="{E0DC88D0-5BB4-EA44-87BE-1B67227478F6}" vid="{4334FD71-C9B3-B043-99C9-97DCD880A8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F9A780F40D6D43967DF6A0E4BBBC14" ma:contentTypeVersion="3" ma:contentTypeDescription="Create a new document." ma:contentTypeScope="" ma:versionID="46084dd6e4eb7f4e55e22b01662baf7b">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D48CA2-582A-4403-B04A-9D1525385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F2FDF69-5A1A-4E32-A5EE-49837B61342A}">
  <ds:schemaRefs>
    <ds:schemaRef ds:uri="http://schemas.microsoft.com/sharepoint/v3/contenttype/forms"/>
  </ds:schemaRefs>
</ds:datastoreItem>
</file>

<file path=customXml/itemProps3.xml><?xml version="1.0" encoding="utf-8"?>
<ds:datastoreItem xmlns:ds="http://schemas.openxmlformats.org/officeDocument/2006/customXml" ds:itemID="{6429D86A-3AF6-48A4-855F-0A95E6AF055E}">
  <ds:schemaRefs>
    <ds:schemaRef ds:uri="http://purl.org/dc/elements/1.1/"/>
    <ds:schemaRef ds:uri="http://schemas.microsoft.com/office/2006/metadata/properties"/>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Academic-Template-16x9-01 (1)</Template>
  <TotalTime>1127</TotalTime>
  <Words>2354</Words>
  <Application>Microsoft Office PowerPoint</Application>
  <PresentationFormat>Widescreen</PresentationFormat>
  <Paragraphs>315</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Cambria Math</vt:lpstr>
      <vt:lpstr>Times New Roman</vt:lpstr>
      <vt:lpstr>Academic-Template-16x9-01</vt:lpstr>
      <vt:lpstr>No Logo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Alderete peralta, Ali</dc:creator>
  <cp:lastModifiedBy>Alderete peralta, Ali</cp:lastModifiedBy>
  <cp:revision>163</cp:revision>
  <cp:lastPrinted>2018-09-13T11:59:41Z</cp:lastPrinted>
  <dcterms:created xsi:type="dcterms:W3CDTF">2018-09-07T08:49:16Z</dcterms:created>
  <dcterms:modified xsi:type="dcterms:W3CDTF">2018-09-13T16:33:07Z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0x01010029F9A780F40D6D43967DF6A0E4BBBC14</vt:lpwstr>
  </property>
</Properties>
</file>